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9" r:id="rId3"/>
    <p:sldId id="275" r:id="rId4"/>
    <p:sldId id="261" r:id="rId5"/>
    <p:sldId id="273" r:id="rId6"/>
    <p:sldId id="270" r:id="rId7"/>
    <p:sldId id="262" r:id="rId8"/>
    <p:sldId id="264" r:id="rId9"/>
    <p:sldId id="266" r:id="rId10"/>
    <p:sldId id="272" r:id="rId11"/>
    <p:sldId id="268" r:id="rId12"/>
    <p:sldId id="271" r:id="rId13"/>
    <p:sldId id="276" r:id="rId14"/>
    <p:sldId id="277" r:id="rId15"/>
    <p:sldId id="278" r:id="rId16"/>
    <p:sldId id="279" r:id="rId17"/>
    <p:sldId id="274" r:id="rId18"/>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56"/>
            <p14:sldId id="269"/>
            <p14:sldId id="275"/>
            <p14:sldId id="261"/>
            <p14:sldId id="273"/>
            <p14:sldId id="270"/>
            <p14:sldId id="262"/>
            <p14:sldId id="264"/>
            <p14:sldId id="266"/>
            <p14:sldId id="272"/>
            <p14:sldId id="268"/>
            <p14:sldId id="271"/>
            <p14:sldId id="276"/>
            <p14:sldId id="277"/>
            <p14:sldId id="278"/>
            <p14:sldId id="279"/>
            <p14:sldId id="274"/>
          </p14:sldIdLst>
        </p14:section>
        <p14:section name="Extra slide elements" id="{66EC97C3-BC0F-9648-AAE8-BA458CD38442}">
          <p14:sldIdLst/>
        </p14:section>
      </p14:sectionLst>
    </p:ext>
    <p:ext uri="{EFAFB233-063F-42B5-8137-9DF3F51BA10A}">
      <p15:sldGuideLst xmlns="" xmlns:p15="http://schemas.microsoft.com/office/powerpoint/2012/main">
        <p15:guide id="1" orient="horz" pos="1204">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B5782808-3C70-44D5-92A0-4A1F2988E48C}" type="datetimeFigureOut">
              <a:rPr lang="en-GB" smtClean="0"/>
              <a:t>21/06/2018</a:t>
            </a:fld>
            <a:endParaRPr lang="en-GB"/>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7FC0EC22-927F-497E-B4BB-7D28DCC93447}" type="slidenum">
              <a:rPr lang="en-GB" smtClean="0"/>
              <a:t>‹#›</a:t>
            </a:fld>
            <a:endParaRPr lang="en-GB"/>
          </a:p>
        </p:txBody>
      </p:sp>
    </p:spTree>
    <p:extLst>
      <p:ext uri="{BB962C8B-B14F-4D97-AF65-F5344CB8AC3E}">
        <p14:creationId xmlns:p14="http://schemas.microsoft.com/office/powerpoint/2010/main" val="74351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252A and the establishment</a:t>
            </a:r>
            <a:r>
              <a:rPr lang="en-GB" baseline="0" dirty="0" smtClean="0"/>
              <a:t> of ICCs and Logistic Cells</a:t>
            </a:r>
            <a:endParaRPr lang="en-GB" dirty="0" smtClean="0"/>
          </a:p>
          <a:p>
            <a:endParaRPr lang="en-GB" dirty="0" smtClean="0"/>
          </a:p>
          <a:p>
            <a:r>
              <a:rPr lang="en-GB" dirty="0" smtClean="0"/>
              <a:t>Support from NHS Supply Chain</a:t>
            </a:r>
          </a:p>
          <a:p>
            <a:pPr lvl="1"/>
            <a:r>
              <a:rPr lang="en-GB" dirty="0" smtClean="0"/>
              <a:t>Urgent supplies</a:t>
            </a:r>
          </a:p>
          <a:p>
            <a:pPr lvl="1"/>
            <a:r>
              <a:rPr lang="en-GB" dirty="0" smtClean="0"/>
              <a:t>Management of stock </a:t>
            </a:r>
          </a:p>
          <a:p>
            <a:endParaRPr lang="en-GB" dirty="0" smtClean="0"/>
          </a:p>
          <a:p>
            <a:r>
              <a:rPr lang="en-GB" dirty="0" smtClean="0"/>
              <a:t>Staffing assets</a:t>
            </a:r>
          </a:p>
          <a:p>
            <a:pPr lvl="1"/>
            <a:r>
              <a:rPr lang="en-GB" dirty="0" smtClean="0"/>
              <a:t>Support from specialist advisors </a:t>
            </a:r>
          </a:p>
          <a:p>
            <a:pPr lvl="1"/>
            <a:endParaRPr lang="en-GB" dirty="0" smtClean="0"/>
          </a:p>
          <a:p>
            <a:r>
              <a:rPr lang="en-GB" dirty="0" smtClean="0"/>
              <a:t>Blood Stocks</a:t>
            </a:r>
          </a:p>
          <a:p>
            <a:pPr lvl="1"/>
            <a:r>
              <a:rPr lang="en-GB" dirty="0" smtClean="0"/>
              <a:t>Management of stock</a:t>
            </a:r>
          </a:p>
          <a:p>
            <a:pPr lvl="1"/>
            <a:r>
              <a:rPr lang="en-GB" dirty="0" smtClean="0"/>
              <a:t>Maintaining supplies</a:t>
            </a:r>
          </a:p>
          <a:p>
            <a:endParaRPr lang="en-GB" dirty="0"/>
          </a:p>
        </p:txBody>
      </p:sp>
      <p:sp>
        <p:nvSpPr>
          <p:cNvPr id="4" name="Slide Number Placeholder 3"/>
          <p:cNvSpPr>
            <a:spLocks noGrp="1"/>
          </p:cNvSpPr>
          <p:nvPr>
            <p:ph type="sldNum" sz="quarter" idx="10"/>
          </p:nvPr>
        </p:nvSpPr>
        <p:spPr/>
        <p:txBody>
          <a:bodyPr/>
          <a:lstStyle/>
          <a:p>
            <a:fld id="{7FC0EC22-927F-497E-B4BB-7D28DCC93447}" type="slidenum">
              <a:rPr lang="en-GB" smtClean="0"/>
              <a:t>4</a:t>
            </a:fld>
            <a:endParaRPr lang="en-GB"/>
          </a:p>
        </p:txBody>
      </p:sp>
    </p:spTree>
    <p:extLst>
      <p:ext uri="{BB962C8B-B14F-4D97-AF65-F5344CB8AC3E}">
        <p14:creationId xmlns:p14="http://schemas.microsoft.com/office/powerpoint/2010/main" val="12904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of Areas to provide support and patient</a:t>
            </a:r>
            <a:r>
              <a:rPr lang="en-GB" baseline="0" dirty="0" smtClean="0"/>
              <a:t> distribution – incidents occur in area one, the Emergency Operations Centre beings to distribute patients from Casualty Clearing into the Trauma Centres and Units available in their area. They then contact adjacent Areas (2/3) to provide beds and ambulance assets to support the response coordinated through the NACC (building at top) Area 4 remains available to support and provides some business as usual coverage for Areas 1-2-3 to allow the response to be adequately resourced. EOCs remain responsible to contact with their receiving units and communicating this between EOC and the NACC.</a:t>
            </a:r>
            <a:endParaRPr lang="en-GB" dirty="0"/>
          </a:p>
        </p:txBody>
      </p:sp>
      <p:sp>
        <p:nvSpPr>
          <p:cNvPr id="4" name="Slide Number Placeholder 3"/>
          <p:cNvSpPr>
            <a:spLocks noGrp="1"/>
          </p:cNvSpPr>
          <p:nvPr>
            <p:ph type="sldNum" sz="quarter" idx="10"/>
          </p:nvPr>
        </p:nvSpPr>
        <p:spPr/>
        <p:txBody>
          <a:bodyPr/>
          <a:lstStyle/>
          <a:p>
            <a:fld id="{62617D09-AE8A-475E-8615-E8AA87B309AC}" type="slidenum">
              <a:rPr lang="en-GB" smtClean="0"/>
              <a:t>7</a:t>
            </a:fld>
            <a:endParaRPr lang="en-GB"/>
          </a:p>
        </p:txBody>
      </p:sp>
    </p:spTree>
    <p:extLst>
      <p:ext uri="{BB962C8B-B14F-4D97-AF65-F5344CB8AC3E}">
        <p14:creationId xmlns:p14="http://schemas.microsoft.com/office/powerpoint/2010/main" val="274823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Blood stocks via Air Ambulances</a:t>
            </a:r>
            <a:r>
              <a:rPr lang="en-GB" baseline="0" dirty="0" smtClean="0"/>
              <a:t> that already carry stocks, and request via hospital blood ordering processes.</a:t>
            </a:r>
            <a:endParaRPr lang="en-GB" dirty="0"/>
          </a:p>
        </p:txBody>
      </p:sp>
      <p:sp>
        <p:nvSpPr>
          <p:cNvPr id="4" name="Slide Number Placeholder 3"/>
          <p:cNvSpPr>
            <a:spLocks noGrp="1"/>
          </p:cNvSpPr>
          <p:nvPr>
            <p:ph type="sldNum" sz="quarter" idx="10"/>
          </p:nvPr>
        </p:nvSpPr>
        <p:spPr/>
        <p:txBody>
          <a:bodyPr/>
          <a:lstStyle/>
          <a:p>
            <a:fld id="{7FC0EC22-927F-497E-B4BB-7D28DCC93447}" type="slidenum">
              <a:rPr lang="en-GB" smtClean="0"/>
              <a:t>8</a:t>
            </a:fld>
            <a:endParaRPr lang="en-GB"/>
          </a:p>
        </p:txBody>
      </p:sp>
    </p:spTree>
    <p:extLst>
      <p:ext uri="{BB962C8B-B14F-4D97-AF65-F5344CB8AC3E}">
        <p14:creationId xmlns:p14="http://schemas.microsoft.com/office/powerpoint/2010/main" val="3173741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Psychological</a:t>
            </a:r>
            <a:r>
              <a:rPr lang="en-GB" baseline="0" dirty="0" smtClean="0"/>
              <a:t> support – supporting those that have been impacted by similar events previously and the new event retriggers trauma. </a:t>
            </a:r>
            <a:endParaRPr lang="en-GB" dirty="0"/>
          </a:p>
        </p:txBody>
      </p:sp>
      <p:sp>
        <p:nvSpPr>
          <p:cNvPr id="4" name="Slide Number Placeholder 3"/>
          <p:cNvSpPr>
            <a:spLocks noGrp="1"/>
          </p:cNvSpPr>
          <p:nvPr>
            <p:ph type="sldNum" sz="quarter" idx="10"/>
          </p:nvPr>
        </p:nvSpPr>
        <p:spPr/>
        <p:txBody>
          <a:bodyPr/>
          <a:lstStyle/>
          <a:p>
            <a:fld id="{62617D09-AE8A-475E-8615-E8AA87B309AC}" type="slidenum">
              <a:rPr lang="en-GB" smtClean="0"/>
              <a:t>11</a:t>
            </a:fld>
            <a:endParaRPr lang="en-GB"/>
          </a:p>
        </p:txBody>
      </p:sp>
    </p:spTree>
    <p:extLst>
      <p:ext uri="{BB962C8B-B14F-4D97-AF65-F5344CB8AC3E}">
        <p14:creationId xmlns:p14="http://schemas.microsoft.com/office/powerpoint/2010/main" val="4044078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a:t>
            </a:r>
            <a:r>
              <a:rPr lang="en-GB" smtClean="0"/>
              <a:t>yearly updates?</a:t>
            </a:r>
            <a:endParaRPr lang="en-GB"/>
          </a:p>
        </p:txBody>
      </p:sp>
      <p:sp>
        <p:nvSpPr>
          <p:cNvPr id="4" name="Slide Number Placeholder 3"/>
          <p:cNvSpPr>
            <a:spLocks noGrp="1"/>
          </p:cNvSpPr>
          <p:nvPr>
            <p:ph type="sldNum" sz="quarter" idx="10"/>
          </p:nvPr>
        </p:nvSpPr>
        <p:spPr/>
        <p:txBody>
          <a:bodyPr/>
          <a:lstStyle/>
          <a:p>
            <a:fld id="{7FC0EC22-927F-497E-B4BB-7D28DCC93447}" type="slidenum">
              <a:rPr lang="en-GB" smtClean="0"/>
              <a:t>15</a:t>
            </a:fld>
            <a:endParaRPr lang="en-GB"/>
          </a:p>
        </p:txBody>
      </p:sp>
    </p:spTree>
    <p:extLst>
      <p:ext uri="{BB962C8B-B14F-4D97-AF65-F5344CB8AC3E}">
        <p14:creationId xmlns:p14="http://schemas.microsoft.com/office/powerpoint/2010/main" val="1256943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US" smtClean="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smtClean="0"/>
              <a:t>Sub heading</a:t>
            </a:r>
            <a:endParaRPr lang="en-US" dirty="0"/>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23333856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9306274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US" smtClean="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869756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US" smtClean="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376156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smtClean="0"/>
              <a:t>Name Surname</a:t>
            </a:r>
            <a:endParaRPr lang="en-US" dirty="0"/>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smtClean="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357955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6" y="-1"/>
            <a:ext cx="10248349" cy="7686261"/>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US"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23289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851419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US" smtClean="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960076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US" smtClean="0"/>
              <a:t>Click to edit Master title style</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15771806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US"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28364912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dirty="0"/>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US" smtClean="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0637605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dirty="0"/>
          </a:p>
        </p:txBody>
      </p:sp>
      <p:sp>
        <p:nvSpPr>
          <p:cNvPr id="7" name="Content Placeholder 19"/>
          <p:cNvSpPr>
            <a:spLocks noGrp="1"/>
          </p:cNvSpPr>
          <p:nvPr>
            <p:ph sz="quarter" idx="11" hasCustomPrompt="1"/>
          </p:nvPr>
        </p:nvSpPr>
        <p:spPr>
          <a:xfrm>
            <a:off x="5777803" y="4585850"/>
            <a:ext cx="3257412"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777802" y="1463660"/>
            <a:ext cx="3396587" cy="3007856"/>
          </a:xfrm>
        </p:spPr>
        <p:txBody>
          <a:bodyPr anchor="t">
            <a:noAutofit/>
          </a:bodyPr>
          <a:lstStyle>
            <a:lvl1pPr>
              <a:defRPr sz="4800"/>
            </a:lvl1pPr>
          </a:lstStyle>
          <a:p>
            <a:r>
              <a:rPr lang="en-US"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1387577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US" smtClean="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0795800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US"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6903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dirty="0"/>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US" smtClean="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7401395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US" smtClean="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smtClean="0"/>
              <a:t>Sub heading</a:t>
            </a:r>
            <a:endParaRPr lang="en-US" dirty="0"/>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smtClean="0"/>
              <a:t>Insert date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2182076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US" smtClean="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smtClean="0"/>
              <a:t>Sub heading</a:t>
            </a:r>
            <a:endParaRPr lang="en-US" dirty="0"/>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smtClean="0"/>
              <a:t>Insert date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077886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61E112CC-F5C7-5E43-8EAA-F554FEB5E453}" type="slidenum">
              <a:rPr lang="en-US" smtClean="0"/>
              <a:pPr/>
              <a:t>‹#›</a:t>
            </a:fld>
            <a:endParaRPr lang="en-US" dirty="0"/>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GB" sz="1200" b="0" i="0" u="none" strike="noStrike" kern="1200" baseline="0" dirty="0" err="1" smtClean="0">
                <a:solidFill>
                  <a:schemeClr val="tx1"/>
                </a:solidFill>
                <a:latin typeface="Arial"/>
                <a:ea typeface="+mn-ea"/>
                <a:cs typeface="Arial"/>
              </a:rPr>
              <a:t>www.england.nhs.uk</a:t>
            </a:r>
            <a:endParaRPr lang="en-GB" sz="1200" b="0" i="0" u="none" strike="noStrike" kern="1200" baseline="0" dirty="0" smtClean="0">
              <a:solidFill>
                <a:schemeClr val="tx1"/>
              </a:solidFill>
              <a:latin typeface="Arial"/>
              <a:ea typeface="+mn-ea"/>
              <a:cs typeface="Arial"/>
            </a:endParaRPr>
          </a:p>
        </p:txBody>
      </p:sp>
      <p:sp>
        <p:nvSpPr>
          <p:cNvPr id="26" name="Title Placeholder 1"/>
          <p:cNvSpPr>
            <a:spLocks noGrp="1"/>
          </p:cNvSpPr>
          <p:nvPr>
            <p:ph type="title"/>
          </p:nvPr>
        </p:nvSpPr>
        <p:spPr>
          <a:xfrm>
            <a:off x="457201" y="749912"/>
            <a:ext cx="7376429"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90" r:id="rId3"/>
    <p:sldLayoutId id="2147483691" r:id="rId4"/>
    <p:sldLayoutId id="2147483689" r:id="rId5"/>
    <p:sldLayoutId id="2147483681" r:id="rId6"/>
    <p:sldLayoutId id="2147483684" r:id="rId7"/>
    <p:sldLayoutId id="2147483683" r:id="rId8"/>
    <p:sldLayoutId id="2147483685" r:id="rId9"/>
    <p:sldLayoutId id="2147483686" r:id="rId10"/>
    <p:sldLayoutId id="2147483687" r:id="rId11"/>
    <p:sldLayoutId id="2147483688" r:id="rId12"/>
    <p:sldLayoutId id="2147483680" r:id="rId13"/>
    <p:sldLayoutId id="2147483672" r:id="rId14"/>
    <p:sldLayoutId id="2147483679" r:id="rId15"/>
    <p:sldLayoutId id="2147483677" r:id="rId16"/>
    <p:sldLayoutId id="2147483650" r:id="rId17"/>
    <p:sldLayoutId id="2147483678" r:id="rId18"/>
  </p:sldLayoutIdLst>
  <p:timing>
    <p:tnLst>
      <p:par>
        <p:cTn id="1" dur="indefinite" restart="never" nodeType="tmRoot"/>
      </p:par>
    </p:tnLst>
  </p:timing>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7.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t>Management of Mass Casualties – national response and guidance</a:t>
            </a:r>
            <a:endParaRPr lang="en-GB" sz="4800" dirty="0"/>
          </a:p>
        </p:txBody>
      </p:sp>
      <p:sp>
        <p:nvSpPr>
          <p:cNvPr id="3" name="Content Placeholder 2"/>
          <p:cNvSpPr>
            <a:spLocks noGrp="1"/>
          </p:cNvSpPr>
          <p:nvPr>
            <p:ph sz="quarter" idx="10"/>
          </p:nvPr>
        </p:nvSpPr>
        <p:spPr/>
        <p:txBody>
          <a:bodyPr/>
          <a:lstStyle/>
          <a:p>
            <a:r>
              <a:rPr lang="en-GB" dirty="0" smtClean="0"/>
              <a:t>James Hebdon</a:t>
            </a:r>
          </a:p>
          <a:p>
            <a:r>
              <a:rPr lang="en-GB" dirty="0" smtClean="0"/>
              <a:t>EPRR Portfolio Manager</a:t>
            </a:r>
            <a:endParaRPr lang="en-GB" dirty="0"/>
          </a:p>
        </p:txBody>
      </p:sp>
      <p:sp>
        <p:nvSpPr>
          <p:cNvPr id="7" name="Content Placeholder 6"/>
          <p:cNvSpPr>
            <a:spLocks noGrp="1"/>
          </p:cNvSpPr>
          <p:nvPr>
            <p:ph sz="quarter" idx="11"/>
          </p:nvPr>
        </p:nvSpPr>
        <p:spPr/>
        <p:txBody>
          <a:bodyPr/>
          <a:lstStyle/>
          <a:p>
            <a:r>
              <a:rPr lang="en-GB" dirty="0" smtClean="0"/>
              <a:t>8 June 2018</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5533263"/>
            <a:ext cx="2561109" cy="99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122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Establishes how the burns services will work together in a large burns incident</a:t>
            </a:r>
          </a:p>
          <a:p>
            <a:pPr lvl="1"/>
            <a:r>
              <a:rPr lang="en-GB" dirty="0" smtClean="0"/>
              <a:t>Assumes patients in the trauma pathway</a:t>
            </a:r>
          </a:p>
          <a:p>
            <a:pPr lvl="1"/>
            <a:r>
              <a:rPr lang="en-GB" dirty="0" smtClean="0"/>
              <a:t>Closure to direct referral</a:t>
            </a:r>
          </a:p>
          <a:p>
            <a:pPr lvl="1"/>
            <a:r>
              <a:rPr lang="en-GB" dirty="0" smtClean="0"/>
              <a:t>Burns Teams to assess patients in Trauma Centres</a:t>
            </a:r>
          </a:p>
          <a:p>
            <a:pPr lvl="1"/>
            <a:r>
              <a:rPr lang="en-GB" dirty="0" smtClean="0"/>
              <a:t>Most appropriate patients moved into capacity</a:t>
            </a:r>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10</a:t>
            </a:fld>
            <a:endParaRPr lang="en-US" dirty="0"/>
          </a:p>
        </p:txBody>
      </p:sp>
      <p:sp>
        <p:nvSpPr>
          <p:cNvPr id="4" name="Title 3"/>
          <p:cNvSpPr>
            <a:spLocks noGrp="1"/>
          </p:cNvSpPr>
          <p:nvPr>
            <p:ph type="title"/>
          </p:nvPr>
        </p:nvSpPr>
        <p:spPr/>
        <p:txBody>
          <a:bodyPr/>
          <a:lstStyle/>
          <a:p>
            <a:r>
              <a:rPr lang="en-GB" dirty="0" smtClean="0"/>
              <a:t>Specialist Management - Burns</a:t>
            </a:r>
            <a:endParaRPr lang="en-GB" dirty="0"/>
          </a:p>
        </p:txBody>
      </p:sp>
    </p:spTree>
    <p:extLst>
      <p:ext uri="{BB962C8B-B14F-4D97-AF65-F5344CB8AC3E}">
        <p14:creationId xmlns:p14="http://schemas.microsoft.com/office/powerpoint/2010/main" val="192966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Intermediate term use of surgical capacity for continued management and reconstructive surgery</a:t>
            </a:r>
          </a:p>
          <a:p>
            <a:endParaRPr lang="en-GB" dirty="0"/>
          </a:p>
          <a:p>
            <a:r>
              <a:rPr lang="en-GB" dirty="0" smtClean="0"/>
              <a:t>Long term use of reconstructive and therapy services, especially in areas such as burns</a:t>
            </a:r>
          </a:p>
          <a:p>
            <a:endParaRPr lang="en-GB" dirty="0" smtClean="0"/>
          </a:p>
          <a:p>
            <a:r>
              <a:rPr lang="en-GB" dirty="0" smtClean="0"/>
              <a:t>Psychological support required for years and decades following the incident, including for those not directly affected</a:t>
            </a:r>
            <a:endParaRPr lang="en-GB" dirty="0"/>
          </a:p>
        </p:txBody>
      </p:sp>
      <p:sp>
        <p:nvSpPr>
          <p:cNvPr id="3" name="Title 2"/>
          <p:cNvSpPr>
            <a:spLocks noGrp="1"/>
          </p:cNvSpPr>
          <p:nvPr>
            <p:ph type="title"/>
          </p:nvPr>
        </p:nvSpPr>
        <p:spPr/>
        <p:txBody>
          <a:bodyPr/>
          <a:lstStyle/>
          <a:p>
            <a:r>
              <a:rPr lang="en-GB" dirty="0" smtClean="0"/>
              <a:t>Long term care</a:t>
            </a:r>
            <a:endParaRPr lang="en-GB" dirty="0"/>
          </a:p>
        </p:txBody>
      </p:sp>
    </p:spTree>
    <p:extLst>
      <p:ext uri="{BB962C8B-B14F-4D97-AF65-F5344CB8AC3E}">
        <p14:creationId xmlns:p14="http://schemas.microsoft.com/office/powerpoint/2010/main" val="2044188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680295"/>
            <a:ext cx="4690864" cy="3950736"/>
          </a:xfrm>
        </p:spPr>
        <p:txBody>
          <a:bodyPr/>
          <a:lstStyle/>
          <a:p>
            <a:r>
              <a:rPr lang="en-GB" dirty="0" smtClean="0"/>
              <a:t>NHS Choices incident page</a:t>
            </a:r>
          </a:p>
          <a:p>
            <a:endParaRPr lang="en-GB" dirty="0" smtClean="0"/>
          </a:p>
          <a:p>
            <a:r>
              <a:rPr lang="en-GB" dirty="0" smtClean="0"/>
              <a:t>Use of Central Alerting System (CAS)</a:t>
            </a:r>
          </a:p>
          <a:p>
            <a:endParaRPr lang="en-GB" dirty="0"/>
          </a:p>
          <a:p>
            <a:r>
              <a:rPr lang="en-GB" dirty="0" smtClean="0"/>
              <a:t>Public and staff messaging coordinated by a </a:t>
            </a:r>
            <a:r>
              <a:rPr lang="en-GB" dirty="0"/>
              <a:t>C</a:t>
            </a:r>
            <a:r>
              <a:rPr lang="en-GB" dirty="0" smtClean="0"/>
              <a:t>ommunications </a:t>
            </a:r>
            <a:r>
              <a:rPr lang="en-GB" dirty="0"/>
              <a:t>C</a:t>
            </a:r>
            <a:r>
              <a:rPr lang="en-GB" dirty="0" smtClean="0"/>
              <a:t>ell </a:t>
            </a:r>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12</a:t>
            </a:fld>
            <a:endParaRPr lang="en-US" dirty="0"/>
          </a:p>
        </p:txBody>
      </p:sp>
      <p:sp>
        <p:nvSpPr>
          <p:cNvPr id="4" name="Title 3"/>
          <p:cNvSpPr>
            <a:spLocks noGrp="1"/>
          </p:cNvSpPr>
          <p:nvPr>
            <p:ph type="title"/>
          </p:nvPr>
        </p:nvSpPr>
        <p:spPr/>
        <p:txBody>
          <a:bodyPr/>
          <a:lstStyle/>
          <a:p>
            <a:r>
              <a:rPr lang="en-GB" dirty="0" smtClean="0"/>
              <a:t>Communications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484784"/>
            <a:ext cx="2808312" cy="3853372"/>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801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endParaRPr lang="en-GB"/>
          </a:p>
        </p:txBody>
      </p:sp>
      <p:sp>
        <p:nvSpPr>
          <p:cNvPr id="5" name="Title 4"/>
          <p:cNvSpPr>
            <a:spLocks noGrp="1"/>
          </p:cNvSpPr>
          <p:nvPr>
            <p:ph type="title"/>
          </p:nvPr>
        </p:nvSpPr>
        <p:spPr/>
        <p:txBody>
          <a:bodyPr/>
          <a:lstStyle/>
          <a:p>
            <a:r>
              <a:rPr lang="en-GB" dirty="0" smtClean="0"/>
              <a:t>Clinical Guidance</a:t>
            </a:r>
            <a:endParaRPr lang="en-GB" dirty="0"/>
          </a:p>
        </p:txBody>
      </p:sp>
      <p:sp>
        <p:nvSpPr>
          <p:cNvPr id="7" name="Content Placeholder 6"/>
          <p:cNvSpPr>
            <a:spLocks noGrp="1"/>
          </p:cNvSpPr>
          <p:nvPr>
            <p:ph sz="quarter" idx="11"/>
          </p:nvPr>
        </p:nvSpPr>
        <p:spPr/>
        <p:txBody>
          <a:bodyPr/>
          <a:lstStyle/>
          <a:p>
            <a:endParaRPr lang="en-GB"/>
          </a:p>
        </p:txBody>
      </p:sp>
      <p:sp>
        <p:nvSpPr>
          <p:cNvPr id="3" name="Slide Number Placeholder 2"/>
          <p:cNvSpPr>
            <a:spLocks noGrp="1"/>
          </p:cNvSpPr>
          <p:nvPr>
            <p:ph type="sldNum" sz="quarter" idx="4294967295"/>
          </p:nvPr>
        </p:nvSpPr>
        <p:spPr>
          <a:xfrm>
            <a:off x="7010400" y="6356350"/>
            <a:ext cx="2133600" cy="365125"/>
          </a:xfrm>
        </p:spPr>
        <p:txBody>
          <a:bodyPr/>
          <a:lstStyle/>
          <a:p>
            <a:fld id="{D66C4C68-9C76-5449-BBA0-107A51179E14}" type="slidenum">
              <a:rPr lang="en-US" smtClean="0"/>
              <a:pPr/>
              <a:t>13</a:t>
            </a:fld>
            <a:endParaRPr lang="en-US" dirty="0"/>
          </a:p>
        </p:txBody>
      </p:sp>
    </p:spTree>
    <p:extLst>
      <p:ext uri="{BB962C8B-B14F-4D97-AF65-F5344CB8AC3E}">
        <p14:creationId xmlns:p14="http://schemas.microsoft.com/office/powerpoint/2010/main" val="305829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lnSpcReduction="10000"/>
          </a:bodyPr>
          <a:lstStyle/>
          <a:p>
            <a:r>
              <a:rPr lang="en-GB" dirty="0" smtClean="0"/>
              <a:t>Update to the guidance published by Health Protection Agency in 2008 </a:t>
            </a:r>
          </a:p>
          <a:p>
            <a:r>
              <a:rPr lang="en-GB" dirty="0" smtClean="0"/>
              <a:t>PDF format</a:t>
            </a:r>
          </a:p>
          <a:p>
            <a:r>
              <a:rPr lang="en-GB" dirty="0" smtClean="0"/>
              <a:t>Provides guidance for:</a:t>
            </a:r>
          </a:p>
          <a:p>
            <a:pPr lvl="1"/>
            <a:r>
              <a:rPr lang="en-GB" dirty="0" smtClean="0"/>
              <a:t>Chemical exposure incidents</a:t>
            </a:r>
          </a:p>
          <a:p>
            <a:pPr lvl="1"/>
            <a:r>
              <a:rPr lang="en-GB" dirty="0" smtClean="0"/>
              <a:t>Biological hazards and incidents</a:t>
            </a:r>
          </a:p>
          <a:p>
            <a:pPr lvl="1"/>
            <a:r>
              <a:rPr lang="en-GB" dirty="0" smtClean="0"/>
              <a:t>Radiation incidents</a:t>
            </a:r>
          </a:p>
          <a:p>
            <a:r>
              <a:rPr lang="en-GB" dirty="0" smtClean="0"/>
              <a:t>Includes patient management guidance and appropriate PPE for the incident type</a:t>
            </a:r>
          </a:p>
          <a:p>
            <a:r>
              <a:rPr lang="en-GB" dirty="0" smtClean="0"/>
              <a:t>Contact information for further support and advice</a:t>
            </a:r>
            <a:endParaRPr lang="en-GB" dirty="0"/>
          </a:p>
        </p:txBody>
      </p:sp>
      <p:sp>
        <p:nvSpPr>
          <p:cNvPr id="8" name="Title 7"/>
          <p:cNvSpPr>
            <a:spLocks noGrp="1"/>
          </p:cNvSpPr>
          <p:nvPr>
            <p:ph type="title"/>
          </p:nvPr>
        </p:nvSpPr>
        <p:spPr/>
        <p:txBody>
          <a:bodyPr>
            <a:normAutofit fontScale="90000"/>
          </a:bodyPr>
          <a:lstStyle/>
          <a:p>
            <a:r>
              <a:rPr lang="en-GB" dirty="0" smtClean="0"/>
              <a:t>CBRN incidents: clinical management and health protection</a:t>
            </a:r>
            <a:endParaRPr lang="en-GB" dirty="0"/>
          </a:p>
        </p:txBody>
      </p:sp>
    </p:spTree>
    <p:extLst>
      <p:ext uri="{BB962C8B-B14F-4D97-AF65-F5344CB8AC3E}">
        <p14:creationId xmlns:p14="http://schemas.microsoft.com/office/powerpoint/2010/main" val="2020537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680295"/>
            <a:ext cx="3970784" cy="3950736"/>
          </a:xfrm>
        </p:spPr>
        <p:txBody>
          <a:bodyPr>
            <a:normAutofit lnSpcReduction="10000"/>
          </a:bodyPr>
          <a:lstStyle/>
          <a:p>
            <a:r>
              <a:rPr lang="en-GB" dirty="0" smtClean="0"/>
              <a:t>Provides guidance on the management of injuries from incidents</a:t>
            </a:r>
          </a:p>
          <a:p>
            <a:r>
              <a:rPr lang="en-GB" dirty="0" smtClean="0"/>
              <a:t>Allows for treatment in settings unfamiliar with injuries </a:t>
            </a:r>
          </a:p>
          <a:p>
            <a:r>
              <a:rPr lang="en-GB" dirty="0" smtClean="0"/>
              <a:t>Information is provided from both NHS and military learning from management of injuries</a:t>
            </a:r>
          </a:p>
          <a:p>
            <a:r>
              <a:rPr lang="en-GB" dirty="0" smtClean="0"/>
              <a:t>Due summer 2018</a:t>
            </a:r>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15</a:t>
            </a:fld>
            <a:endParaRPr lang="en-US" dirty="0"/>
          </a:p>
        </p:txBody>
      </p:sp>
      <p:sp>
        <p:nvSpPr>
          <p:cNvPr id="4" name="Title 3"/>
          <p:cNvSpPr>
            <a:spLocks noGrp="1"/>
          </p:cNvSpPr>
          <p:nvPr>
            <p:ph type="title"/>
          </p:nvPr>
        </p:nvSpPr>
        <p:spPr/>
        <p:txBody>
          <a:bodyPr>
            <a:normAutofit fontScale="90000"/>
          </a:bodyPr>
          <a:lstStyle/>
          <a:p>
            <a:r>
              <a:rPr lang="en-GB" dirty="0" smtClean="0"/>
              <a:t>Clinical Guidelines for use in major incidents</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56792"/>
            <a:ext cx="2905813" cy="396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393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3568" y="1340768"/>
            <a:ext cx="3096344" cy="4610490"/>
          </a:xfrm>
        </p:spPr>
      </p:pic>
      <p:sp>
        <p:nvSpPr>
          <p:cNvPr id="3" name="Slide Number Placeholder 2"/>
          <p:cNvSpPr>
            <a:spLocks noGrp="1"/>
          </p:cNvSpPr>
          <p:nvPr>
            <p:ph type="sldNum" sz="quarter" idx="10"/>
          </p:nvPr>
        </p:nvSpPr>
        <p:spPr/>
        <p:txBody>
          <a:bodyPr/>
          <a:lstStyle/>
          <a:p>
            <a:fld id="{D66C4C68-9C76-5449-BBA0-107A51179E14}" type="slidenum">
              <a:rPr lang="en-US" smtClean="0"/>
              <a:pPr/>
              <a:t>16</a:t>
            </a:fld>
            <a:endParaRPr lang="en-US" dirty="0"/>
          </a:p>
        </p:txBody>
      </p:sp>
      <p:sp>
        <p:nvSpPr>
          <p:cNvPr id="8" name="Title 7"/>
          <p:cNvSpPr>
            <a:spLocks noGrp="1"/>
          </p:cNvSpPr>
          <p:nvPr>
            <p:ph type="title"/>
          </p:nvPr>
        </p:nvSpPr>
        <p:spPr/>
        <p:txBody>
          <a:bodyPr/>
          <a:lstStyle/>
          <a:p>
            <a:r>
              <a:rPr lang="en-GB" dirty="0" smtClean="0"/>
              <a:t>Sample pages</a:t>
            </a:r>
            <a:endParaRPr lang="en-GB"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340768"/>
            <a:ext cx="3163549" cy="464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473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492896"/>
            <a:ext cx="4503464" cy="1745978"/>
          </a:xfrm>
        </p:spPr>
      </p:pic>
      <p:sp>
        <p:nvSpPr>
          <p:cNvPr id="3" name="Slide Number Placeholder 2"/>
          <p:cNvSpPr>
            <a:spLocks noGrp="1"/>
          </p:cNvSpPr>
          <p:nvPr>
            <p:ph type="sldNum" sz="quarter" idx="10"/>
          </p:nvPr>
        </p:nvSpPr>
        <p:spPr/>
        <p:txBody>
          <a:bodyPr/>
          <a:lstStyle/>
          <a:p>
            <a:fld id="{D66C4C68-9C76-5449-BBA0-107A51179E14}" type="slidenum">
              <a:rPr lang="en-US" smtClean="0"/>
              <a:pPr/>
              <a:t>17</a:t>
            </a:fld>
            <a:endParaRPr lang="en-US" dirty="0"/>
          </a:p>
        </p:txBody>
      </p:sp>
      <p:sp>
        <p:nvSpPr>
          <p:cNvPr id="4" name="Title 3"/>
          <p:cNvSpPr>
            <a:spLocks noGrp="1"/>
          </p:cNvSpPr>
          <p:nvPr>
            <p:ph type="title"/>
          </p:nvPr>
        </p:nvSpPr>
        <p:spPr/>
        <p:txBody>
          <a:bodyPr/>
          <a:lstStyle/>
          <a:p>
            <a:r>
              <a:rPr lang="en-GB" dirty="0" smtClean="0"/>
              <a:t>Questions</a:t>
            </a:r>
            <a:endParaRPr lang="en-GB" dirty="0"/>
          </a:p>
        </p:txBody>
      </p:sp>
    </p:spTree>
    <p:extLst>
      <p:ext uri="{BB962C8B-B14F-4D97-AF65-F5344CB8AC3E}">
        <p14:creationId xmlns:p14="http://schemas.microsoft.com/office/powerpoint/2010/main" val="2096153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66604911"/>
              </p:ext>
            </p:extLst>
          </p:nvPr>
        </p:nvGraphicFramePr>
        <p:xfrm>
          <a:off x="467544" y="1412776"/>
          <a:ext cx="7992889" cy="4251345"/>
        </p:xfrm>
        <a:graphic>
          <a:graphicData uri="http://schemas.openxmlformats.org/drawingml/2006/table">
            <a:tbl>
              <a:tblPr firstRow="1" bandRow="1">
                <a:tableStyleId>{5C22544A-7EE6-4342-B048-85BDC9FD1C3A}</a:tableStyleId>
              </a:tblPr>
              <a:tblGrid>
                <a:gridCol w="3960440"/>
                <a:gridCol w="663204"/>
                <a:gridCol w="1541215"/>
                <a:gridCol w="964628"/>
                <a:gridCol w="863402"/>
              </a:tblGrid>
              <a:tr h="309265">
                <a:tc>
                  <a:txBody>
                    <a:bodyPr/>
                    <a:lstStyle/>
                    <a:p>
                      <a:pPr algn="ctr">
                        <a:spcAft>
                          <a:spcPts val="0"/>
                        </a:spcAft>
                      </a:pPr>
                      <a:r>
                        <a:rPr lang="en-GB" sz="1600" b="0" dirty="0" smtClean="0">
                          <a:effectLst/>
                          <a:latin typeface="Arial"/>
                          <a:ea typeface="Times New Roman"/>
                          <a:cs typeface="Times New Roman"/>
                        </a:rPr>
                        <a:t>Event</a:t>
                      </a:r>
                      <a:endParaRPr lang="en-GB" sz="1600" b="0" dirty="0">
                        <a:effectLst/>
                        <a:latin typeface="Arial"/>
                        <a:ea typeface="Times New Roman"/>
                        <a:cs typeface="Times New Roman"/>
                      </a:endParaRPr>
                    </a:p>
                  </a:txBody>
                  <a:tcPr marL="64423" marR="64423" marT="0" marB="0" anchor="ctr"/>
                </a:tc>
                <a:tc>
                  <a:txBody>
                    <a:bodyPr/>
                    <a:lstStyle/>
                    <a:p>
                      <a:pPr algn="ctr">
                        <a:spcAft>
                          <a:spcPts val="0"/>
                        </a:spcAft>
                      </a:pPr>
                      <a:r>
                        <a:rPr lang="en-GB" sz="1600" b="0" dirty="0" smtClean="0">
                          <a:effectLst/>
                          <a:latin typeface="+mn-lt"/>
                          <a:ea typeface="+mn-ea"/>
                          <a:cs typeface="+mn-cs"/>
                        </a:rPr>
                        <a:t>Year</a:t>
                      </a:r>
                      <a:endParaRPr lang="en-GB" sz="1600" b="0" dirty="0">
                        <a:effectLst/>
                        <a:latin typeface="Arial"/>
                        <a:ea typeface="Times New Roman"/>
                        <a:cs typeface="Times New Roman"/>
                      </a:endParaRPr>
                    </a:p>
                  </a:txBody>
                  <a:tcPr marL="64423" marR="64423" marT="0" marB="0" anchor="ctr"/>
                </a:tc>
                <a:tc>
                  <a:txBody>
                    <a:bodyPr/>
                    <a:lstStyle/>
                    <a:p>
                      <a:pPr algn="ctr">
                        <a:spcAft>
                          <a:spcPts val="0"/>
                        </a:spcAft>
                      </a:pPr>
                      <a:r>
                        <a:rPr lang="en-GB" sz="1600" b="0" dirty="0">
                          <a:effectLst/>
                        </a:rPr>
                        <a:t>Location</a:t>
                      </a:r>
                      <a:endParaRPr lang="en-GB" sz="1600" b="0" dirty="0">
                        <a:effectLst/>
                        <a:latin typeface="Arial"/>
                        <a:ea typeface="Times New Roman"/>
                        <a:cs typeface="Times New Roman"/>
                      </a:endParaRPr>
                    </a:p>
                  </a:txBody>
                  <a:tcPr marL="64423" marR="64423" marT="0" marB="0" anchor="ctr"/>
                </a:tc>
                <a:tc>
                  <a:txBody>
                    <a:bodyPr/>
                    <a:lstStyle/>
                    <a:p>
                      <a:pPr algn="ctr">
                        <a:spcAft>
                          <a:spcPts val="0"/>
                        </a:spcAft>
                      </a:pPr>
                      <a:r>
                        <a:rPr lang="en-GB" sz="1600" b="0">
                          <a:effectLst/>
                        </a:rPr>
                        <a:t>Fatalities</a:t>
                      </a:r>
                      <a:endParaRPr lang="en-GB" sz="1600" b="0">
                        <a:effectLst/>
                        <a:latin typeface="Arial"/>
                        <a:ea typeface="Times New Roman"/>
                        <a:cs typeface="Times New Roman"/>
                      </a:endParaRPr>
                    </a:p>
                  </a:txBody>
                  <a:tcPr marL="64423" marR="64423" marT="0" marB="0" anchor="ctr"/>
                </a:tc>
                <a:tc>
                  <a:txBody>
                    <a:bodyPr/>
                    <a:lstStyle/>
                    <a:p>
                      <a:pPr algn="ctr">
                        <a:spcAft>
                          <a:spcPts val="0"/>
                        </a:spcAft>
                      </a:pPr>
                      <a:r>
                        <a:rPr lang="en-GB" sz="1600" b="0" dirty="0">
                          <a:effectLst/>
                        </a:rPr>
                        <a:t>Injured</a:t>
                      </a:r>
                      <a:endParaRPr lang="en-GB" sz="1600" b="0" dirty="0">
                        <a:effectLst/>
                        <a:latin typeface="Arial"/>
                        <a:ea typeface="Times New Roman"/>
                        <a:cs typeface="Times New Roman"/>
                      </a:endParaRPr>
                    </a:p>
                  </a:txBody>
                  <a:tcPr marL="64423" marR="64423" marT="0" marB="0" anchor="ctr"/>
                </a:tc>
              </a:tr>
              <a:tr h="370840">
                <a:tc>
                  <a:txBody>
                    <a:bodyPr/>
                    <a:lstStyle/>
                    <a:p>
                      <a:pPr>
                        <a:spcAft>
                          <a:spcPts val="0"/>
                        </a:spcAft>
                      </a:pPr>
                      <a:r>
                        <a:rPr lang="en-GB" sz="1600" b="0" dirty="0">
                          <a:solidFill>
                            <a:sysClr val="windowText" lastClr="000000"/>
                          </a:solidFill>
                          <a:effectLst/>
                        </a:rPr>
                        <a:t>Terrorist attack on the World Trade Centre</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2001</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smtClean="0">
                          <a:solidFill>
                            <a:sysClr val="windowText" lastClr="000000"/>
                          </a:solidFill>
                          <a:effectLst/>
                        </a:rPr>
                        <a:t>NYC, </a:t>
                      </a:r>
                      <a:r>
                        <a:rPr lang="en-GB" sz="1600" b="0" dirty="0">
                          <a:solidFill>
                            <a:sysClr val="windowText" lastClr="000000"/>
                          </a:solidFill>
                          <a:effectLst/>
                        </a:rPr>
                        <a:t>USA</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2,993</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8,700</a:t>
                      </a:r>
                      <a:endParaRPr lang="en-GB" sz="1600" b="0" dirty="0">
                        <a:solidFill>
                          <a:sysClr val="windowText" lastClr="000000"/>
                        </a:solidFill>
                        <a:effectLst/>
                        <a:latin typeface="Arial"/>
                        <a:ea typeface="Times New Roman"/>
                        <a:cs typeface="Times New Roman"/>
                      </a:endParaRPr>
                    </a:p>
                  </a:txBody>
                  <a:tcPr marL="64423" marR="64423" marT="0" marB="0" anchor="ctr"/>
                </a:tc>
              </a:tr>
              <a:tr h="370840">
                <a:tc>
                  <a:txBody>
                    <a:bodyPr/>
                    <a:lstStyle/>
                    <a:p>
                      <a:pPr>
                        <a:spcAft>
                          <a:spcPts val="0"/>
                        </a:spcAft>
                      </a:pPr>
                      <a:r>
                        <a:rPr lang="en-GB" sz="1600" b="0" dirty="0">
                          <a:solidFill>
                            <a:sysClr val="windowText" lastClr="000000"/>
                          </a:solidFill>
                          <a:effectLst/>
                        </a:rPr>
                        <a:t>Multiple </a:t>
                      </a:r>
                      <a:r>
                        <a:rPr lang="en-GB" sz="1600" b="0" dirty="0" smtClean="0">
                          <a:solidFill>
                            <a:sysClr val="windowText" lastClr="000000"/>
                          </a:solidFill>
                          <a:effectLst/>
                        </a:rPr>
                        <a:t>bombings</a:t>
                      </a:r>
                      <a:r>
                        <a:rPr lang="en-GB" sz="1600" b="0" baseline="0" dirty="0" smtClean="0">
                          <a:solidFill>
                            <a:sysClr val="windowText" lastClr="000000"/>
                          </a:solidFill>
                          <a:effectLst/>
                        </a:rPr>
                        <a:t> </a:t>
                      </a:r>
                      <a:r>
                        <a:rPr lang="en-GB" sz="1600" b="0" dirty="0" smtClean="0">
                          <a:solidFill>
                            <a:sysClr val="windowText" lastClr="000000"/>
                          </a:solidFill>
                          <a:effectLst/>
                        </a:rPr>
                        <a:t>on </a:t>
                      </a:r>
                      <a:r>
                        <a:rPr lang="en-GB" sz="1600" b="0" dirty="0">
                          <a:solidFill>
                            <a:sysClr val="windowText" lastClr="000000"/>
                          </a:solidFill>
                          <a:effectLst/>
                        </a:rPr>
                        <a:t>a transport system</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2004</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a:solidFill>
                            <a:sysClr val="windowText" lastClr="000000"/>
                          </a:solidFill>
                          <a:effectLst/>
                        </a:rPr>
                        <a:t>Madrid, Spain</a:t>
                      </a:r>
                      <a:endParaRPr lang="en-GB" sz="1600" b="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191</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1,900</a:t>
                      </a:r>
                      <a:endParaRPr lang="en-GB" sz="1600" b="0" dirty="0">
                        <a:solidFill>
                          <a:sysClr val="windowText" lastClr="000000"/>
                        </a:solidFill>
                        <a:effectLst/>
                        <a:latin typeface="Arial"/>
                        <a:ea typeface="Times New Roman"/>
                        <a:cs typeface="Times New Roman"/>
                      </a:endParaRPr>
                    </a:p>
                  </a:txBody>
                  <a:tcPr marL="64423" marR="64423" marT="0" marB="0" anchor="ctr"/>
                </a:tc>
              </a:tr>
              <a:tr h="370840">
                <a:tc>
                  <a:txBody>
                    <a:bodyPr/>
                    <a:lstStyle/>
                    <a:p>
                      <a:pPr>
                        <a:spcAft>
                          <a:spcPts val="0"/>
                        </a:spcAft>
                      </a:pPr>
                      <a:r>
                        <a:rPr lang="en-GB" sz="1600" b="0" dirty="0">
                          <a:solidFill>
                            <a:sysClr val="windowText" lastClr="000000"/>
                          </a:solidFill>
                          <a:effectLst/>
                        </a:rPr>
                        <a:t>Multiple </a:t>
                      </a:r>
                      <a:r>
                        <a:rPr lang="en-GB" sz="1600" b="0" dirty="0" smtClean="0">
                          <a:solidFill>
                            <a:sysClr val="windowText" lastClr="000000"/>
                          </a:solidFill>
                          <a:effectLst/>
                        </a:rPr>
                        <a:t>bombings on </a:t>
                      </a:r>
                      <a:r>
                        <a:rPr lang="en-GB" sz="1600" b="0" dirty="0">
                          <a:solidFill>
                            <a:sysClr val="windowText" lastClr="000000"/>
                          </a:solidFill>
                          <a:effectLst/>
                        </a:rPr>
                        <a:t>a transport system</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2005</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London, UK</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a:solidFill>
                            <a:sysClr val="windowText" lastClr="000000"/>
                          </a:solidFill>
                          <a:effectLst/>
                        </a:rPr>
                        <a:t>52</a:t>
                      </a:r>
                      <a:endParaRPr lang="en-GB" sz="1600" b="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650</a:t>
                      </a:r>
                      <a:endParaRPr lang="en-GB" sz="1600" b="0" dirty="0">
                        <a:solidFill>
                          <a:sysClr val="windowText" lastClr="000000"/>
                        </a:solidFill>
                        <a:effectLst/>
                        <a:latin typeface="Arial"/>
                        <a:ea typeface="Times New Roman"/>
                        <a:cs typeface="Times New Roman"/>
                      </a:endParaRPr>
                    </a:p>
                  </a:txBody>
                  <a:tcPr marL="64423" marR="64423" marT="0" marB="0" anchor="ctr"/>
                </a:tc>
              </a:tr>
              <a:tr h="370840">
                <a:tc>
                  <a:txBody>
                    <a:bodyPr/>
                    <a:lstStyle/>
                    <a:p>
                      <a:pPr>
                        <a:spcAft>
                          <a:spcPts val="0"/>
                        </a:spcAft>
                      </a:pPr>
                      <a:r>
                        <a:rPr lang="en-GB" sz="1600" b="0" dirty="0">
                          <a:solidFill>
                            <a:sysClr val="windowText" lastClr="000000"/>
                          </a:solidFill>
                          <a:effectLst/>
                        </a:rPr>
                        <a:t>Marauding terrorists with fire arms</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2008</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Mumbai, India</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166</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293</a:t>
                      </a:r>
                      <a:endParaRPr lang="en-GB" sz="1600" b="0" dirty="0">
                        <a:solidFill>
                          <a:sysClr val="windowText" lastClr="000000"/>
                        </a:solidFill>
                        <a:effectLst/>
                        <a:latin typeface="Arial"/>
                        <a:ea typeface="Times New Roman"/>
                        <a:cs typeface="Times New Roman"/>
                      </a:endParaRPr>
                    </a:p>
                  </a:txBody>
                  <a:tcPr marL="64423" marR="64423" marT="0" marB="0" anchor="ctr"/>
                </a:tc>
              </a:tr>
              <a:tr h="370840">
                <a:tc>
                  <a:txBody>
                    <a:bodyPr/>
                    <a:lstStyle/>
                    <a:p>
                      <a:pPr>
                        <a:spcAft>
                          <a:spcPts val="0"/>
                        </a:spcAft>
                      </a:pPr>
                      <a:r>
                        <a:rPr lang="en-GB" sz="1600" b="0" dirty="0">
                          <a:solidFill>
                            <a:sysClr val="windowText" lastClr="000000"/>
                          </a:solidFill>
                          <a:effectLst/>
                        </a:rPr>
                        <a:t>Marauding terrorists with fire arms and  bombing</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2011</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Oslo, Norway</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a:solidFill>
                            <a:sysClr val="windowText" lastClr="000000"/>
                          </a:solidFill>
                          <a:effectLst/>
                        </a:rPr>
                        <a:t>85</a:t>
                      </a:r>
                      <a:endParaRPr lang="en-GB" sz="1600" b="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176</a:t>
                      </a:r>
                      <a:endParaRPr lang="en-GB" sz="1600" b="0" dirty="0">
                        <a:solidFill>
                          <a:sysClr val="windowText" lastClr="000000"/>
                        </a:solidFill>
                        <a:effectLst/>
                        <a:latin typeface="Arial"/>
                        <a:ea typeface="Times New Roman"/>
                        <a:cs typeface="Times New Roman"/>
                      </a:endParaRPr>
                    </a:p>
                  </a:txBody>
                  <a:tcPr marL="64423" marR="64423" marT="0" marB="0" anchor="ctr"/>
                </a:tc>
              </a:tr>
              <a:tr h="370840">
                <a:tc>
                  <a:txBody>
                    <a:bodyPr/>
                    <a:lstStyle/>
                    <a:p>
                      <a:pPr>
                        <a:spcAft>
                          <a:spcPts val="0"/>
                        </a:spcAft>
                      </a:pPr>
                      <a:r>
                        <a:rPr lang="en-GB" sz="1600" b="0" dirty="0">
                          <a:solidFill>
                            <a:sysClr val="windowText" lastClr="000000"/>
                          </a:solidFill>
                          <a:effectLst/>
                        </a:rPr>
                        <a:t>Marauding terrorists with fire arms</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2013</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Nairobi, Kenya</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a:solidFill>
                            <a:sysClr val="windowText" lastClr="000000"/>
                          </a:solidFill>
                          <a:effectLst/>
                        </a:rPr>
                        <a:t>67</a:t>
                      </a:r>
                      <a:endParaRPr lang="en-GB" sz="1600" b="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175</a:t>
                      </a:r>
                      <a:endParaRPr lang="en-GB" sz="1600" b="0" dirty="0">
                        <a:solidFill>
                          <a:sysClr val="windowText" lastClr="000000"/>
                        </a:solidFill>
                        <a:effectLst/>
                        <a:latin typeface="Arial"/>
                        <a:ea typeface="Times New Roman"/>
                        <a:cs typeface="Times New Roman"/>
                      </a:endParaRPr>
                    </a:p>
                  </a:txBody>
                  <a:tcPr marL="64423" marR="64423" marT="0" marB="0" anchor="ctr"/>
                </a:tc>
              </a:tr>
              <a:tr h="370840">
                <a:tc>
                  <a:txBody>
                    <a:bodyPr/>
                    <a:lstStyle/>
                    <a:p>
                      <a:pPr>
                        <a:spcAft>
                          <a:spcPts val="0"/>
                        </a:spcAft>
                      </a:pPr>
                      <a:r>
                        <a:rPr lang="en-GB" sz="1600" b="0" dirty="0">
                          <a:solidFill>
                            <a:sysClr val="windowText" lastClr="000000"/>
                          </a:solidFill>
                          <a:effectLst/>
                        </a:rPr>
                        <a:t>Marauding terrorists with fire arms </a:t>
                      </a:r>
                      <a:r>
                        <a:rPr lang="en-GB" sz="1600" b="0" dirty="0" smtClean="0">
                          <a:solidFill>
                            <a:sysClr val="windowText" lastClr="000000"/>
                          </a:solidFill>
                          <a:effectLst/>
                        </a:rPr>
                        <a:t>and </a:t>
                      </a:r>
                      <a:r>
                        <a:rPr lang="en-GB" sz="1600" b="0" dirty="0">
                          <a:solidFill>
                            <a:sysClr val="windowText" lastClr="000000"/>
                          </a:solidFill>
                          <a:effectLst/>
                        </a:rPr>
                        <a:t>bombings</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2015</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Paris, France</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a:solidFill>
                            <a:sysClr val="windowText" lastClr="000000"/>
                          </a:solidFill>
                          <a:effectLst/>
                        </a:rPr>
                        <a:t>130</a:t>
                      </a:r>
                      <a:endParaRPr lang="en-GB" sz="1600" b="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368</a:t>
                      </a:r>
                      <a:endParaRPr lang="en-GB" sz="1600" b="0" dirty="0">
                        <a:solidFill>
                          <a:sysClr val="windowText" lastClr="000000"/>
                        </a:solidFill>
                        <a:effectLst/>
                        <a:latin typeface="Arial"/>
                        <a:ea typeface="Times New Roman"/>
                        <a:cs typeface="Times New Roman"/>
                      </a:endParaRPr>
                    </a:p>
                  </a:txBody>
                  <a:tcPr marL="64423" marR="64423" marT="0" marB="0" anchor="ctr"/>
                </a:tc>
              </a:tr>
              <a:tr h="370840">
                <a:tc>
                  <a:txBody>
                    <a:bodyPr/>
                    <a:lstStyle/>
                    <a:p>
                      <a:pPr>
                        <a:spcAft>
                          <a:spcPts val="0"/>
                        </a:spcAft>
                      </a:pPr>
                      <a:r>
                        <a:rPr lang="en-GB" sz="1600" b="0" dirty="0">
                          <a:solidFill>
                            <a:sysClr val="windowText" lastClr="000000"/>
                          </a:solidFill>
                          <a:effectLst/>
                        </a:rPr>
                        <a:t>Terrorist with fire arms</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2016</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err="1">
                          <a:solidFill>
                            <a:sysClr val="windowText" lastClr="000000"/>
                          </a:solidFill>
                          <a:effectLst/>
                        </a:rPr>
                        <a:t>Orlando</a:t>
                      </a:r>
                      <a:r>
                        <a:rPr lang="en-GB" sz="1600" b="0" dirty="0">
                          <a:solidFill>
                            <a:sysClr val="windowText" lastClr="000000"/>
                          </a:solidFill>
                          <a:effectLst/>
                        </a:rPr>
                        <a:t>, USA</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a:solidFill>
                            <a:sysClr val="windowText" lastClr="000000"/>
                          </a:solidFill>
                          <a:effectLst/>
                        </a:rPr>
                        <a:t>49</a:t>
                      </a:r>
                      <a:endParaRPr lang="en-GB" sz="1600" b="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53</a:t>
                      </a:r>
                      <a:endParaRPr lang="en-GB" sz="1600" b="0" dirty="0">
                        <a:solidFill>
                          <a:sysClr val="windowText" lastClr="000000"/>
                        </a:solidFill>
                        <a:effectLst/>
                        <a:latin typeface="Arial"/>
                        <a:ea typeface="Times New Roman"/>
                        <a:cs typeface="Times New Roman"/>
                      </a:endParaRPr>
                    </a:p>
                  </a:txBody>
                  <a:tcPr marL="64423" marR="64423" marT="0" marB="0" anchor="ctr"/>
                </a:tc>
              </a:tr>
              <a:tr h="370840">
                <a:tc>
                  <a:txBody>
                    <a:bodyPr/>
                    <a:lstStyle/>
                    <a:p>
                      <a:pPr>
                        <a:spcAft>
                          <a:spcPts val="0"/>
                        </a:spcAft>
                      </a:pPr>
                      <a:r>
                        <a:rPr lang="en-GB" sz="1600" b="0" dirty="0">
                          <a:solidFill>
                            <a:sysClr val="windowText" lastClr="000000"/>
                          </a:solidFill>
                          <a:effectLst/>
                        </a:rPr>
                        <a:t>Vehicle borne terrorist with fire arm</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2016</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Nice, France</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84</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308</a:t>
                      </a:r>
                      <a:endParaRPr lang="en-GB" sz="1600" b="0" dirty="0">
                        <a:solidFill>
                          <a:sysClr val="windowText" lastClr="000000"/>
                        </a:solidFill>
                        <a:effectLst/>
                        <a:latin typeface="Arial"/>
                        <a:ea typeface="Times New Roman"/>
                        <a:cs typeface="Times New Roman"/>
                      </a:endParaRPr>
                    </a:p>
                  </a:txBody>
                  <a:tcPr marL="64423" marR="64423" marT="0" marB="0" anchor="ctr"/>
                </a:tc>
              </a:tr>
              <a:tr h="370840">
                <a:tc>
                  <a:txBody>
                    <a:bodyPr/>
                    <a:lstStyle/>
                    <a:p>
                      <a:pPr>
                        <a:spcAft>
                          <a:spcPts val="0"/>
                        </a:spcAft>
                      </a:pPr>
                      <a:r>
                        <a:rPr lang="en-GB" sz="1600" b="0" dirty="0">
                          <a:solidFill>
                            <a:sysClr val="windowText" lastClr="000000"/>
                          </a:solidFill>
                          <a:effectLst/>
                        </a:rPr>
                        <a:t>Bombing and fire</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2016</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Bagdad, Iraq</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326+</a:t>
                      </a:r>
                      <a:endParaRPr lang="en-GB" sz="1600" b="0" dirty="0">
                        <a:solidFill>
                          <a:sysClr val="windowText" lastClr="000000"/>
                        </a:solidFill>
                        <a:effectLst/>
                        <a:latin typeface="Arial"/>
                        <a:ea typeface="Times New Roman"/>
                        <a:cs typeface="Times New Roman"/>
                      </a:endParaRPr>
                    </a:p>
                  </a:txBody>
                  <a:tcPr marL="64423" marR="64423" marT="0" marB="0" anchor="ctr"/>
                </a:tc>
                <a:tc>
                  <a:txBody>
                    <a:bodyPr/>
                    <a:lstStyle/>
                    <a:p>
                      <a:pPr algn="ctr">
                        <a:spcAft>
                          <a:spcPts val="0"/>
                        </a:spcAft>
                      </a:pPr>
                      <a:r>
                        <a:rPr lang="en-GB" sz="1600" b="0" dirty="0">
                          <a:solidFill>
                            <a:sysClr val="windowText" lastClr="000000"/>
                          </a:solidFill>
                          <a:effectLst/>
                        </a:rPr>
                        <a:t>246</a:t>
                      </a:r>
                      <a:endParaRPr lang="en-GB" sz="1600" b="0" dirty="0">
                        <a:solidFill>
                          <a:sysClr val="windowText" lastClr="000000"/>
                        </a:solidFill>
                        <a:effectLst/>
                        <a:latin typeface="Arial"/>
                        <a:ea typeface="Times New Roman"/>
                        <a:cs typeface="Times New Roman"/>
                      </a:endParaRPr>
                    </a:p>
                  </a:txBody>
                  <a:tcPr marL="64423" marR="64423" marT="0" marB="0" anchor="ctr"/>
                </a:tc>
              </a:tr>
            </a:tbl>
          </a:graphicData>
        </a:graphic>
      </p:graphicFrame>
      <p:sp>
        <p:nvSpPr>
          <p:cNvPr id="3" name="Slide Number Placeholder 2"/>
          <p:cNvSpPr>
            <a:spLocks noGrp="1"/>
          </p:cNvSpPr>
          <p:nvPr>
            <p:ph type="sldNum" sz="quarter" idx="10"/>
          </p:nvPr>
        </p:nvSpPr>
        <p:spPr/>
        <p:txBody>
          <a:bodyPr/>
          <a:lstStyle/>
          <a:p>
            <a:fld id="{D66C4C68-9C76-5449-BBA0-107A51179E14}" type="slidenum">
              <a:rPr lang="en-US" smtClean="0"/>
              <a:pPr/>
              <a:t>2</a:t>
            </a:fld>
            <a:endParaRPr lang="en-US" dirty="0"/>
          </a:p>
        </p:txBody>
      </p:sp>
      <p:sp>
        <p:nvSpPr>
          <p:cNvPr id="4" name="Title 3"/>
          <p:cNvSpPr>
            <a:spLocks noGrp="1"/>
          </p:cNvSpPr>
          <p:nvPr>
            <p:ph type="title"/>
          </p:nvPr>
        </p:nvSpPr>
        <p:spPr/>
        <p:txBody>
          <a:bodyPr/>
          <a:lstStyle/>
          <a:p>
            <a:r>
              <a:rPr lang="en-GB" dirty="0" smtClean="0"/>
              <a:t>Background</a:t>
            </a:r>
            <a:endParaRPr lang="en-GB" dirty="0"/>
          </a:p>
        </p:txBody>
      </p:sp>
    </p:spTree>
    <p:extLst>
      <p:ext uri="{BB962C8B-B14F-4D97-AF65-F5344CB8AC3E}">
        <p14:creationId xmlns:p14="http://schemas.microsoft.com/office/powerpoint/2010/main" val="125656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sp>
        <p:nvSpPr>
          <p:cNvPr id="3" name="Title 2"/>
          <p:cNvSpPr>
            <a:spLocks noGrp="1"/>
          </p:cNvSpPr>
          <p:nvPr>
            <p:ph type="title"/>
          </p:nvPr>
        </p:nvSpPr>
        <p:spPr/>
        <p:txBody>
          <a:bodyPr/>
          <a:lstStyle/>
          <a:p>
            <a:r>
              <a:rPr lang="en-GB" sz="6000" dirty="0" smtClean="0"/>
              <a:t>Concept of operations for managing mass casualties</a:t>
            </a:r>
            <a:endParaRPr lang="en-GB" sz="6000" dirty="0"/>
          </a:p>
        </p:txBody>
      </p:sp>
      <p:sp>
        <p:nvSpPr>
          <p:cNvPr id="4" name="Content Placeholder 3"/>
          <p:cNvSpPr>
            <a:spLocks noGrp="1"/>
          </p:cNvSpPr>
          <p:nvPr>
            <p:ph sz="quarter" idx="11"/>
          </p:nvPr>
        </p:nvSpPr>
        <p:spPr/>
        <p:txBody>
          <a:bodyPr/>
          <a:lstStyle/>
          <a:p>
            <a:endParaRPr lang="en-GB"/>
          </a:p>
        </p:txBody>
      </p:sp>
    </p:spTree>
    <p:extLst>
      <p:ext uri="{BB962C8B-B14F-4D97-AF65-F5344CB8AC3E}">
        <p14:creationId xmlns:p14="http://schemas.microsoft.com/office/powerpoint/2010/main" val="402919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80295"/>
            <a:ext cx="5987007" cy="3950736"/>
          </a:xfrm>
        </p:spPr>
        <p:txBody>
          <a:bodyPr>
            <a:normAutofit fontScale="92500"/>
          </a:bodyPr>
          <a:lstStyle/>
          <a:p>
            <a:r>
              <a:rPr lang="en-GB" dirty="0" smtClean="0"/>
              <a:t>Establishment of national, regional and local command and control arrangements across the health landscape</a:t>
            </a:r>
          </a:p>
          <a:p>
            <a:endParaRPr lang="en-GB" dirty="0" smtClean="0"/>
          </a:p>
          <a:p>
            <a:r>
              <a:rPr lang="en-GB" dirty="0" smtClean="0"/>
              <a:t>Wider resource support from local government and national asset mobilisation</a:t>
            </a:r>
          </a:p>
          <a:p>
            <a:endParaRPr lang="en-GB" dirty="0" smtClean="0"/>
          </a:p>
          <a:p>
            <a:r>
              <a:rPr lang="en-GB" dirty="0" smtClean="0"/>
              <a:t>Immediate stand up of four hospitals (minimum) expanding out from the incident scene</a:t>
            </a:r>
            <a:endParaRPr lang="en-GB" dirty="0"/>
          </a:p>
        </p:txBody>
      </p:sp>
      <p:sp>
        <p:nvSpPr>
          <p:cNvPr id="2" name="Title 1"/>
          <p:cNvSpPr>
            <a:spLocks noGrp="1"/>
          </p:cNvSpPr>
          <p:nvPr>
            <p:ph type="title"/>
          </p:nvPr>
        </p:nvSpPr>
        <p:spPr/>
        <p:txBody>
          <a:bodyPr/>
          <a:lstStyle/>
          <a:p>
            <a:r>
              <a:rPr lang="en-GB" dirty="0" smtClean="0"/>
              <a:t>Command and control</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899" y="2780928"/>
            <a:ext cx="1645705" cy="23275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1628800"/>
            <a:ext cx="1858632" cy="2636912"/>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3254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smtClean="0"/>
              <a:t>Clinical Cell</a:t>
            </a:r>
          </a:p>
          <a:p>
            <a:pPr lvl="1">
              <a:buFont typeface="Arial" panose="020B0604020202020204" pitchFamily="34" charset="0"/>
              <a:buChar char="•"/>
            </a:pPr>
            <a:r>
              <a:rPr lang="en-GB" sz="2000" dirty="0" smtClean="0"/>
              <a:t>Clinical Advice and oversight </a:t>
            </a:r>
          </a:p>
          <a:p>
            <a:pPr lvl="1">
              <a:buFont typeface="Arial" panose="020B0604020202020204" pitchFamily="34" charset="0"/>
              <a:buChar char="•"/>
            </a:pPr>
            <a:r>
              <a:rPr lang="en-GB" sz="2000" dirty="0" smtClean="0"/>
              <a:t>Formed of the National EPRR Clinical Reference Group</a:t>
            </a:r>
          </a:p>
          <a:p>
            <a:pPr lvl="1">
              <a:buFont typeface="Arial" panose="020B0604020202020204" pitchFamily="34" charset="0"/>
              <a:buChar char="•"/>
            </a:pPr>
            <a:r>
              <a:rPr lang="en-GB" sz="2000" dirty="0" smtClean="0"/>
              <a:t>Specialists co-opted as needed</a:t>
            </a:r>
          </a:p>
          <a:p>
            <a:pPr lvl="1">
              <a:buFont typeface="Arial" panose="020B0604020202020204" pitchFamily="34" charset="0"/>
              <a:buChar char="•"/>
            </a:pPr>
            <a:endParaRPr lang="en-GB" dirty="0"/>
          </a:p>
          <a:p>
            <a:pPr>
              <a:buFont typeface="Arial" panose="020B0604020202020204" pitchFamily="34" charset="0"/>
              <a:buChar char="•"/>
            </a:pPr>
            <a:r>
              <a:rPr lang="en-GB" dirty="0" smtClean="0"/>
              <a:t>Logistics Cell</a:t>
            </a:r>
          </a:p>
          <a:p>
            <a:pPr lvl="1">
              <a:buFont typeface="Arial" panose="020B0604020202020204" pitchFamily="34" charset="0"/>
              <a:buChar char="•"/>
            </a:pPr>
            <a:r>
              <a:rPr lang="en-GB" sz="2000" dirty="0" smtClean="0"/>
              <a:t>Controlled access to emergency stock</a:t>
            </a:r>
          </a:p>
          <a:p>
            <a:pPr lvl="1">
              <a:buFont typeface="Arial" panose="020B0604020202020204" pitchFamily="34" charset="0"/>
              <a:buChar char="•"/>
            </a:pPr>
            <a:r>
              <a:rPr lang="en-GB" sz="2000" dirty="0" smtClean="0"/>
              <a:t>Coordinate with regional cells in the management of equipment</a:t>
            </a:r>
          </a:p>
          <a:p>
            <a:pPr lvl="1">
              <a:buFont typeface="Arial" panose="020B0604020202020204" pitchFamily="34" charset="0"/>
              <a:buChar char="•"/>
            </a:pPr>
            <a:r>
              <a:rPr lang="en-GB" sz="2000" dirty="0" smtClean="0"/>
              <a:t>Supported by NHS Blood and Transplant and NHS Supply Chain</a:t>
            </a:r>
          </a:p>
          <a:p>
            <a:pPr lvl="1">
              <a:buFont typeface="Arial" panose="020B0604020202020204" pitchFamily="34" charset="0"/>
              <a:buChar char="•"/>
            </a:pPr>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5</a:t>
            </a:fld>
            <a:endParaRPr lang="en-US" dirty="0"/>
          </a:p>
        </p:txBody>
      </p:sp>
      <p:sp>
        <p:nvSpPr>
          <p:cNvPr id="4" name="Title 3"/>
          <p:cNvSpPr>
            <a:spLocks noGrp="1"/>
          </p:cNvSpPr>
          <p:nvPr>
            <p:ph type="title"/>
          </p:nvPr>
        </p:nvSpPr>
        <p:spPr/>
        <p:txBody>
          <a:bodyPr/>
          <a:lstStyle/>
          <a:p>
            <a:r>
              <a:rPr lang="en-GB" dirty="0" smtClean="0"/>
              <a:t>Operational Management</a:t>
            </a:r>
            <a:endParaRPr lang="en-GB" dirty="0"/>
          </a:p>
        </p:txBody>
      </p:sp>
    </p:spTree>
    <p:extLst>
      <p:ext uri="{BB962C8B-B14F-4D97-AF65-F5344CB8AC3E}">
        <p14:creationId xmlns:p14="http://schemas.microsoft.com/office/powerpoint/2010/main" val="38592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Formal letter from Simon Stevens to Secretary of State for Health</a:t>
            </a:r>
          </a:p>
          <a:p>
            <a:pPr lvl="1"/>
            <a:r>
              <a:rPr lang="en-GB" dirty="0" smtClean="0"/>
              <a:t>Requires organisations to follow the direction of NHS England in an emergency</a:t>
            </a:r>
          </a:p>
          <a:p>
            <a:pPr lvl="1"/>
            <a:r>
              <a:rPr lang="en-GB" dirty="0" smtClean="0"/>
              <a:t>Doesn’t apply to NHS Blood and Transplant and other arms length bodies</a:t>
            </a:r>
          </a:p>
          <a:p>
            <a:endParaRPr lang="en-GB" dirty="0" smtClean="0"/>
          </a:p>
          <a:p>
            <a:r>
              <a:rPr lang="en-GB" dirty="0" smtClean="0"/>
              <a:t>Section 253 – used by </a:t>
            </a:r>
            <a:r>
              <a:rPr lang="en-GB" dirty="0" err="1" smtClean="0"/>
              <a:t>SoS</a:t>
            </a:r>
            <a:r>
              <a:rPr lang="en-GB" dirty="0" smtClean="0"/>
              <a:t> to direct the NHS through NHS England </a:t>
            </a:r>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pPr/>
              <a:t>6</a:t>
            </a:fld>
            <a:endParaRPr lang="en-US" dirty="0"/>
          </a:p>
        </p:txBody>
      </p:sp>
      <p:sp>
        <p:nvSpPr>
          <p:cNvPr id="4" name="Title 3"/>
          <p:cNvSpPr>
            <a:spLocks noGrp="1"/>
          </p:cNvSpPr>
          <p:nvPr>
            <p:ph type="title"/>
          </p:nvPr>
        </p:nvSpPr>
        <p:spPr/>
        <p:txBody>
          <a:bodyPr/>
          <a:lstStyle/>
          <a:p>
            <a:r>
              <a:rPr lang="en-GB" dirty="0" smtClean="0"/>
              <a:t>Use of Section 252A</a:t>
            </a:r>
            <a:endParaRPr lang="en-GB" dirty="0"/>
          </a:p>
        </p:txBody>
      </p:sp>
    </p:spTree>
    <p:extLst>
      <p:ext uri="{BB962C8B-B14F-4D97-AF65-F5344CB8AC3E}">
        <p14:creationId xmlns:p14="http://schemas.microsoft.com/office/powerpoint/2010/main" val="200100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Service response</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648" y="1678672"/>
            <a:ext cx="5903932"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67744" y="5589240"/>
            <a:ext cx="1296144" cy="369332"/>
          </a:xfrm>
          <a:prstGeom prst="rect">
            <a:avLst/>
          </a:prstGeom>
          <a:noFill/>
        </p:spPr>
        <p:txBody>
          <a:bodyPr wrap="square" rtlCol="0">
            <a:spAutoFit/>
          </a:bodyPr>
          <a:lstStyle/>
          <a:p>
            <a:r>
              <a:rPr lang="en-GB" dirty="0" smtClean="0"/>
              <a:t>Area 2</a:t>
            </a:r>
            <a:endParaRPr lang="en-GB" dirty="0"/>
          </a:p>
        </p:txBody>
      </p:sp>
      <p:sp>
        <p:nvSpPr>
          <p:cNvPr id="5" name="TextBox 4"/>
          <p:cNvSpPr txBox="1"/>
          <p:nvPr/>
        </p:nvSpPr>
        <p:spPr>
          <a:xfrm>
            <a:off x="1259632" y="3284984"/>
            <a:ext cx="1008112" cy="369332"/>
          </a:xfrm>
          <a:prstGeom prst="rect">
            <a:avLst/>
          </a:prstGeom>
          <a:noFill/>
        </p:spPr>
        <p:txBody>
          <a:bodyPr wrap="square" rtlCol="0">
            <a:spAutoFit/>
          </a:bodyPr>
          <a:lstStyle/>
          <a:p>
            <a:r>
              <a:rPr lang="en-GB" dirty="0" smtClean="0"/>
              <a:t>Area 1</a:t>
            </a:r>
            <a:endParaRPr lang="en-GB" dirty="0"/>
          </a:p>
        </p:txBody>
      </p:sp>
      <p:sp>
        <p:nvSpPr>
          <p:cNvPr id="6" name="TextBox 5"/>
          <p:cNvSpPr txBox="1"/>
          <p:nvPr/>
        </p:nvSpPr>
        <p:spPr>
          <a:xfrm>
            <a:off x="7020272" y="1916832"/>
            <a:ext cx="1152128" cy="369332"/>
          </a:xfrm>
          <a:prstGeom prst="rect">
            <a:avLst/>
          </a:prstGeom>
          <a:noFill/>
        </p:spPr>
        <p:txBody>
          <a:bodyPr wrap="square" rtlCol="0">
            <a:spAutoFit/>
          </a:bodyPr>
          <a:lstStyle/>
          <a:p>
            <a:r>
              <a:rPr lang="en-GB" dirty="0" smtClean="0"/>
              <a:t>Area 3</a:t>
            </a:r>
            <a:endParaRPr lang="en-GB" dirty="0"/>
          </a:p>
        </p:txBody>
      </p:sp>
      <p:sp>
        <p:nvSpPr>
          <p:cNvPr id="7" name="TextBox 6"/>
          <p:cNvSpPr txBox="1"/>
          <p:nvPr/>
        </p:nvSpPr>
        <p:spPr>
          <a:xfrm>
            <a:off x="7020272" y="4869160"/>
            <a:ext cx="864096" cy="369332"/>
          </a:xfrm>
          <a:prstGeom prst="rect">
            <a:avLst/>
          </a:prstGeom>
          <a:noFill/>
        </p:spPr>
        <p:txBody>
          <a:bodyPr wrap="square" rtlCol="0">
            <a:spAutoFit/>
          </a:bodyPr>
          <a:lstStyle/>
          <a:p>
            <a:r>
              <a:rPr lang="en-GB" dirty="0" smtClean="0"/>
              <a:t>Area 4</a:t>
            </a:r>
            <a:endParaRPr lang="en-GB" dirty="0"/>
          </a:p>
        </p:txBody>
      </p:sp>
    </p:spTree>
    <p:extLst>
      <p:ext uri="{BB962C8B-B14F-4D97-AF65-F5344CB8AC3E}">
        <p14:creationId xmlns:p14="http://schemas.microsoft.com/office/powerpoint/2010/main" val="4240944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GB" dirty="0" smtClean="0"/>
              <a:t>Casualty Clearing Stations to stabilise and distribute patients appropriately</a:t>
            </a:r>
          </a:p>
          <a:p>
            <a:endParaRPr lang="en-GB" dirty="0"/>
          </a:p>
          <a:p>
            <a:r>
              <a:rPr lang="en-GB" dirty="0" smtClean="0"/>
              <a:t>Advanced medical support provision at the scene</a:t>
            </a:r>
          </a:p>
          <a:p>
            <a:endParaRPr lang="en-GB" dirty="0"/>
          </a:p>
          <a:p>
            <a:r>
              <a:rPr lang="en-GB" dirty="0" smtClean="0"/>
              <a:t>Consumables and equipment supplied to scene to support delayed patient transfers</a:t>
            </a:r>
          </a:p>
          <a:p>
            <a:endParaRPr lang="en-GB" dirty="0"/>
          </a:p>
          <a:p>
            <a:r>
              <a:rPr lang="en-GB" dirty="0"/>
              <a:t>Establishment of </a:t>
            </a:r>
            <a:r>
              <a:rPr lang="en-GB" dirty="0" smtClean="0"/>
              <a:t>walking wounded treatment </a:t>
            </a:r>
            <a:r>
              <a:rPr lang="en-GB" dirty="0"/>
              <a:t>facilities close to the </a:t>
            </a:r>
            <a:r>
              <a:rPr lang="en-GB" dirty="0" smtClean="0"/>
              <a:t>scene</a:t>
            </a:r>
          </a:p>
          <a:p>
            <a:endParaRPr lang="en-GB" dirty="0"/>
          </a:p>
          <a:p>
            <a:r>
              <a:rPr lang="en-GB" dirty="0"/>
              <a:t>Mobilisation of staff from community based nursing and general practice </a:t>
            </a:r>
          </a:p>
          <a:p>
            <a:endParaRPr lang="en-GB" dirty="0"/>
          </a:p>
          <a:p>
            <a:endParaRPr lang="en-GB" dirty="0"/>
          </a:p>
        </p:txBody>
      </p:sp>
      <p:sp>
        <p:nvSpPr>
          <p:cNvPr id="2" name="Title 1"/>
          <p:cNvSpPr>
            <a:spLocks noGrp="1"/>
          </p:cNvSpPr>
          <p:nvPr>
            <p:ph type="title"/>
          </p:nvPr>
        </p:nvSpPr>
        <p:spPr/>
        <p:txBody>
          <a:bodyPr>
            <a:normAutofit/>
          </a:bodyPr>
          <a:lstStyle/>
          <a:p>
            <a:r>
              <a:rPr lang="en-GB" dirty="0" smtClean="0"/>
              <a:t>Scene management</a:t>
            </a:r>
            <a:endParaRPr lang="en-GB" dirty="0"/>
          </a:p>
        </p:txBody>
      </p:sp>
    </p:spTree>
    <p:extLst>
      <p:ext uri="{BB962C8B-B14F-4D97-AF65-F5344CB8AC3E}">
        <p14:creationId xmlns:p14="http://schemas.microsoft.com/office/powerpoint/2010/main" val="1289508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502532"/>
            <a:ext cx="5688632" cy="4680520"/>
          </a:xfrm>
        </p:spPr>
        <p:txBody>
          <a:bodyPr>
            <a:normAutofit fontScale="70000" lnSpcReduction="20000"/>
          </a:bodyPr>
          <a:lstStyle/>
          <a:p>
            <a:r>
              <a:rPr lang="en-GB" dirty="0" smtClean="0"/>
              <a:t>Major Trauma Centres to manage the most seriously injured and assessment of patients into specialist centres (e.g. burns)</a:t>
            </a:r>
          </a:p>
          <a:p>
            <a:endParaRPr lang="en-GB" dirty="0" smtClean="0"/>
          </a:p>
          <a:p>
            <a:r>
              <a:rPr lang="en-GB" dirty="0" smtClean="0"/>
              <a:t>Trauma Units used to treat lower priority patients or stabilise those seriously injured for movement into specialist care centres</a:t>
            </a:r>
          </a:p>
          <a:p>
            <a:endParaRPr lang="en-GB" dirty="0"/>
          </a:p>
          <a:p>
            <a:r>
              <a:rPr lang="en-GB" dirty="0" smtClean="0"/>
              <a:t>Use of Air Ambulance assets to move patients to out of area care settings or mobilise specialist staff to hospitals or scene</a:t>
            </a:r>
          </a:p>
          <a:p>
            <a:endParaRPr lang="en-GB" dirty="0"/>
          </a:p>
          <a:p>
            <a:r>
              <a:rPr lang="en-GB" dirty="0" smtClean="0"/>
              <a:t>Support from private providers under contractual obligations and mutual aid agreements</a:t>
            </a:r>
          </a:p>
          <a:p>
            <a:endParaRPr lang="en-GB" dirty="0"/>
          </a:p>
          <a:p>
            <a:r>
              <a:rPr lang="en-GB" dirty="0" smtClean="0"/>
              <a:t>Specialist care centres to provide advice and support into responding hospitals</a:t>
            </a:r>
            <a:endParaRPr lang="en-GB" dirty="0"/>
          </a:p>
        </p:txBody>
      </p:sp>
      <p:sp>
        <p:nvSpPr>
          <p:cNvPr id="3" name="Title 2"/>
          <p:cNvSpPr>
            <a:spLocks noGrp="1"/>
          </p:cNvSpPr>
          <p:nvPr>
            <p:ph type="title"/>
          </p:nvPr>
        </p:nvSpPr>
        <p:spPr/>
        <p:txBody>
          <a:bodyPr/>
          <a:lstStyle/>
          <a:p>
            <a:r>
              <a:rPr lang="en-GB" dirty="0" smtClean="0"/>
              <a:t>Right Patient, Right Care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818" y="1398037"/>
            <a:ext cx="2064792" cy="12388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818" y="2780928"/>
            <a:ext cx="2411760" cy="12058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818" y="4149080"/>
            <a:ext cx="1830558" cy="1499532"/>
          </a:xfrm>
          <a:prstGeom prst="rect">
            <a:avLst/>
          </a:prstGeom>
        </p:spPr>
      </p:pic>
    </p:spTree>
    <p:extLst>
      <p:ext uri="{BB962C8B-B14F-4D97-AF65-F5344CB8AC3E}">
        <p14:creationId xmlns:p14="http://schemas.microsoft.com/office/powerpoint/2010/main" val="2461839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NHS England 169</Template>
  <TotalTime>1217</TotalTime>
  <Words>839</Words>
  <Application>Microsoft Office PowerPoint</Application>
  <PresentationFormat>On-screen Show (4:3)</PresentationFormat>
  <Paragraphs>173</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Theme</vt:lpstr>
      <vt:lpstr>Management of Mass Casualties – national response and guidance</vt:lpstr>
      <vt:lpstr>Background</vt:lpstr>
      <vt:lpstr>Concept of operations for managing mass casualties</vt:lpstr>
      <vt:lpstr>Command and control</vt:lpstr>
      <vt:lpstr>Operational Management</vt:lpstr>
      <vt:lpstr>Use of Section 252A</vt:lpstr>
      <vt:lpstr>Service response</vt:lpstr>
      <vt:lpstr>Scene management</vt:lpstr>
      <vt:lpstr>Right Patient, Right Care</vt:lpstr>
      <vt:lpstr>Specialist Management - Burns</vt:lpstr>
      <vt:lpstr>Long term care</vt:lpstr>
      <vt:lpstr>Communications</vt:lpstr>
      <vt:lpstr>Clinical Guidance</vt:lpstr>
      <vt:lpstr>CBRN incidents: clinical management and health protection</vt:lpstr>
      <vt:lpstr>Clinical Guidelines for use in major incidents</vt:lpstr>
      <vt:lpstr>Sample pages</vt:lpstr>
      <vt:lpstr>Questions</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Casualty Response</dc:title>
  <dc:creator>James Hebdon</dc:creator>
  <cp:lastModifiedBy>Carol Cox</cp:lastModifiedBy>
  <cp:revision>30</cp:revision>
  <dcterms:created xsi:type="dcterms:W3CDTF">2017-01-30T08:12:53Z</dcterms:created>
  <dcterms:modified xsi:type="dcterms:W3CDTF">2018-06-21T12:49:40Z</dcterms:modified>
</cp:coreProperties>
</file>