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75" r:id="rId3"/>
    <p:sldId id="289" r:id="rId4"/>
    <p:sldId id="290" r:id="rId5"/>
    <p:sldId id="282" r:id="rId6"/>
  </p:sldIdLst>
  <p:sldSz cx="9144000" cy="6858000" type="screen4x3"/>
  <p:notesSz cx="6881813" cy="97107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Beevers" initials="C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F8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8" autoAdjust="0"/>
    <p:restoredTop sz="94684" autoAdjust="0"/>
  </p:normalViewPr>
  <p:slideViewPr>
    <p:cSldViewPr>
      <p:cViewPr varScale="1">
        <p:scale>
          <a:sx n="62" d="100"/>
          <a:sy n="62" d="100"/>
        </p:scale>
        <p:origin x="142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Southern</a:t>
            </a:r>
            <a:r>
              <a:rPr lang="en-GB" baseline="0"/>
              <a:t> Region B</a:t>
            </a:r>
            <a:r>
              <a:rPr lang="en-GB"/>
              <a:t>ank Balance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Sheet1!$A$2:$A$14</c:f>
              <c:numCache>
                <c:formatCode>mmm\-yy</c:formatCode>
                <c:ptCount val="13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  <c:pt idx="11">
                  <c:v>44682</c:v>
                </c:pt>
                <c:pt idx="12">
                  <c:v>44713</c:v>
                </c:pt>
              </c:numCache>
            </c:numRef>
          </c:cat>
          <c:val>
            <c:numRef>
              <c:f>Sheet1!$B$2:$B$14</c:f>
              <c:numCache>
                <c:formatCode>"£"#,##0.00_);[Red]\("£"#,##0.00\)</c:formatCode>
                <c:ptCount val="13"/>
                <c:pt idx="0">
                  <c:v>9791.2800000000007</c:v>
                </c:pt>
                <c:pt idx="1">
                  <c:v>9521.5300000000007</c:v>
                </c:pt>
                <c:pt idx="2">
                  <c:v>9521.5300000000007</c:v>
                </c:pt>
                <c:pt idx="3">
                  <c:v>9521.5300000000007</c:v>
                </c:pt>
                <c:pt idx="4">
                  <c:v>9521.5300000000007</c:v>
                </c:pt>
                <c:pt idx="5">
                  <c:v>9521.5300000000007</c:v>
                </c:pt>
                <c:pt idx="6">
                  <c:v>9521.5300000000007</c:v>
                </c:pt>
                <c:pt idx="7">
                  <c:v>9521.5300000000007</c:v>
                </c:pt>
                <c:pt idx="8">
                  <c:v>9521.5300000000007</c:v>
                </c:pt>
                <c:pt idx="9">
                  <c:v>9856.5300000000007</c:v>
                </c:pt>
                <c:pt idx="10">
                  <c:v>10243.299999999999</c:v>
                </c:pt>
                <c:pt idx="11">
                  <c:v>10243.299999999999</c:v>
                </c:pt>
                <c:pt idx="12">
                  <c:v>10698.3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AD-4BD4-8576-6064F9386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5380463"/>
        <c:axId val="1395380879"/>
      </c:barChart>
      <c:dateAx>
        <c:axId val="1395380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5380879"/>
        <c:crosses val="autoZero"/>
        <c:auto val="1"/>
        <c:lblOffset val="100"/>
        <c:baseTimeUnit val="months"/>
      </c:dateAx>
      <c:valAx>
        <c:axId val="1395380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£&quot;#,##0.00_);[Red]\(&quot;£&quot;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53804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Southern Region Membership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Sheet1!$F$9</c:f>
              <c:strCache>
                <c:ptCount val="1"/>
                <c:pt idx="0">
                  <c:v>Southern Region Membership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Sheet1!$G$8:$P$8</c:f>
              <c:numCache>
                <c:formatCode>mmm\-yy</c:formatCode>
                <c:ptCount val="10"/>
                <c:pt idx="0">
                  <c:v>44409</c:v>
                </c:pt>
                <c:pt idx="1">
                  <c:v>44440</c:v>
                </c:pt>
                <c:pt idx="2">
                  <c:v>44470</c:v>
                </c:pt>
                <c:pt idx="3">
                  <c:v>44501</c:v>
                </c:pt>
                <c:pt idx="4">
                  <c:v>44531</c:v>
                </c:pt>
                <c:pt idx="5" formatCode="m/d/yyyy">
                  <c:v>44562</c:v>
                </c:pt>
                <c:pt idx="6">
                  <c:v>44593</c:v>
                </c:pt>
                <c:pt idx="7">
                  <c:v>44621</c:v>
                </c:pt>
                <c:pt idx="8">
                  <c:v>44652</c:v>
                </c:pt>
                <c:pt idx="9">
                  <c:v>44682</c:v>
                </c:pt>
              </c:numCache>
            </c:numRef>
          </c:cat>
          <c:val>
            <c:numRef>
              <c:f>Sheet1!$G$9:$P$9</c:f>
              <c:numCache>
                <c:formatCode>General</c:formatCode>
                <c:ptCount val="10"/>
                <c:pt idx="0">
                  <c:v>390</c:v>
                </c:pt>
                <c:pt idx="1">
                  <c:v>350</c:v>
                </c:pt>
                <c:pt idx="2">
                  <c:v>350</c:v>
                </c:pt>
                <c:pt idx="3">
                  <c:v>350</c:v>
                </c:pt>
                <c:pt idx="4">
                  <c:v>350</c:v>
                </c:pt>
                <c:pt idx="5">
                  <c:v>350</c:v>
                </c:pt>
                <c:pt idx="6">
                  <c:v>350</c:v>
                </c:pt>
                <c:pt idx="7">
                  <c:v>350</c:v>
                </c:pt>
                <c:pt idx="8">
                  <c:v>350</c:v>
                </c:pt>
                <c:pt idx="9">
                  <c:v>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33-4952-9BC0-40978990EE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21263631"/>
        <c:axId val="1521262799"/>
      </c:barChart>
      <c:dateAx>
        <c:axId val="1521263631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1262799"/>
        <c:crosses val="autoZero"/>
        <c:auto val="1"/>
        <c:lblOffset val="100"/>
        <c:baseTimeUnit val="months"/>
      </c:dateAx>
      <c:valAx>
        <c:axId val="15212627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1263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D62DF8DF-C6CD-42C0-9E81-DA42DE0296F7}" type="datetimeFigureOut">
              <a:rPr lang="en-GB" smtClean="0"/>
              <a:pPr/>
              <a:t>08/06/2022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4" tIns="47407" rIns="94814" bIns="4740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612601"/>
            <a:ext cx="5505450" cy="4369832"/>
          </a:xfrm>
          <a:prstGeom prst="rect">
            <a:avLst/>
          </a:prstGeom>
        </p:spPr>
        <p:txBody>
          <a:bodyPr vert="horz" lIns="94814" tIns="47407" rIns="94814" bIns="4740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F3842B65-50E0-4F0D-BB11-AC8F39C2CB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50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42B65-50E0-4F0D-BB11-AC8F39C2CB1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029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Talk about study awards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42B65-50E0-4F0D-BB11-AC8F39C2CB1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131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committee to come to front.</a:t>
            </a:r>
          </a:p>
          <a:p>
            <a:r>
              <a:rPr lang="en-GB" dirty="0"/>
              <a:t>Only 12 can be elected members</a:t>
            </a:r>
            <a:r>
              <a:rPr lang="en-GB" baseline="0" dirty="0"/>
              <a:t>. 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42B65-50E0-4F0D-BB11-AC8F39C2CB1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704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Study</a:t>
            </a:r>
            <a:r>
              <a:rPr lang="en-GB" baseline="0" dirty="0"/>
              <a:t> awards</a:t>
            </a:r>
          </a:p>
          <a:p>
            <a:r>
              <a:rPr lang="en-GB" baseline="0" dirty="0"/>
              <a:t>Keeping study days much </a:t>
            </a:r>
            <a:r>
              <a:rPr lang="en-GB" baseline="0" dirty="0" err="1"/>
              <a:t>much</a:t>
            </a:r>
            <a:r>
              <a:rPr lang="en-GB" baseline="0" dirty="0"/>
              <a:t> cheaper!!!!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42B65-50E0-4F0D-BB11-AC8F39C2CB10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0D064-AF4C-40D0-BE00-0B130907DB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20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7A520-F891-48DB-959D-7BC52D8D43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66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62744-6D32-4811-9815-47C3AAFF41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31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60BF6-37F5-4B2D-952A-F71C678E0B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393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E622C-9BC9-4918-ADB4-7F9125483A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08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20375-6066-455C-952A-F2AF29FC31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78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F8593-7FB3-4AF5-AB70-AD2150FFE2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15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BBD70-EF40-4A88-81A2-0AFE2E2493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07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C5AAC-DB38-4183-BB9B-E8CD10712A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31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EF43B-FE5C-4384-A14A-B68A2B0601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47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79E81-FE43-4F38-BEE1-2BA7B97835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68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B5116-1ACE-4437-911D-F8BB54036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662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1A2D6-0C4D-4B3C-AC02-375DCC7E0D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2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F03BF9A0-2A75-4369-984F-16A47DB989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microsoft.com/office/2007/relationships/hdphoto" Target="../media/hdphoto1.wdp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arolyne.1.stewart@kcl.ac.u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19672" y="2852936"/>
            <a:ext cx="6991375" cy="1152128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dirty="0">
                <a:solidFill>
                  <a:srgbClr val="000090"/>
                </a:solidFill>
                <a:latin typeface="Rockwell" charset="0"/>
                <a:cs typeface="+mj-cs"/>
              </a:rPr>
              <a:t> </a:t>
            </a:r>
            <a:r>
              <a:rPr lang="en-GB" dirty="0">
                <a:solidFill>
                  <a:srgbClr val="0A3F88"/>
                </a:solidFill>
                <a:latin typeface="Rockwell" charset="0"/>
                <a:cs typeface="+mj-cs"/>
              </a:rPr>
              <a:t>Southern Region AGM</a:t>
            </a:r>
            <a:br>
              <a:rPr lang="en-GB" dirty="0">
                <a:solidFill>
                  <a:srgbClr val="000090"/>
                </a:solidFill>
                <a:latin typeface="Rockwell" charset="0"/>
                <a:cs typeface="+mj-cs"/>
              </a:rPr>
            </a:br>
            <a:br>
              <a:rPr lang="en-GB" dirty="0">
                <a:solidFill>
                  <a:srgbClr val="000090"/>
                </a:solidFill>
                <a:latin typeface="Rockwell" charset="0"/>
                <a:cs typeface="+mj-cs"/>
              </a:rPr>
            </a:br>
            <a:endParaRPr lang="en-GB" dirty="0">
              <a:latin typeface="Rockwell" charset="0"/>
              <a:cs typeface="+mj-cs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67744" y="3501008"/>
            <a:ext cx="4464496" cy="64807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0A3F88"/>
                </a:solidFill>
                <a:cs typeface="+mn-cs"/>
              </a:rPr>
              <a:t> 10</a:t>
            </a:r>
            <a:r>
              <a:rPr lang="en-US" baseline="30000" dirty="0">
                <a:solidFill>
                  <a:srgbClr val="0A3F88"/>
                </a:solidFill>
                <a:cs typeface="+mn-cs"/>
              </a:rPr>
              <a:t>th</a:t>
            </a:r>
            <a:r>
              <a:rPr lang="en-US" dirty="0">
                <a:solidFill>
                  <a:srgbClr val="0A3F88"/>
                </a:solidFill>
                <a:cs typeface="+mn-cs"/>
              </a:rPr>
              <a:t> June 2022</a:t>
            </a:r>
          </a:p>
        </p:txBody>
      </p:sp>
      <p:pic>
        <p:nvPicPr>
          <p:cNvPr id="5" name="Picture 1" descr="logo.jp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04664"/>
            <a:ext cx="3024336" cy="145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dirty="0">
                <a:solidFill>
                  <a:srgbClr val="0A3F88"/>
                </a:solidFill>
              </a:rPr>
              <a:t>Overview of activity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124744"/>
            <a:ext cx="8229600" cy="539475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endParaRPr lang="en-GB" sz="2000" dirty="0">
              <a:solidFill>
                <a:srgbClr val="FF0000"/>
              </a:solidFill>
            </a:endParaRPr>
          </a:p>
          <a:p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2019 x 2 study events, ‘Pump and Perfusion’ and ‘Work Force and Well Being’ </a:t>
            </a:r>
          </a:p>
          <a:p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2020/2021 all study events cancelled due to Covid 19</a:t>
            </a:r>
          </a:p>
          <a:p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5 awards to conference September 2021 (£60 per person)</a:t>
            </a:r>
          </a:p>
          <a:p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Offering a fully funded conference place to southern region members for the best QI project/proposal 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</a:rPr>
              <a:t>(closing date 30</a:t>
            </a:r>
            <a:r>
              <a:rPr lang="en-GB" sz="2000" b="1" baseline="30000" dirty="0">
                <a:solidFill>
                  <a:schemeClr val="accent2">
                    <a:lumMod val="75000"/>
                  </a:schemeClr>
                </a:solidFill>
              </a:rPr>
              <a:t>th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</a:rPr>
              <a:t> June 2022)</a:t>
            </a:r>
          </a:p>
          <a:p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2022 x 2 events ‘Feed and Breathe’ and ‘Dying in Intensive Care’ (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</a:rPr>
              <a:t>17</a:t>
            </a:r>
            <a:r>
              <a:rPr lang="en-GB" sz="2000" b="1" baseline="30000" dirty="0">
                <a:solidFill>
                  <a:schemeClr val="accent2">
                    <a:lumMod val="75000"/>
                  </a:schemeClr>
                </a:solidFill>
              </a:rPr>
              <a:t>th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</a:rPr>
              <a:t> November 2022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) </a:t>
            </a:r>
          </a:p>
          <a:p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Communicate to National Board on BACCN work streams, via regional advisor workshops, and </a:t>
            </a:r>
            <a:r>
              <a:rPr lang="en-GB" sz="2000" dirty="0" err="1">
                <a:solidFill>
                  <a:schemeClr val="accent2">
                    <a:lumMod val="75000"/>
                  </a:schemeClr>
                </a:solidFill>
              </a:rPr>
              <a:t>whatsapp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 groups.  Assist  and benefit from with website Learn Zones</a:t>
            </a:r>
          </a:p>
          <a:p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Meetings are held 8 times a year via Zoom</a:t>
            </a:r>
          </a:p>
          <a:p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Contact: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carolyne.1.stewart@kcl.ac.uk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 for more information </a:t>
            </a:r>
          </a:p>
          <a:p>
            <a:pPr marL="0" indent="0">
              <a:buNone/>
            </a:pPr>
            <a:endParaRPr lang="en-GB" sz="2400" dirty="0">
              <a:solidFill>
                <a:srgbClr val="0A3F88"/>
              </a:solidFill>
            </a:endParaRPr>
          </a:p>
        </p:txBody>
      </p:sp>
      <p:pic>
        <p:nvPicPr>
          <p:cNvPr id="4" name="Picture 1" descr="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624" y="6201263"/>
            <a:ext cx="1501824" cy="58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261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321734"/>
            <a:ext cx="8178799" cy="113573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3100">
                <a:latin typeface="Rockwell" charset="0"/>
                <a:cs typeface="+mj-cs"/>
              </a:rPr>
              <a:t> Committee Election 2022 - 2023</a:t>
            </a:r>
            <a:endParaRPr lang="en-GB" sz="3100" dirty="0">
              <a:latin typeface="Rockwell" charset="0"/>
              <a:cs typeface="+mj-cs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1" y="1782981"/>
            <a:ext cx="3006288" cy="4393982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endParaRPr lang="en-GB" sz="1700">
              <a:latin typeface="Rockwell" charset="0"/>
              <a:cs typeface="+mn-cs"/>
            </a:endParaRPr>
          </a:p>
          <a:p>
            <a:pPr eaLnBrk="1" hangingPunct="1">
              <a:defRPr/>
            </a:pPr>
            <a:endParaRPr lang="en-GB" sz="170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GB" sz="170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GB" sz="170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GB" sz="1700">
              <a:cs typeface="+mn-cs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760545" cy="2017580"/>
            <a:chOff x="0" y="4601497"/>
            <a:chExt cx="1014060" cy="2017580"/>
          </a:xfrm>
        </p:grpSpPr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414467" y="1"/>
            <a:ext cx="729532" cy="1935307"/>
            <a:chOff x="10918968" y="713127"/>
            <a:chExt cx="1273032" cy="25328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09F1501-108C-4676-AE61-36FB27054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692613"/>
              </p:ext>
            </p:extLst>
          </p:nvPr>
        </p:nvGraphicFramePr>
        <p:xfrm>
          <a:off x="482600" y="1665764"/>
          <a:ext cx="8178800" cy="4606433"/>
        </p:xfrm>
        <a:graphic>
          <a:graphicData uri="http://schemas.openxmlformats.org/drawingml/2006/table">
            <a:tbl>
              <a:tblPr firstRow="1" bandRow="1"/>
              <a:tblGrid>
                <a:gridCol w="1181100">
                  <a:extLst>
                    <a:ext uri="{9D8B030D-6E8A-4147-A177-3AD203B41FA5}">
                      <a16:colId xmlns:a16="http://schemas.microsoft.com/office/drawing/2014/main" val="3051809156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78270248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549818000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1039193775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645081603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82396188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3508182803"/>
                    </a:ext>
                  </a:extLst>
                </a:gridCol>
              </a:tblGrid>
              <a:tr h="234315"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b="1" kern="12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Position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b="1" kern="12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2021-2022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b="1" kern="12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Proposer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b="1" kern="12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Seconder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b="1" kern="12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2022-2023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b="1" kern="12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Proposer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b="1" kern="12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Seconder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766918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Chair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Carolyne Stewart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Kate Gray 4906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Tim Owen Jones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Carolyne Stewart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Lucy Jenkins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Tim Owen Jones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425854"/>
                  </a:ext>
                </a:extLst>
              </a:tr>
              <a:tr h="484505"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Secretary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Lucy Jenkins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39773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Carolyne Stewart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Jose Batalla 43400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Lucy Jenkins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Carolyne Stewart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Tim Owen Jones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10564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Treasurer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Jackie Mitchell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Chris Beevers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Viranga Brooks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Vacant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720873"/>
                  </a:ext>
                </a:extLst>
              </a:tr>
              <a:tr h="484505"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Membership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Secretary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Chris Beever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Viranga Brooks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Stephen Cutler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Vacant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961820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Study Day co-ordinator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Heather Baid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Patricia McCready 37846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Lucy Jenkins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Heather Baid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Lucy Jenkins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Carolyne Stewart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191013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Study Day- co-Ordinator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Jackie Mitchell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Viranga Brooks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Stephen Cutler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Latifat </a:t>
                      </a:r>
                      <a:r>
                        <a:rPr lang="en-GB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Awotedu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Carolyne Stewart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Tim Owen jones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566838"/>
                  </a:ext>
                </a:extLst>
              </a:tr>
              <a:tr h="459943"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Regional Link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Tim Owen Jones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Lucy Jenkins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Chris Beevers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Tim Owen Jones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Lucy Jenkins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Jackie Mitchell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577483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Industrial Liaison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Viranga Brooks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Heather Baid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Jackie Mitchell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Ana-Katerina Evangelista Lair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Carolyne Stewart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Heather Baid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78541"/>
                  </a:ext>
                </a:extLst>
              </a:tr>
              <a:tr h="37395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Web editor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Stephen Cutler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Tim Owen Jones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Kate Gray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Vacant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93304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Associate Member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Samantha Margerison 42773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Heather Baid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Kerin Geber 16729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Latifat </a:t>
                      </a:r>
                      <a:r>
                        <a:rPr lang="en-GB" sz="700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Awotedu</a:t>
                      </a:r>
                      <a:r>
                        <a:rPr lang="en-GB" sz="7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Carolyne Stewart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Tim owen Jones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432472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Associate Member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Christina Giuliani 41951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Ian Nandrett 37646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7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Carolyne Stewart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Vacant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79953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23064-B13A-4765-816C-319AD453F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Treasurers Report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AB9E11E-9C36-45FB-B26E-384F4BB73A1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564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459661" y="28809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kern="0" dirty="0">
                <a:solidFill>
                  <a:srgbClr val="0A3F88"/>
                </a:solidFill>
              </a:rPr>
              <a:t>Membership numbers </a:t>
            </a:r>
          </a:p>
        </p:txBody>
      </p:sp>
      <p:sp>
        <p:nvSpPr>
          <p:cNvPr id="3" name="Content Placeholder 4"/>
          <p:cNvSpPr txBox="1">
            <a:spLocks/>
          </p:cNvSpPr>
          <p:nvPr/>
        </p:nvSpPr>
        <p:spPr>
          <a:xfrm>
            <a:off x="457200" y="1574998"/>
            <a:ext cx="8229600" cy="48006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endParaRPr lang="en-GB" sz="2800" b="1" kern="0" dirty="0">
              <a:solidFill>
                <a:srgbClr val="0A3F88"/>
              </a:solidFill>
            </a:endParaRPr>
          </a:p>
          <a:p>
            <a:pPr marL="0" indent="0">
              <a:buNone/>
            </a:pPr>
            <a:endParaRPr lang="en-GB" sz="2800" kern="0" dirty="0">
              <a:solidFill>
                <a:srgbClr val="0A3F88"/>
              </a:solidFill>
            </a:endParaRPr>
          </a:p>
        </p:txBody>
      </p:sp>
      <p:pic>
        <p:nvPicPr>
          <p:cNvPr id="4" name="Picture 1" descr="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517232"/>
            <a:ext cx="2077689" cy="100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1618B8A-951B-4A44-9218-0D83BCE658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834041"/>
              </p:ext>
            </p:extLst>
          </p:nvPr>
        </p:nvGraphicFramePr>
        <p:xfrm>
          <a:off x="1259632" y="1574998"/>
          <a:ext cx="6912768" cy="3798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684525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3646</TotalTime>
  <Words>356</Words>
  <Application>Microsoft Office PowerPoint</Application>
  <PresentationFormat>On-screen Show (4:3)</PresentationFormat>
  <Paragraphs>109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Rockwell</vt:lpstr>
      <vt:lpstr>Default Design</vt:lpstr>
      <vt:lpstr> Southern Region AGM  </vt:lpstr>
      <vt:lpstr>PowerPoint Presentation</vt:lpstr>
      <vt:lpstr> Committee Election 2022 - 2023</vt:lpstr>
      <vt:lpstr>Treasurers Report </vt:lpstr>
      <vt:lpstr>PowerPoint Presentation</vt:lpstr>
    </vt:vector>
  </TitlesOfParts>
  <Company>St George's Healthcare NHS Trust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dalley</dc:creator>
  <cp:lastModifiedBy>Stewart, Carolyne</cp:lastModifiedBy>
  <cp:revision>220</cp:revision>
  <cp:lastPrinted>2016-05-03T22:28:15Z</cp:lastPrinted>
  <dcterms:created xsi:type="dcterms:W3CDTF">2011-05-19T10:06:19Z</dcterms:created>
  <dcterms:modified xsi:type="dcterms:W3CDTF">2022-06-08T08:48:22Z</dcterms:modified>
</cp:coreProperties>
</file>