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797675" cy="992663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26" y="-9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AD88-6EF6-4578-9062-92E2483B6A80}" type="datetimeFigureOut">
              <a:rPr lang="en-GB" smtClean="0"/>
              <a:pPr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3D69-8710-43EA-A9C2-ED9334613C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264096" y="9497144"/>
            <a:ext cx="9217024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5304656" y="6472808"/>
            <a:ext cx="4176464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ounded Rectangle 82"/>
          <p:cNvSpPr/>
          <p:nvPr/>
        </p:nvSpPr>
        <p:spPr>
          <a:xfrm>
            <a:off x="192088" y="6472808"/>
            <a:ext cx="4968552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/>
          <p:cNvSpPr/>
          <p:nvPr/>
        </p:nvSpPr>
        <p:spPr>
          <a:xfrm>
            <a:off x="192088" y="3808512"/>
            <a:ext cx="9289032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le 80"/>
          <p:cNvSpPr/>
          <p:nvPr/>
        </p:nvSpPr>
        <p:spPr>
          <a:xfrm>
            <a:off x="192088" y="712168"/>
            <a:ext cx="9289032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64296" y="208112"/>
            <a:ext cx="5544616" cy="4572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Critical Care Cheat Sheet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64096" y="712168"/>
            <a:ext cx="2438400" cy="622920"/>
          </a:xfrm>
        </p:spPr>
        <p:txBody>
          <a:bodyPr>
            <a:normAutofit fontScale="92500"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Modes of Ventilation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8112" y="3880520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Inotrope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Vasopressor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BO_2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3048" y="0"/>
            <a:ext cx="613792" cy="6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8112" y="9497144"/>
            <a:ext cx="403244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Richmond Agitation Sedation Scale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64696" y="784176"/>
            <a:ext cx="2362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Arterial Blood Gases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592688" y="6616824"/>
            <a:ext cx="2184643" cy="35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Values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2688" y="949714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CAM - ICU</a:t>
            </a:r>
            <a:endParaRPr lang="en-GB" sz="2000" b="1" dirty="0"/>
          </a:p>
        </p:txBody>
      </p:sp>
      <p:pic>
        <p:nvPicPr>
          <p:cNvPr id="16" name="Picture 15" descr="vent mode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" y="1072209"/>
            <a:ext cx="3623320" cy="2520280"/>
          </a:xfrm>
          <a:prstGeom prst="rect">
            <a:avLst/>
          </a:prstGeom>
        </p:spPr>
      </p:pic>
      <p:pic>
        <p:nvPicPr>
          <p:cNvPr id="32" name="Picture 3" descr="\\nhsb.borders.scot.nhs.uk\sites\bgh\Users\LRussell\Desktop\Confusion-assessment-method-for-the-ICU-CAM-ICU-Flow-sh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704" y="9806457"/>
            <a:ext cx="3312368" cy="2596186"/>
          </a:xfrm>
          <a:prstGeom prst="rect">
            <a:avLst/>
          </a:prstGeom>
          <a:noFill/>
        </p:spPr>
      </p:pic>
      <p:pic>
        <p:nvPicPr>
          <p:cNvPr id="35" name="Picture 2" descr="\\nhsb.borders.scot.nhs.uk\sites\bgh\Users\LRussell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592" y="10793288"/>
            <a:ext cx="936104" cy="606633"/>
          </a:xfrm>
          <a:prstGeom prst="rect">
            <a:avLst/>
          </a:prstGeom>
          <a:noFill/>
        </p:spPr>
      </p:pic>
      <p:pic>
        <p:nvPicPr>
          <p:cNvPr id="44" name="Picture 43" descr="\\nhsb.borders.scot.nhs.uk\sites\bgh\Users\lmcleish1\Desktop\images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6544" y="1288232"/>
            <a:ext cx="1283568" cy="1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Heart.jpg"/>
          <p:cNvPicPr>
            <a:picLocks noChangeAspect="1"/>
          </p:cNvPicPr>
          <p:nvPr/>
        </p:nvPicPr>
        <p:blipFill>
          <a:blip r:embed="rId7" cstate="print"/>
          <a:srcRect l="19587" t="3715" r="27190" b="7572"/>
          <a:stretch>
            <a:fillRect/>
          </a:stretch>
        </p:blipFill>
        <p:spPr>
          <a:xfrm>
            <a:off x="4512568" y="4168552"/>
            <a:ext cx="1512168" cy="1656184"/>
          </a:xfrm>
          <a:prstGeom prst="rect">
            <a:avLst/>
          </a:prstGeom>
        </p:spPr>
      </p:pic>
      <p:pic>
        <p:nvPicPr>
          <p:cNvPr id="58" name="Picture 57" descr="\\nhsb.borders.scot.nhs.uk\sites\bgh\Users\lmcleish1\Desktop\ViDrate_Electrolytes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8712" y="8201000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U&amp;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0920" y="6544816"/>
            <a:ext cx="1584176" cy="2822973"/>
          </a:xfrm>
          <a:prstGeom prst="rect">
            <a:avLst/>
          </a:prstGeom>
        </p:spPr>
      </p:pic>
      <p:pic>
        <p:nvPicPr>
          <p:cNvPr id="61" name="Picture 60" descr="fbc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08712" y="7048872"/>
            <a:ext cx="1598172" cy="1202317"/>
          </a:xfrm>
          <a:prstGeom prst="rect">
            <a:avLst/>
          </a:prstGeom>
        </p:spPr>
      </p:pic>
      <p:sp>
        <p:nvSpPr>
          <p:cNvPr id="62" name="Title 2"/>
          <p:cNvSpPr txBox="1">
            <a:spLocks/>
          </p:cNvSpPr>
          <p:nvPr/>
        </p:nvSpPr>
        <p:spPr>
          <a:xfrm rot="16200000">
            <a:off x="4724400" y="7125072"/>
            <a:ext cx="1981200" cy="38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Haematology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664696" y="1144216"/>
            <a:ext cx="3641697" cy="2232248"/>
            <a:chOff x="5808712" y="1072208"/>
            <a:chExt cx="3641697" cy="2232248"/>
          </a:xfrm>
        </p:grpSpPr>
        <p:pic>
          <p:nvPicPr>
            <p:cNvPr id="64" name="Picture 63" descr="abg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8712" y="1072208"/>
              <a:ext cx="3641697" cy="2232248"/>
            </a:xfrm>
            <a:prstGeom prst="rect">
              <a:avLst/>
            </a:prstGeom>
          </p:spPr>
        </p:pic>
        <p:sp>
          <p:nvSpPr>
            <p:cNvPr id="65" name="Down Arrow 64"/>
            <p:cNvSpPr/>
            <p:nvPr/>
          </p:nvSpPr>
          <p:spPr>
            <a:xfrm>
              <a:off x="6816824" y="1720280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6816824" y="251236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7752928" y="251236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8256984" y="251236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7536904" y="215232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8256984" y="215232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Down Arrow 70"/>
            <p:cNvSpPr/>
            <p:nvPr/>
          </p:nvSpPr>
          <p:spPr>
            <a:xfrm rot="10800000">
              <a:off x="7536904" y="1720280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Down Arrow 71"/>
            <p:cNvSpPr/>
            <p:nvPr/>
          </p:nvSpPr>
          <p:spPr>
            <a:xfrm rot="10800000">
              <a:off x="8256984" y="1720280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Down Arrow 72"/>
            <p:cNvSpPr/>
            <p:nvPr/>
          </p:nvSpPr>
          <p:spPr>
            <a:xfrm rot="10800000">
              <a:off x="6816824" y="2152328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Down Arrow 73"/>
            <p:cNvSpPr/>
            <p:nvPr/>
          </p:nvSpPr>
          <p:spPr>
            <a:xfrm rot="10800000">
              <a:off x="8256984" y="2944416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Down Arrow 74"/>
            <p:cNvSpPr/>
            <p:nvPr/>
          </p:nvSpPr>
          <p:spPr>
            <a:xfrm rot="10800000">
              <a:off x="7536904" y="2944416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Down Arrow 75"/>
            <p:cNvSpPr/>
            <p:nvPr/>
          </p:nvSpPr>
          <p:spPr>
            <a:xfrm rot="10800000">
              <a:off x="6816824" y="2944416"/>
              <a:ext cx="21602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Title 2"/>
          <p:cNvSpPr txBox="1">
            <a:spLocks/>
          </p:cNvSpPr>
          <p:nvPr/>
        </p:nvSpPr>
        <p:spPr>
          <a:xfrm rot="16200000">
            <a:off x="6939135" y="6998569"/>
            <a:ext cx="1296146" cy="38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Biochemistry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264096" y="12496800"/>
            <a:ext cx="2514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 smtClean="0">
                <a:latin typeface="+mj-lt"/>
                <a:ea typeface="+mj-ea"/>
                <a:cs typeface="+mj-cs"/>
              </a:rPr>
              <a:t>SCN 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Lynsey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Russell</a:t>
            </a:r>
            <a:r>
              <a:rPr lang="en-GB" sz="1050" b="1" dirty="0">
                <a:latin typeface="+mj-lt"/>
                <a:ea typeface="+mj-ea"/>
                <a:cs typeface="+mj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&amp;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105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CN 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Lee McLeish, BGH Critical Care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0" name="Picture 79" descr="RASS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120" y="9857184"/>
            <a:ext cx="4248472" cy="25818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8112" y="6616824"/>
            <a:ext cx="685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GCS</a:t>
            </a:r>
          </a:p>
        </p:txBody>
      </p:sp>
      <p:pic>
        <p:nvPicPr>
          <p:cNvPr id="21" name="Picture 2" descr="\\nhsb.borders.scot.nhs.uk\sites\bgh\Users\lmcleish1\Desktop\imag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2488" y="7336904"/>
            <a:ext cx="1290203" cy="1239496"/>
          </a:xfrm>
          <a:prstGeom prst="rect">
            <a:avLst/>
          </a:prstGeom>
          <a:noFill/>
        </p:spPr>
      </p:pic>
      <p:sp>
        <p:nvSpPr>
          <p:cNvPr id="26" name="Title 2"/>
          <p:cNvSpPr txBox="1">
            <a:spLocks/>
          </p:cNvSpPr>
          <p:nvPr/>
        </p:nvSpPr>
        <p:spPr>
          <a:xfrm>
            <a:off x="2424336" y="6544816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Pupil Reaction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96344" y="6976864"/>
            <a:ext cx="1219200" cy="1296144"/>
            <a:chOff x="2496344" y="7264896"/>
            <a:chExt cx="1219200" cy="10248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4D7962B-06B8-409C-89D6-C1285255F70B}"/>
                </a:ext>
              </a:extLst>
            </p:cNvPr>
            <p:cNvPicPr/>
            <p:nvPr/>
          </p:nvPicPr>
          <p:blipFill rotWithShape="1">
            <a:blip r:embed="rId14" cstate="print"/>
            <a:srcRect l="50587" t="37227" r="27742" b="54264"/>
            <a:stretch/>
          </p:blipFill>
          <p:spPr bwMode="auto">
            <a:xfrm>
              <a:off x="2496344" y="7264896"/>
              <a:ext cx="1219200" cy="304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389A80C-5380-4DB1-A10C-4791CB63951E}"/>
                </a:ext>
              </a:extLst>
            </p:cNvPr>
            <p:cNvPicPr/>
            <p:nvPr/>
          </p:nvPicPr>
          <p:blipFill rotWithShape="1">
            <a:blip r:embed="rId15" cstate="print"/>
            <a:srcRect l="50986" t="51408" r="28074" b="39492"/>
            <a:stretch/>
          </p:blipFill>
          <p:spPr bwMode="auto">
            <a:xfrm>
              <a:off x="2496344" y="7624936"/>
              <a:ext cx="1213487" cy="29337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2F45B9B-A609-4840-80D6-F781522F3B5C}"/>
                </a:ext>
              </a:extLst>
            </p:cNvPr>
            <p:cNvPicPr/>
            <p:nvPr/>
          </p:nvPicPr>
          <p:blipFill rotWithShape="1">
            <a:blip r:embed="rId16" cstate="print"/>
            <a:srcRect l="25925" t="36400" r="52670" b="53319"/>
            <a:stretch/>
          </p:blipFill>
          <p:spPr bwMode="auto">
            <a:xfrm>
              <a:off x="2496344" y="7984976"/>
              <a:ext cx="1219200" cy="304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480120" y="6904855"/>
            <a:ext cx="1866766" cy="2376265"/>
            <a:chOff x="480120" y="6904855"/>
            <a:chExt cx="1866766" cy="1947323"/>
          </a:xfrm>
        </p:grpSpPr>
        <p:pic>
          <p:nvPicPr>
            <p:cNvPr id="88" name="Picture 87" descr="GCS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0120" y="6904855"/>
              <a:ext cx="1866766" cy="1947323"/>
            </a:xfrm>
            <a:prstGeom prst="rect">
              <a:avLst/>
            </a:prstGeom>
          </p:spPr>
        </p:pic>
        <p:pic>
          <p:nvPicPr>
            <p:cNvPr id="36" name="Picture 2" descr="\\nhsb.borders.scot.nhs.uk\sites\bgh\Users\lmcleish1\Desktop\images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6144" y="7408912"/>
              <a:ext cx="398814" cy="216024"/>
            </a:xfrm>
            <a:prstGeom prst="rect">
              <a:avLst/>
            </a:prstGeom>
            <a:noFill/>
          </p:spPr>
        </p:pic>
        <p:pic>
          <p:nvPicPr>
            <p:cNvPr id="37" name="Picture 4" descr="\\nhsb.borders.scot.nhs.uk\sites\bgh\Users\lmcleish1\Desktop\talking-head-icon-sound-waves-sign-speaking-man-black-symbol-silhouette-isolated-white-background-vector-illustration-149541159.jpg"/>
            <p:cNvPicPr>
              <a:picLocks noChangeAspect="1" noChangeArrowheads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 flipH="1">
              <a:off x="696144" y="7768952"/>
              <a:ext cx="484228" cy="3339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" name="Group 37"/>
            <p:cNvGrpSpPr/>
            <p:nvPr/>
          </p:nvGrpSpPr>
          <p:grpSpPr>
            <a:xfrm>
              <a:off x="624136" y="8345016"/>
              <a:ext cx="588640" cy="379512"/>
              <a:chOff x="1547664" y="6858000"/>
              <a:chExt cx="2088232" cy="1539553"/>
            </a:xfrm>
          </p:grpSpPr>
          <p:pic>
            <p:nvPicPr>
              <p:cNvPr id="39" name="Picture 5" descr="\\nhsb.borders.scot.nhs.uk\sites\bgh\Users\lmcleish1\Desktop\unnamed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547664" y="6858000"/>
                <a:ext cx="2088232" cy="1109373"/>
              </a:xfrm>
              <a:prstGeom prst="rect">
                <a:avLst/>
              </a:prstGeom>
              <a:noFill/>
            </p:spPr>
          </p:pic>
          <p:sp>
            <p:nvSpPr>
              <p:cNvPr id="40" name="Curved Up Arrow 39"/>
              <p:cNvSpPr/>
              <p:nvPr/>
            </p:nvSpPr>
            <p:spPr>
              <a:xfrm>
                <a:off x="2987824" y="8109520"/>
                <a:ext cx="504056" cy="288033"/>
              </a:xfrm>
              <a:prstGeom prst="curvedUpArrow">
                <a:avLst>
                  <a:gd name="adj1" fmla="val 25000"/>
                  <a:gd name="adj2" fmla="val 50000"/>
                  <a:gd name="adj3" fmla="val 441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urved Down Arrow 40"/>
              <p:cNvSpPr/>
              <p:nvPr/>
            </p:nvSpPr>
            <p:spPr>
              <a:xfrm>
                <a:off x="2915816" y="7245424"/>
                <a:ext cx="504056" cy="288032"/>
              </a:xfrm>
              <a:prstGeom prst="curvedDownArrow">
                <a:avLst>
                  <a:gd name="adj1" fmla="val 25000"/>
                  <a:gd name="adj2" fmla="val 41422"/>
                  <a:gd name="adj3" fmla="val 823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3" name="Picture 4" descr="Performing neurological observations | British Journal of Nursi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24336" y="8314196"/>
            <a:ext cx="1296144" cy="925448"/>
          </a:xfrm>
          <a:prstGeom prst="rect">
            <a:avLst/>
          </a:prstGeom>
          <a:noFill/>
        </p:spPr>
      </p:pic>
      <p:pic>
        <p:nvPicPr>
          <p:cNvPr id="92" name="Picture 91" descr="receptorman2.png"/>
          <p:cNvPicPr>
            <a:picLocks noChangeAspect="1"/>
          </p:cNvPicPr>
          <p:nvPr/>
        </p:nvPicPr>
        <p:blipFill>
          <a:blip r:embed="rId22" cstate="print"/>
          <a:srcRect t="15745"/>
          <a:stretch>
            <a:fillRect/>
          </a:stretch>
        </p:blipFill>
        <p:spPr>
          <a:xfrm>
            <a:off x="5952728" y="4240560"/>
            <a:ext cx="3168352" cy="1945522"/>
          </a:xfrm>
          <a:prstGeom prst="rect">
            <a:avLst/>
          </a:prstGeom>
        </p:spPr>
      </p:pic>
      <p:pic>
        <p:nvPicPr>
          <p:cNvPr id="95" name="Picture 94" descr="inotropes4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80120" y="4168552"/>
            <a:ext cx="3960440" cy="2110456"/>
          </a:xfrm>
          <a:prstGeom prst="rect">
            <a:avLst/>
          </a:prstGeom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6312768" y="3880520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Receptor Man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</Words>
  <Application>Microsoft Office PowerPoint</Application>
  <PresentationFormat>A3 Paper (297x420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Critical Care Cheat Sheet</vt:lpstr>
    </vt:vector>
  </TitlesOfParts>
  <Company>NHS Borders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Care Cheat Sheet</dc:title>
  <dc:creator>jaldridge</dc:creator>
  <cp:lastModifiedBy>jaldridge</cp:lastModifiedBy>
  <cp:revision>29</cp:revision>
  <dcterms:created xsi:type="dcterms:W3CDTF">2021-07-12T13:00:51Z</dcterms:created>
  <dcterms:modified xsi:type="dcterms:W3CDTF">2021-07-13T10:11:03Z</dcterms:modified>
</cp:coreProperties>
</file>