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90" r:id="rId6"/>
    <p:sldId id="281" r:id="rId7"/>
    <p:sldId id="301" r:id="rId8"/>
    <p:sldId id="291" r:id="rId9"/>
    <p:sldId id="257" r:id="rId10"/>
    <p:sldId id="292" r:id="rId11"/>
    <p:sldId id="293" r:id="rId12"/>
    <p:sldId id="294" r:id="rId13"/>
    <p:sldId id="283" r:id="rId14"/>
    <p:sldId id="284" r:id="rId15"/>
    <p:sldId id="304" r:id="rId16"/>
    <p:sldId id="261" r:id="rId17"/>
    <p:sldId id="305" r:id="rId18"/>
    <p:sldId id="262" r:id="rId19"/>
    <p:sldId id="295" r:id="rId20"/>
    <p:sldId id="285" r:id="rId21"/>
    <p:sldId id="263" r:id="rId22"/>
    <p:sldId id="297" r:id="rId23"/>
    <p:sldId id="307" r:id="rId24"/>
    <p:sldId id="308" r:id="rId25"/>
    <p:sldId id="298" r:id="rId26"/>
    <p:sldId id="287" r:id="rId27"/>
    <p:sldId id="299" r:id="rId28"/>
    <p:sldId id="300" r:id="rId29"/>
    <p:sldId id="286" r:id="rId30"/>
    <p:sldId id="266" r:id="rId31"/>
    <p:sldId id="288" r:id="rId32"/>
    <p:sldId id="309" r:id="rId33"/>
    <p:sldId id="306" r:id="rId34"/>
    <p:sldId id="278" r:id="rId35"/>
    <p:sldId id="289"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4CA"/>
    <a:srgbClr val="3D919D"/>
    <a:srgbClr val="79BF52"/>
    <a:srgbClr val="58B77A"/>
    <a:srgbClr val="1F6FB9"/>
    <a:srgbClr val="005F9E"/>
    <a:srgbClr val="003F7F"/>
    <a:srgbClr val="2481D6"/>
    <a:srgbClr val="3D9199"/>
    <a:srgbClr val="7CB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CA7981-F85A-41C2-9ED7-1A69485B4483}" type="datetimeFigureOut">
              <a:rPr lang="en-GB" smtClean="0"/>
              <a:t>21/06/2018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FAE26E2-EA42-4663-8610-D5962690C186}" type="slidenum">
              <a:rPr lang="en-GB" smtClean="0"/>
              <a:t>‹#›</a:t>
            </a:fld>
            <a:endParaRPr lang="en-GB"/>
          </a:p>
        </p:txBody>
      </p:sp>
    </p:spTree>
    <p:extLst>
      <p:ext uri="{BB962C8B-B14F-4D97-AF65-F5344CB8AC3E}">
        <p14:creationId xmlns:p14="http://schemas.microsoft.com/office/powerpoint/2010/main" val="280814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1</a:t>
            </a:fld>
            <a:endParaRPr lang="en-GB"/>
          </a:p>
        </p:txBody>
      </p:sp>
    </p:spTree>
    <p:extLst>
      <p:ext uri="{BB962C8B-B14F-4D97-AF65-F5344CB8AC3E}">
        <p14:creationId xmlns:p14="http://schemas.microsoft.com/office/powerpoint/2010/main" val="401839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itchFamily="34" charset="0"/>
                <a:cs typeface="Arial" pitchFamily="34" charset="0"/>
              </a:rPr>
              <a:t>Casualties who require immediate life-saving interventions.</a:t>
            </a:r>
          </a:p>
          <a:p>
            <a:pPr eaLnBrk="1" hangingPunct="1"/>
            <a:endParaRPr lang="en-US" altLang="en-US">
              <a:latin typeface="Arial" pitchFamily="34" charset="0"/>
              <a:cs typeface="Arial" pitchFamily="34"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8CA4A28E-5149-43D9-B49A-9243CA950AA3}" type="slidenum">
              <a:rPr lang="en-GB" altLang="en-US" sz="1200"/>
              <a:pPr/>
              <a:t>10</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itchFamily="34" charset="0"/>
                <a:cs typeface="Arial" pitchFamily="34" charset="0"/>
              </a:rPr>
              <a:t>Casualties who require surgical or other interventions within 2 - 4 hours.</a:t>
            </a:r>
          </a:p>
          <a:p>
            <a:pPr eaLnBrk="1" hangingPunct="1"/>
            <a:endParaRPr lang="en-US" altLang="en-US">
              <a:latin typeface="Arial" pitchFamily="34" charset="0"/>
              <a:cs typeface="Arial" pitchFamily="34"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EBDD84EF-6A0D-47AB-9DD6-B5A0843B0D49}" type="slidenum">
              <a:rPr lang="en-GB" altLang="en-US" sz="1200"/>
              <a:pPr/>
              <a:t>11</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12</a:t>
            </a:fld>
            <a:endParaRPr lang="en-GB"/>
          </a:p>
        </p:txBody>
      </p:sp>
    </p:spTree>
    <p:extLst>
      <p:ext uri="{BB962C8B-B14F-4D97-AF65-F5344CB8AC3E}">
        <p14:creationId xmlns:p14="http://schemas.microsoft.com/office/powerpoint/2010/main" val="427542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13</a:t>
            </a:fld>
            <a:endParaRPr lang="en-GB"/>
          </a:p>
        </p:txBody>
      </p:sp>
    </p:spTree>
    <p:extLst>
      <p:ext uri="{BB962C8B-B14F-4D97-AF65-F5344CB8AC3E}">
        <p14:creationId xmlns:p14="http://schemas.microsoft.com/office/powerpoint/2010/main" val="231665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14</a:t>
            </a:fld>
            <a:endParaRPr lang="en-GB"/>
          </a:p>
        </p:txBody>
      </p:sp>
    </p:spTree>
    <p:extLst>
      <p:ext uri="{BB962C8B-B14F-4D97-AF65-F5344CB8AC3E}">
        <p14:creationId xmlns:p14="http://schemas.microsoft.com/office/powerpoint/2010/main" val="429351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15</a:t>
            </a:fld>
            <a:endParaRPr lang="en-GB"/>
          </a:p>
        </p:txBody>
      </p:sp>
    </p:spTree>
    <p:extLst>
      <p:ext uri="{BB962C8B-B14F-4D97-AF65-F5344CB8AC3E}">
        <p14:creationId xmlns:p14="http://schemas.microsoft.com/office/powerpoint/2010/main" val="176689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572463"/>
            <a:ext cx="6796102" cy="5237470"/>
          </a:xfrm>
        </p:spPr>
        <p:txBody>
          <a:bodyPr/>
          <a:lstStyle/>
          <a:p>
            <a:r>
              <a:rPr lang="en-US" dirty="0"/>
              <a:t>Having established the triage categories</a:t>
            </a:r>
            <a:r>
              <a:rPr lang="en-US" baseline="0" dirty="0"/>
              <a:t> it is necessary to provide a reliable method of triage so that all users will come to the same triage decision</a:t>
            </a:r>
          </a:p>
          <a:p>
            <a:endParaRPr lang="en-US" baseline="0" dirty="0"/>
          </a:p>
          <a:p>
            <a:r>
              <a:rPr lang="en-US" sz="1200" kern="1200" dirty="0">
                <a:solidFill>
                  <a:schemeClr val="tx1"/>
                </a:solidFill>
                <a:effectLst/>
                <a:latin typeface="+mn-lt"/>
                <a:ea typeface="+mn-ea"/>
                <a:cs typeface="+mn-cs"/>
              </a:rPr>
              <a:t>Reliability means that the instrument is used to assess something in a reproducible way. </a:t>
            </a:r>
            <a:endParaRPr lang="en-US" baseline="0" dirty="0"/>
          </a:p>
          <a:p>
            <a:r>
              <a:rPr lang="en-US" sz="1200" kern="1200" dirty="0">
                <a:solidFill>
                  <a:schemeClr val="tx1"/>
                </a:solidFill>
                <a:effectLst/>
                <a:latin typeface="+mn-lt"/>
                <a:ea typeface="+mn-ea"/>
                <a:cs typeface="+mn-cs"/>
              </a:rPr>
              <a:t>The validity of an instrument relates to its ability to assess what it is intended to assess. </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main determinants of triage accuracy are under triage and over triage.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a:t>
            </a:r>
            <a:r>
              <a:rPr lang="en-US" sz="1200" kern="1200" dirty="0">
                <a:solidFill>
                  <a:schemeClr val="tx1"/>
                </a:solidFill>
                <a:effectLst/>
                <a:latin typeface="+mn-lt"/>
                <a:ea typeface="+mn-ea"/>
                <a:cs typeface="+mn-cs"/>
              </a:rPr>
              <a:t>triage occurs when patients with life-threatening injuries are taken to non-trauma </a:t>
            </a:r>
            <a:r>
              <a:rPr lang="en-US" sz="1200" kern="1200" dirty="0" err="1">
                <a:solidFill>
                  <a:schemeClr val="tx1"/>
                </a:solidFill>
                <a:effectLst/>
                <a:latin typeface="+mn-lt"/>
                <a:ea typeface="+mn-ea"/>
                <a:cs typeface="+mn-cs"/>
              </a:rPr>
              <a:t>centres</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defRPr/>
            </a:pPr>
            <a:r>
              <a:rPr lang="en-US" dirty="0"/>
              <a:t>Triage protocols should aim to keep under triage below 5%</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sz="1200" kern="1200" dirty="0" smtClean="0">
                <a:solidFill>
                  <a:schemeClr val="tx1"/>
                </a:solidFill>
                <a:effectLst/>
                <a:latin typeface="+mn-lt"/>
                <a:ea typeface="+mn-ea"/>
                <a:cs typeface="+mn-cs"/>
              </a:rPr>
              <a:t>ver </a:t>
            </a:r>
            <a:r>
              <a:rPr lang="en-US" sz="1200" kern="1200" dirty="0">
                <a:solidFill>
                  <a:schemeClr val="tx1"/>
                </a:solidFill>
                <a:effectLst/>
                <a:latin typeface="+mn-lt"/>
                <a:ea typeface="+mn-ea"/>
                <a:cs typeface="+mn-cs"/>
              </a:rPr>
              <a:t>triage occurs when patients with injuries that are not life threatening are taken to designated Trauma </a:t>
            </a:r>
            <a:r>
              <a:rPr lang="en-US" sz="1200" kern="1200" dirty="0" err="1">
                <a:solidFill>
                  <a:schemeClr val="tx1"/>
                </a:solidFill>
                <a:effectLst/>
                <a:latin typeface="+mn-lt"/>
                <a:ea typeface="+mn-ea"/>
                <a:cs typeface="+mn-cs"/>
              </a:rPr>
              <a:t>centres</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defRPr/>
            </a:pPr>
            <a:r>
              <a:rPr lang="en-US" dirty="0"/>
              <a:t>Triage protocols should aim to keep </a:t>
            </a:r>
            <a:r>
              <a:rPr lang="en-US" dirty="0" smtClean="0"/>
              <a:t>over </a:t>
            </a:r>
            <a:r>
              <a:rPr lang="en-US" dirty="0"/>
              <a:t>triage below </a:t>
            </a:r>
            <a:r>
              <a:rPr lang="en-US" dirty="0" smtClean="0"/>
              <a:t>50%</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baseline="0" dirty="0" smtClean="0"/>
              <a:t>Physiological </a:t>
            </a:r>
            <a:r>
              <a:rPr lang="en-US" u="sng" baseline="0" dirty="0"/>
              <a:t>v Anatomical</a:t>
            </a:r>
          </a:p>
          <a:p>
            <a:pPr marL="0" indent="0">
              <a:buFont typeface="Arial"/>
              <a:buNone/>
            </a:pPr>
            <a:r>
              <a:rPr lang="en-US" dirty="0"/>
              <a:t>L</a:t>
            </a:r>
            <a:r>
              <a:rPr lang="en-US" baseline="0" dirty="0" smtClean="0"/>
              <a:t>imitations</a:t>
            </a:r>
            <a:r>
              <a:rPr lang="en-US" baseline="0" dirty="0"/>
              <a:t>:</a:t>
            </a:r>
            <a:br>
              <a:rPr lang="en-US" baseline="0" dirty="0"/>
            </a:br>
            <a:r>
              <a:rPr lang="en-US" baseline="0" dirty="0"/>
              <a:t>Patient have to be undressed to see the injuries: this is time consuming and impractical.</a:t>
            </a:r>
          </a:p>
          <a:p>
            <a:pPr marL="0" indent="0">
              <a:buFont typeface="Arial"/>
              <a:buNone/>
            </a:pPr>
            <a:r>
              <a:rPr lang="en-US" baseline="0" dirty="0"/>
              <a:t>Decisions are poorly reproducible between observers with different experiences.</a:t>
            </a:r>
          </a:p>
          <a:p>
            <a:pPr marL="0" indent="0">
              <a:buFont typeface="Arial"/>
              <a:buNone/>
            </a:pPr>
            <a:r>
              <a:rPr lang="en-US" baseline="0" dirty="0"/>
              <a:t>Life-threatening injuries may not be detected by examination alone.</a:t>
            </a:r>
          </a:p>
          <a:p>
            <a:pPr marL="0" indent="0">
              <a:buFont typeface="Arial"/>
              <a:buNone/>
            </a:pPr>
            <a:endParaRPr lang="en-US" baseline="0" dirty="0"/>
          </a:p>
          <a:p>
            <a:pPr marL="0" indent="0">
              <a:buFont typeface="Arial"/>
              <a:buNone/>
            </a:pPr>
            <a:r>
              <a:rPr lang="en-US" baseline="0" dirty="0"/>
              <a:t>Physiological triage relies on detecting changes in vital signs as a result of injury or illness – these systems are more objective </a:t>
            </a:r>
          </a:p>
          <a:p>
            <a:pPr marL="0" indent="0">
              <a:buFont typeface="Arial"/>
              <a:buNone/>
            </a:pPr>
            <a:r>
              <a:rPr lang="en-US" baseline="0" dirty="0" smtClean="0"/>
              <a:t>The </a:t>
            </a:r>
            <a:r>
              <a:rPr lang="en-US" baseline="0" dirty="0"/>
              <a:t>Triage Sieve and Sort are both physiological methods</a:t>
            </a:r>
          </a:p>
          <a:p>
            <a:pPr marL="0" indent="0">
              <a:buFont typeface="Arial"/>
              <a:buNone/>
            </a:pPr>
            <a:r>
              <a:rPr lang="en-US" baseline="0" dirty="0" smtClean="0"/>
              <a:t>However </a:t>
            </a:r>
            <a:r>
              <a:rPr lang="en-US" baseline="0" dirty="0"/>
              <a:t>where </a:t>
            </a:r>
            <a:r>
              <a:rPr lang="en-US" baseline="0" dirty="0" smtClean="0"/>
              <a:t>there </a:t>
            </a:r>
            <a:r>
              <a:rPr lang="en-US" baseline="0" dirty="0"/>
              <a:t>is an experienced operator, knowledge of the clinical condition may be used to upgrade a triage category.</a:t>
            </a:r>
          </a:p>
          <a:p>
            <a:pPr marL="171450" indent="-171450">
              <a:buFont typeface="Arial"/>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FAE26E2-EA42-4663-8610-D5962690C186}" type="slidenum">
              <a:rPr lang="en-GB" smtClean="0"/>
              <a:t>16</a:t>
            </a:fld>
            <a:endParaRPr lang="en-GB" dirty="0"/>
          </a:p>
        </p:txBody>
      </p:sp>
    </p:spTree>
    <p:extLst>
      <p:ext uri="{BB962C8B-B14F-4D97-AF65-F5344CB8AC3E}">
        <p14:creationId xmlns:p14="http://schemas.microsoft.com/office/powerpoint/2010/main" val="278901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DE690C4D-B4B5-4056-942B-A717C672A97A}" type="slidenum">
              <a:rPr lang="en-GB" altLang="en-US" sz="1200"/>
              <a:pPr/>
              <a:t>17</a:t>
            </a:fld>
            <a:endParaRPr lang="en-GB" altLang="en-US" sz="1200"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cs typeface="Arial" pitchFamily="34" charset="0"/>
              </a:rPr>
              <a:t>Supported by the </a:t>
            </a:r>
            <a:r>
              <a:rPr lang="en-US" altLang="en-US" dirty="0" err="1">
                <a:latin typeface="Arial" pitchFamily="34" charset="0"/>
                <a:cs typeface="Arial" pitchFamily="34" charset="0"/>
              </a:rPr>
              <a:t>paediatric</a:t>
            </a:r>
            <a:r>
              <a:rPr lang="en-US" altLang="en-US" dirty="0">
                <a:latin typeface="Arial" pitchFamily="34" charset="0"/>
                <a:cs typeface="Arial" pitchFamily="34" charset="0"/>
              </a:rPr>
              <a:t> triage tape if required.</a:t>
            </a:r>
          </a:p>
          <a:p>
            <a:pPr eaLnBrk="1" hangingPunct="1"/>
            <a:r>
              <a:rPr lang="en-US" altLang="en-US" dirty="0">
                <a:latin typeface="Arial" pitchFamily="34" charset="0"/>
                <a:cs typeface="Arial" pitchFamily="34" charset="0"/>
              </a:rPr>
              <a:t>Initial Triage decisions need to be made quickly,</a:t>
            </a:r>
            <a:r>
              <a:rPr lang="en-US" altLang="en-US" baseline="0" dirty="0">
                <a:latin typeface="Arial" pitchFamily="34" charset="0"/>
                <a:cs typeface="Arial" pitchFamily="34" charset="0"/>
              </a:rPr>
              <a:t> safely and reproducibly.</a:t>
            </a:r>
          </a:p>
          <a:p>
            <a:pPr eaLnBrk="1" hangingPunct="1"/>
            <a:endParaRPr lang="en-US" altLang="en-US" baseline="0" dirty="0">
              <a:latin typeface="Arial" pitchFamily="34" charset="0"/>
              <a:cs typeface="Arial" pitchFamily="34" charset="0"/>
            </a:endParaRPr>
          </a:p>
          <a:p>
            <a:pPr eaLnBrk="1" hangingPunct="1"/>
            <a:r>
              <a:rPr lang="en-US" altLang="en-US" baseline="0" dirty="0">
                <a:latin typeface="Arial" pitchFamily="34" charset="0"/>
                <a:cs typeface="Arial" pitchFamily="34" charset="0"/>
              </a:rPr>
              <a:t>Mobility – if walking T3 delayed</a:t>
            </a:r>
          </a:p>
          <a:p>
            <a:pPr eaLnBrk="1" hangingPunct="1"/>
            <a:r>
              <a:rPr lang="en-US" altLang="en-US" baseline="0" dirty="0">
                <a:latin typeface="Arial" pitchFamily="34" charset="0"/>
                <a:cs typeface="Arial" pitchFamily="34" charset="0"/>
              </a:rPr>
              <a:t>ABC Assessment</a:t>
            </a:r>
            <a:endParaRPr lang="en-US" altLang="en-US" dirty="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NARU Triage Sieve – post </a:t>
            </a:r>
            <a:r>
              <a:rPr lang="en-US" dirty="0" smtClean="0"/>
              <a:t>7/7/2005 – Rule 43 Justice Hallett</a:t>
            </a:r>
          </a:p>
          <a:p>
            <a:endParaRPr lang="en-US" dirty="0"/>
          </a:p>
          <a:p>
            <a:r>
              <a:rPr lang="en-US" dirty="0" smtClean="0"/>
              <a:t>Acknowledged that since Ambulance Trusts were now using CABCDE to assess patients the Triage sieve needed to reflect this</a:t>
            </a:r>
            <a:endParaRPr lang="en-US" dirty="0"/>
          </a:p>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18</a:t>
            </a:fld>
            <a:endParaRPr lang="en-GB"/>
          </a:p>
        </p:txBody>
      </p:sp>
    </p:spTree>
    <p:extLst>
      <p:ext uri="{BB962C8B-B14F-4D97-AF65-F5344CB8AC3E}">
        <p14:creationId xmlns:p14="http://schemas.microsoft.com/office/powerpoint/2010/main" val="3235613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5606" y="4715153"/>
            <a:ext cx="6002301" cy="4466987"/>
          </a:xfrm>
        </p:spPr>
        <p:txBody>
          <a:bodyPr/>
          <a:lstStyle/>
          <a:p>
            <a:r>
              <a:rPr lang="en-GB" sz="1200" b="0" i="0" u="none" strike="noStrike" kern="1200" baseline="0" dirty="0" smtClean="0">
                <a:solidFill>
                  <a:schemeClr val="tx1"/>
                </a:solidFill>
                <a:latin typeface="+mn-lt"/>
                <a:ea typeface="+mn-ea"/>
                <a:cs typeface="+mn-cs"/>
              </a:rPr>
              <a:t>The Modified Physiological Triage Tool (MPTT) was derived on a military cohort using logistic regression and outperforms all existing triage tools at predicting the need for life-saving intervention in both military and civilian populations.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Increasing the upper respiratory rate threshold to 24 (MPTT-24) allows for a reduction in the time required to use the triage tool.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Using the Alert; responds to Verbal stimulus; responds to Painful stimulus;</a:t>
            </a:r>
          </a:p>
          <a:p>
            <a:r>
              <a:rPr lang="en-GB" sz="1200" b="0" i="0" u="none" strike="noStrike" kern="1200" baseline="0" dirty="0" smtClean="0">
                <a:solidFill>
                  <a:schemeClr val="tx1"/>
                </a:solidFill>
                <a:latin typeface="+mn-lt"/>
                <a:ea typeface="+mn-ea"/>
                <a:cs typeface="+mn-cs"/>
              </a:rPr>
              <a:t>Unresponsive (AVPU) scale as supposed to the GCS to measure conscious level will enable the MPTT-24 to be used by a greater number of personnel, increasing its applicability.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Performance of the MPTT-24 is largely unchanged from the MPTT, and it clinically and statistically outperforms the existing UK Military Sieve at predicting the need for life-saving intervention.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We recommend that the MPTT-24 be considered as an alternative to the existing UK Military Sieve for the purposes of primary major incident triage in the military setting.</a:t>
            </a:r>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19</a:t>
            </a:fld>
            <a:endParaRPr lang="en-GB"/>
          </a:p>
        </p:txBody>
      </p:sp>
    </p:spTree>
    <p:extLst>
      <p:ext uri="{BB962C8B-B14F-4D97-AF65-F5344CB8AC3E}">
        <p14:creationId xmlns:p14="http://schemas.microsoft.com/office/powerpoint/2010/main" val="220048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Structure</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Control</a:t>
            </a:r>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2</a:t>
            </a:fld>
            <a:endParaRPr lang="en-GB" dirty="0"/>
          </a:p>
        </p:txBody>
      </p:sp>
    </p:spTree>
    <p:extLst>
      <p:ext uri="{BB962C8B-B14F-4D97-AF65-F5344CB8AC3E}">
        <p14:creationId xmlns:p14="http://schemas.microsoft.com/office/powerpoint/2010/main" val="425923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DE690C4D-B4B5-4056-942B-A717C672A97A}" type="slidenum">
              <a:rPr lang="en-GB" altLang="en-US" sz="1200"/>
              <a:pPr/>
              <a:t>20</a:t>
            </a:fld>
            <a:endParaRPr lang="en-GB" altLang="en-US" sz="1200"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cs typeface="Arial" pitchFamily="34" charset="0"/>
              </a:rPr>
              <a:t>Supported by the </a:t>
            </a:r>
            <a:r>
              <a:rPr lang="en-US" altLang="en-US" dirty="0" err="1">
                <a:latin typeface="Arial" pitchFamily="34" charset="0"/>
                <a:cs typeface="Arial" pitchFamily="34" charset="0"/>
              </a:rPr>
              <a:t>paediatric</a:t>
            </a:r>
            <a:r>
              <a:rPr lang="en-US" altLang="en-US" dirty="0">
                <a:latin typeface="Arial" pitchFamily="34" charset="0"/>
                <a:cs typeface="Arial" pitchFamily="34" charset="0"/>
              </a:rPr>
              <a:t> triage tape if required.</a:t>
            </a:r>
          </a:p>
          <a:p>
            <a:pPr eaLnBrk="1" hangingPunct="1"/>
            <a:r>
              <a:rPr lang="en-US" altLang="en-US" dirty="0">
                <a:latin typeface="Arial" pitchFamily="34" charset="0"/>
                <a:cs typeface="Arial" pitchFamily="34" charset="0"/>
              </a:rPr>
              <a:t>Initial Triage decisions need to be made quickly,</a:t>
            </a:r>
            <a:r>
              <a:rPr lang="en-US" altLang="en-US" baseline="0" dirty="0">
                <a:latin typeface="Arial" pitchFamily="34" charset="0"/>
                <a:cs typeface="Arial" pitchFamily="34" charset="0"/>
              </a:rPr>
              <a:t> safely and reproducibly.</a:t>
            </a:r>
          </a:p>
          <a:p>
            <a:pPr eaLnBrk="1" hangingPunct="1"/>
            <a:endParaRPr lang="en-US" altLang="en-US" baseline="0" dirty="0">
              <a:latin typeface="Arial" pitchFamily="34" charset="0"/>
              <a:cs typeface="Arial" pitchFamily="34" charset="0"/>
            </a:endParaRPr>
          </a:p>
          <a:p>
            <a:pPr eaLnBrk="1" hangingPunct="1"/>
            <a:r>
              <a:rPr lang="en-US" altLang="en-US" baseline="0" dirty="0">
                <a:latin typeface="Arial" pitchFamily="34" charset="0"/>
                <a:cs typeface="Arial" pitchFamily="34" charset="0"/>
              </a:rPr>
              <a:t>Mobility – if walking T3 delayed</a:t>
            </a:r>
          </a:p>
          <a:p>
            <a:pPr eaLnBrk="1" hangingPunct="1"/>
            <a:r>
              <a:rPr lang="en-US" altLang="en-US" baseline="0" dirty="0">
                <a:latin typeface="Arial" pitchFamily="34" charset="0"/>
                <a:cs typeface="Arial" pitchFamily="34" charset="0"/>
              </a:rPr>
              <a:t>ABC Assessment</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000982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NARU Triage Sieve – post </a:t>
            </a:r>
            <a:r>
              <a:rPr lang="en-US" dirty="0" smtClean="0"/>
              <a:t>7/7/2005 – Rule 43 Justice Hallett</a:t>
            </a:r>
          </a:p>
          <a:p>
            <a:endParaRPr lang="en-US" dirty="0"/>
          </a:p>
          <a:p>
            <a:r>
              <a:rPr lang="en-US" dirty="0" smtClean="0"/>
              <a:t>Acknowledged that since Ambulance Trusts were now using CABCDE to assess patients the Triage sieve needed to reflect this</a:t>
            </a:r>
            <a:endParaRPr lang="en-US" dirty="0"/>
          </a:p>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21</a:t>
            </a:fld>
            <a:endParaRPr lang="en-GB"/>
          </a:p>
        </p:txBody>
      </p:sp>
    </p:spTree>
    <p:extLst>
      <p:ext uri="{BB962C8B-B14F-4D97-AF65-F5344CB8AC3E}">
        <p14:creationId xmlns:p14="http://schemas.microsoft.com/office/powerpoint/2010/main" val="2329570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22</a:t>
            </a:fld>
            <a:endParaRPr lang="en-GB"/>
          </a:p>
        </p:txBody>
      </p:sp>
    </p:spTree>
    <p:extLst>
      <p:ext uri="{BB962C8B-B14F-4D97-AF65-F5344CB8AC3E}">
        <p14:creationId xmlns:p14="http://schemas.microsoft.com/office/powerpoint/2010/main" val="1941409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itchFamily="34" charset="0"/>
                <a:cs typeface="Arial" pitchFamily="34" charset="0"/>
              </a:rPr>
              <a:t>This slide is animated: </a:t>
            </a:r>
            <a:r>
              <a:rPr lang="en-US" altLang="en-US">
                <a:latin typeface="Arial" pitchFamily="34" charset="0"/>
                <a:cs typeface="Arial" pitchFamily="34" charset="0"/>
              </a:rPr>
              <a:t>The pictures appear on a click from left to right and then the ranges appear from left to right in a second wave on a click</a:t>
            </a:r>
          </a:p>
          <a:p>
            <a:pPr eaLnBrk="1" hangingPunct="1"/>
            <a:endParaRPr lang="en-US" altLang="en-US">
              <a:latin typeface="Arial" pitchFamily="34" charset="0"/>
              <a:cs typeface="Arial" pitchFamily="34" charset="0"/>
            </a:endParaRPr>
          </a:p>
          <a:p>
            <a:pPr eaLnBrk="1" hangingPunct="1"/>
            <a:r>
              <a:rPr lang="en-US" altLang="en-US">
                <a:latin typeface="Arial" pitchFamily="34" charset="0"/>
                <a:cs typeface="Arial" pitchFamily="34" charset="0"/>
              </a:rPr>
              <a:t>Respiratory rate 0-4</a:t>
            </a:r>
          </a:p>
          <a:p>
            <a:pPr eaLnBrk="1" hangingPunct="1"/>
            <a:r>
              <a:rPr lang="en-US" altLang="en-US">
                <a:latin typeface="Arial" pitchFamily="34" charset="0"/>
                <a:cs typeface="Arial" pitchFamily="34" charset="0"/>
              </a:rPr>
              <a:t>Systolic Blood pressure 0-4 </a:t>
            </a:r>
          </a:p>
          <a:p>
            <a:pPr eaLnBrk="1" hangingPunct="1"/>
            <a:r>
              <a:rPr lang="en-US" altLang="en-US">
                <a:latin typeface="Arial" pitchFamily="34" charset="0"/>
                <a:cs typeface="Arial" pitchFamily="34" charset="0"/>
              </a:rPr>
              <a:t>GCS 0-4</a:t>
            </a:r>
          </a:p>
          <a:p>
            <a:pPr eaLnBrk="1" hangingPunct="1"/>
            <a:endParaRPr lang="en-US" altLang="en-US">
              <a:latin typeface="Arial" pitchFamily="34" charset="0"/>
              <a:cs typeface="Arial" pitchFamily="34"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8906EEE0-D8DB-444F-9002-8685763E6B59}" type="slidenum">
              <a:rPr lang="en-GB" altLang="en-US" sz="1200"/>
              <a:pPr/>
              <a:t>23</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24</a:t>
            </a:fld>
            <a:endParaRPr lang="en-GB"/>
          </a:p>
        </p:txBody>
      </p:sp>
    </p:spTree>
    <p:extLst>
      <p:ext uri="{BB962C8B-B14F-4D97-AF65-F5344CB8AC3E}">
        <p14:creationId xmlns:p14="http://schemas.microsoft.com/office/powerpoint/2010/main" val="3340438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25</a:t>
            </a:fld>
            <a:endParaRPr lang="en-GB"/>
          </a:p>
        </p:txBody>
      </p:sp>
    </p:spTree>
    <p:extLst>
      <p:ext uri="{BB962C8B-B14F-4D97-AF65-F5344CB8AC3E}">
        <p14:creationId xmlns:p14="http://schemas.microsoft.com/office/powerpoint/2010/main" val="1761221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itchFamily="34" charset="0"/>
                <a:cs typeface="Arial" pitchFamily="34" charset="0"/>
              </a:rPr>
              <a:t>This slide is animated: the table is visible when you first show the slide and then you should click to get the stopwatch on the left to appear – the remainder of the appearances are animated and require no intervention from you.</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46FE2F6E-904F-4CC1-9F67-76F4F1066FA7}" type="slidenum">
              <a:rPr lang="en-GB" altLang="en-US" sz="1200"/>
              <a:pPr/>
              <a:t>26</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27</a:t>
            </a:fld>
            <a:endParaRPr lang="en-GB"/>
          </a:p>
        </p:txBody>
      </p:sp>
    </p:spTree>
    <p:extLst>
      <p:ext uri="{BB962C8B-B14F-4D97-AF65-F5344CB8AC3E}">
        <p14:creationId xmlns:p14="http://schemas.microsoft.com/office/powerpoint/2010/main" val="3703178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itchFamily="34" charset="0"/>
                <a:cs typeface="Arial" pitchFamily="34" charset="0"/>
              </a:rPr>
              <a:t>Indicates that triage has been done</a:t>
            </a:r>
          </a:p>
          <a:p>
            <a:pPr eaLnBrk="1" hangingPunct="1"/>
            <a:r>
              <a:rPr lang="en-GB" altLang="en-US">
                <a:latin typeface="Arial" pitchFamily="34" charset="0"/>
                <a:cs typeface="Arial" pitchFamily="34" charset="0"/>
              </a:rPr>
              <a:t>Indicates the current triage priority</a:t>
            </a:r>
          </a:p>
          <a:p>
            <a:pPr eaLnBrk="1" hangingPunct="1"/>
            <a:endParaRPr lang="en-US" altLang="en-US">
              <a:latin typeface="Arial" pitchFamily="34" charset="0"/>
              <a:cs typeface="Arial" pitchFamily="34"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2F5E06E5-323A-43BB-B42D-E07915801E4A}" type="slidenum">
              <a:rPr lang="en-GB" altLang="en-US" sz="1200"/>
              <a:pPr/>
              <a:t>28</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cs typeface="Arial" pitchFamily="34" charset="0"/>
              </a:rPr>
              <a:t>This slide shows a schematic triage</a:t>
            </a:r>
            <a:r>
              <a:rPr lang="en-US" altLang="en-US" baseline="0" dirty="0">
                <a:latin typeface="Arial" pitchFamily="34" charset="0"/>
                <a:cs typeface="Arial" pitchFamily="34" charset="0"/>
              </a:rPr>
              <a:t> and evacuation map is shown here</a:t>
            </a:r>
            <a:endParaRPr lang="en-US" altLang="en-US" dirty="0">
              <a:latin typeface="Arial" pitchFamily="34" charset="0"/>
              <a:cs typeface="Arial" pitchFamily="34" charset="0"/>
            </a:endParaRPr>
          </a:p>
          <a:p>
            <a:r>
              <a:rPr lang="en-US" altLang="en-US" dirty="0">
                <a:latin typeface="Arial" pitchFamily="34" charset="0"/>
                <a:cs typeface="Arial" pitchFamily="34" charset="0"/>
              </a:rPr>
              <a:t>Historically</a:t>
            </a:r>
          </a:p>
          <a:p>
            <a:r>
              <a:rPr lang="en-US" altLang="en-US" dirty="0">
                <a:latin typeface="Arial" pitchFamily="34" charset="0"/>
                <a:cs typeface="Arial" pitchFamily="34" charset="0"/>
              </a:rPr>
              <a:t>First Triage decision is likely to be made at the place where the casualty is found</a:t>
            </a:r>
          </a:p>
          <a:p>
            <a:r>
              <a:rPr lang="en-US" altLang="en-US" dirty="0">
                <a:latin typeface="Arial" pitchFamily="34" charset="0"/>
                <a:cs typeface="Arial" pitchFamily="34" charset="0"/>
              </a:rPr>
              <a:t>Subsequent decisions at the scene are taken at the CCS </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In this scheme it is envisaged that triage on the scene will be carried out predominantly by ambulance personnel</a:t>
            </a:r>
            <a:r>
              <a:rPr lang="en-US" altLang="en-US" baseline="0" dirty="0">
                <a:latin typeface="Arial" pitchFamily="34" charset="0"/>
                <a:cs typeface="Arial" pitchFamily="34" charset="0"/>
              </a:rPr>
              <a:t> while at the casualty clearing station would be carried out by medical staff.</a:t>
            </a:r>
          </a:p>
          <a:p>
            <a:r>
              <a:rPr lang="en-US" altLang="en-US" baseline="0" dirty="0">
                <a:latin typeface="Arial" pitchFamily="34" charset="0"/>
                <a:cs typeface="Arial" pitchFamily="34" charset="0"/>
              </a:rPr>
              <a:t>Some patients and particularly the minor injured may move directly from the secondary triage stage via the evacuation area to a hospital without receiving any specific treatment at the scene.</a:t>
            </a:r>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4">
              <a:defRPr sz="2200">
                <a:solidFill>
                  <a:schemeClr val="tx1"/>
                </a:solidFill>
                <a:latin typeface="Tahoma" pitchFamily="34" charset="0"/>
                <a:ea typeface="MS PGothic" pitchFamily="34" charset="-128"/>
              </a:defRPr>
            </a:lvl1pPr>
            <a:lvl2pPr marL="686783" indent="-264147" defTabSz="914244">
              <a:defRPr sz="2200">
                <a:solidFill>
                  <a:schemeClr val="tx1"/>
                </a:solidFill>
                <a:latin typeface="Tahoma" pitchFamily="34" charset="0"/>
                <a:ea typeface="MS PGothic" pitchFamily="34" charset="-128"/>
              </a:defRPr>
            </a:lvl2pPr>
            <a:lvl3pPr marL="1056589" indent="-211318" defTabSz="914244">
              <a:defRPr sz="2200">
                <a:solidFill>
                  <a:schemeClr val="tx1"/>
                </a:solidFill>
                <a:latin typeface="Tahoma" pitchFamily="34" charset="0"/>
                <a:ea typeface="MS PGothic" pitchFamily="34" charset="-128"/>
              </a:defRPr>
            </a:lvl3pPr>
            <a:lvl4pPr marL="1479225" indent="-211318" defTabSz="914244">
              <a:defRPr sz="2200">
                <a:solidFill>
                  <a:schemeClr val="tx1"/>
                </a:solidFill>
                <a:latin typeface="Tahoma" pitchFamily="34" charset="0"/>
                <a:ea typeface="MS PGothic" pitchFamily="34" charset="-128"/>
              </a:defRPr>
            </a:lvl4pPr>
            <a:lvl5pPr marL="1901861" indent="-211318" defTabSz="914244">
              <a:defRPr sz="2200">
                <a:solidFill>
                  <a:schemeClr val="tx1"/>
                </a:solidFill>
                <a:latin typeface="Tahoma" pitchFamily="34" charset="0"/>
                <a:ea typeface="MS PGothic" pitchFamily="34" charset="-128"/>
              </a:defRPr>
            </a:lvl5pPr>
            <a:lvl6pPr marL="2324496"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6pPr>
            <a:lvl7pPr marL="2747132"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7pPr>
            <a:lvl8pPr marL="3169768"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8pPr>
            <a:lvl9pPr marL="3592403" indent="-211318" defTabSz="914244"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7DCB3D56-A9F7-4082-BBC5-336CCF1ED4D0}" type="slidenum">
              <a:rPr lang="en-GB" altLang="en-US" sz="1200"/>
              <a:pPr/>
              <a:t>29</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3</a:t>
            </a:fld>
            <a:endParaRPr lang="en-GB"/>
          </a:p>
        </p:txBody>
      </p:sp>
    </p:spTree>
    <p:extLst>
      <p:ext uri="{BB962C8B-B14F-4D97-AF65-F5344CB8AC3E}">
        <p14:creationId xmlns:p14="http://schemas.microsoft.com/office/powerpoint/2010/main" val="85309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30</a:t>
            </a:fld>
            <a:endParaRPr lang="en-GB"/>
          </a:p>
        </p:txBody>
      </p:sp>
    </p:spTree>
    <p:extLst>
      <p:ext uri="{BB962C8B-B14F-4D97-AF65-F5344CB8AC3E}">
        <p14:creationId xmlns:p14="http://schemas.microsoft.com/office/powerpoint/2010/main" val="3435084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31</a:t>
            </a:fld>
            <a:endParaRPr lang="en-GB"/>
          </a:p>
        </p:txBody>
      </p:sp>
    </p:spTree>
    <p:extLst>
      <p:ext uri="{BB962C8B-B14F-4D97-AF65-F5344CB8AC3E}">
        <p14:creationId xmlns:p14="http://schemas.microsoft.com/office/powerpoint/2010/main" val="2329356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32</a:t>
            </a:fld>
            <a:endParaRPr lang="en-GB"/>
          </a:p>
        </p:txBody>
      </p:sp>
    </p:spTree>
    <p:extLst>
      <p:ext uri="{BB962C8B-B14F-4D97-AF65-F5344CB8AC3E}">
        <p14:creationId xmlns:p14="http://schemas.microsoft.com/office/powerpoint/2010/main" val="153443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‘Correct and accurate Triage is crucial and has a profound effect on the management of disaster victims’ (Kennedy et al 1996, Pg. 136), and has been advocated to be the most important medical task performed at the disaster site (Kennedy et al 1996, </a:t>
            </a:r>
            <a:r>
              <a:rPr lang="en-US" sz="1200" kern="1200" dirty="0" err="1">
                <a:solidFill>
                  <a:schemeClr val="tx1"/>
                </a:solidFill>
                <a:effectLst/>
                <a:latin typeface="+mn-lt"/>
                <a:ea typeface="+mn-ea"/>
                <a:cs typeface="+mn-cs"/>
              </a:rPr>
              <a:t>Frykberg</a:t>
            </a:r>
            <a:r>
              <a:rPr lang="en-US" sz="1200" kern="1200" dirty="0">
                <a:solidFill>
                  <a:schemeClr val="tx1"/>
                </a:solidFill>
                <a:effectLst/>
                <a:latin typeface="+mn-lt"/>
                <a:ea typeface="+mn-ea"/>
                <a:cs typeface="+mn-cs"/>
              </a:rPr>
              <a:t> E &amp; </a:t>
            </a:r>
            <a:r>
              <a:rPr lang="en-US" sz="1200" kern="1200" dirty="0" err="1">
                <a:solidFill>
                  <a:schemeClr val="tx1"/>
                </a:solidFill>
                <a:effectLst/>
                <a:latin typeface="+mn-lt"/>
                <a:ea typeface="+mn-ea"/>
                <a:cs typeface="+mn-cs"/>
              </a:rPr>
              <a:t>Tepas</a:t>
            </a:r>
            <a:r>
              <a:rPr lang="en-US" sz="1200" kern="1200" dirty="0">
                <a:solidFill>
                  <a:schemeClr val="tx1"/>
                </a:solidFill>
                <a:effectLst/>
                <a:latin typeface="+mn-lt"/>
                <a:ea typeface="+mn-ea"/>
                <a:cs typeface="+mn-cs"/>
              </a:rPr>
              <a:t> J 1988, </a:t>
            </a:r>
            <a:r>
              <a:rPr lang="en-US" sz="1200" kern="1200" dirty="0" err="1">
                <a:solidFill>
                  <a:schemeClr val="tx1"/>
                </a:solidFill>
                <a:effectLst/>
                <a:latin typeface="+mn-lt"/>
                <a:ea typeface="+mn-ea"/>
                <a:cs typeface="+mn-cs"/>
              </a:rPr>
              <a:t>Burkle</a:t>
            </a:r>
            <a:r>
              <a:rPr lang="en-US" sz="1200" kern="1200" dirty="0">
                <a:solidFill>
                  <a:schemeClr val="tx1"/>
                </a:solidFill>
                <a:effectLst/>
                <a:latin typeface="+mn-lt"/>
                <a:ea typeface="+mn-ea"/>
                <a:cs typeface="+mn-cs"/>
              </a:rPr>
              <a:t> et al 1994).</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4</a:t>
            </a:fld>
            <a:endParaRPr lang="en-GB"/>
          </a:p>
        </p:txBody>
      </p:sp>
    </p:spTree>
    <p:extLst>
      <p:ext uri="{BB962C8B-B14F-4D97-AF65-F5344CB8AC3E}">
        <p14:creationId xmlns:p14="http://schemas.microsoft.com/office/powerpoint/2010/main" val="339031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Triaging in a disaster, requires a paradigm shift on the part of the practitioner, from providing the highest intensity care to the sickest victims to do the greatest good for the greatest number, this makes triaging stressful (</a:t>
            </a:r>
            <a:r>
              <a:rPr lang="en-US" sz="1200" kern="1200" dirty="0" err="1">
                <a:solidFill>
                  <a:schemeClr val="tx1"/>
                </a:solidFill>
                <a:effectLst/>
                <a:latin typeface="+mn-lt"/>
                <a:ea typeface="+mn-ea"/>
                <a:cs typeface="+mn-cs"/>
              </a:rPr>
              <a:t>Sanner</a:t>
            </a:r>
            <a:r>
              <a:rPr lang="en-US" sz="1200" kern="1200" dirty="0">
                <a:solidFill>
                  <a:schemeClr val="tx1"/>
                </a:solidFill>
                <a:effectLst/>
                <a:latin typeface="+mn-lt"/>
                <a:ea typeface="+mn-ea"/>
                <a:cs typeface="+mn-cs"/>
              </a:rPr>
              <a:t> 1983, </a:t>
            </a:r>
            <a:r>
              <a:rPr lang="en-US" sz="1200" kern="1200" dirty="0" err="1">
                <a:solidFill>
                  <a:schemeClr val="tx1"/>
                </a:solidFill>
                <a:effectLst/>
                <a:latin typeface="+mn-lt"/>
                <a:ea typeface="+mn-ea"/>
                <a:cs typeface="+mn-cs"/>
              </a:rPr>
              <a:t>Arbon</a:t>
            </a:r>
            <a:r>
              <a:rPr lang="en-US" sz="1200" kern="1200" dirty="0">
                <a:solidFill>
                  <a:schemeClr val="tx1"/>
                </a:solidFill>
                <a:effectLst/>
                <a:latin typeface="+mn-lt"/>
                <a:ea typeface="+mn-ea"/>
                <a:cs typeface="+mn-cs"/>
              </a:rPr>
              <a:t> et al 2006)), and emotional (Fry and Burr 2001),</a:t>
            </a:r>
            <a:r>
              <a:rPr lang="en-GB" dirty="0">
                <a:effectLst/>
              </a:rPr>
              <a:t> </a:t>
            </a:r>
          </a:p>
          <a:p>
            <a:endParaRPr lang="en-US" dirty="0"/>
          </a:p>
          <a:p>
            <a:r>
              <a:rPr lang="en-US" dirty="0"/>
              <a:t>Should be applied whenever the number of casualties exceeds the number of skilled rescuers available</a:t>
            </a:r>
          </a:p>
        </p:txBody>
      </p:sp>
      <p:sp>
        <p:nvSpPr>
          <p:cNvPr id="4" name="Slide Number Placeholder 3"/>
          <p:cNvSpPr>
            <a:spLocks noGrp="1"/>
          </p:cNvSpPr>
          <p:nvPr>
            <p:ph type="sldNum" sz="quarter" idx="10"/>
          </p:nvPr>
        </p:nvSpPr>
        <p:spPr/>
        <p:txBody>
          <a:bodyPr/>
          <a:lstStyle/>
          <a:p>
            <a:fld id="{AFAE26E2-EA42-4663-8610-D5962690C186}" type="slidenum">
              <a:rPr lang="en-GB" smtClean="0"/>
              <a:t>5</a:t>
            </a:fld>
            <a:endParaRPr lang="en-GB" dirty="0"/>
          </a:p>
        </p:txBody>
      </p:sp>
    </p:spTree>
    <p:extLst>
      <p:ext uri="{BB962C8B-B14F-4D97-AF65-F5344CB8AC3E}">
        <p14:creationId xmlns:p14="http://schemas.microsoft.com/office/powerpoint/2010/main" val="313267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itchFamily="34" charset="0"/>
                <a:cs typeface="Arial" pitchFamily="34" charset="0"/>
              </a:rPr>
              <a:t>This slide is animated</a:t>
            </a:r>
          </a:p>
          <a:p>
            <a:pPr eaLnBrk="1" hangingPunct="1"/>
            <a:r>
              <a:rPr lang="en-GB" altLang="en-US" dirty="0">
                <a:latin typeface="Arial" pitchFamily="34" charset="0"/>
                <a:cs typeface="Arial" pitchFamily="34" charset="0"/>
              </a:rPr>
              <a:t>Right patient</a:t>
            </a:r>
          </a:p>
          <a:p>
            <a:pPr eaLnBrk="1" hangingPunct="1"/>
            <a:r>
              <a:rPr lang="en-GB" altLang="en-US" dirty="0">
                <a:latin typeface="Arial" pitchFamily="34" charset="0"/>
                <a:cs typeface="Arial" pitchFamily="34" charset="0"/>
              </a:rPr>
              <a:t>Right place</a:t>
            </a:r>
          </a:p>
          <a:p>
            <a:pPr eaLnBrk="1" hangingPunct="1"/>
            <a:r>
              <a:rPr lang="en-GB" altLang="en-US" dirty="0">
                <a:latin typeface="Arial" pitchFamily="34" charset="0"/>
                <a:cs typeface="Arial" pitchFamily="34" charset="0"/>
              </a:rPr>
              <a:t>Right time</a:t>
            </a:r>
          </a:p>
          <a:p>
            <a:pPr eaLnBrk="1" hangingPunct="1"/>
            <a:endParaRPr lang="en-GB" altLang="en-US" dirty="0">
              <a:latin typeface="Arial" pitchFamily="34" charset="0"/>
              <a:cs typeface="Arial" pitchFamily="34" charset="0"/>
            </a:endParaRPr>
          </a:p>
          <a:p>
            <a:pPr eaLnBrk="1" hangingPunct="1"/>
            <a:r>
              <a:rPr lang="en-GB" altLang="en-US" dirty="0">
                <a:latin typeface="Arial" pitchFamily="34" charset="0"/>
                <a:cs typeface="Arial" pitchFamily="34" charset="0"/>
              </a:rPr>
              <a:t>Do the most for the most</a:t>
            </a:r>
          </a:p>
          <a:p>
            <a:pPr eaLnBrk="1" hangingPunct="1"/>
            <a:endParaRPr lang="en-GB" altLang="en-US" dirty="0">
              <a:latin typeface="Arial" pitchFamily="34" charset="0"/>
              <a:cs typeface="Arial" pitchFamily="34" charset="0"/>
            </a:endParaRPr>
          </a:p>
          <a:p>
            <a:pPr eaLnBrk="1" hangingPunct="1"/>
            <a:r>
              <a:rPr lang="en-GB" altLang="en-US" dirty="0">
                <a:latin typeface="Arial" pitchFamily="34" charset="0"/>
                <a:cs typeface="Arial" pitchFamily="34" charset="0"/>
              </a:rPr>
              <a:t>Cornerstone of military medicine.</a:t>
            </a:r>
          </a:p>
          <a:p>
            <a:pPr eaLnBrk="1" hangingPunct="1"/>
            <a:endParaRPr lang="en-GB" altLang="en-US" dirty="0">
              <a:latin typeface="Arial" pitchFamily="34" charset="0"/>
              <a:cs typeface="Arial" pitchFamily="34" charset="0"/>
            </a:endParaRPr>
          </a:p>
          <a:p>
            <a:pPr eaLnBrk="1" hangingPunct="1"/>
            <a:endParaRPr lang="en-GB" altLang="en-US" dirty="0">
              <a:latin typeface="Arial" pitchFamily="34" charset="0"/>
              <a:cs typeface="Arial" pitchFamily="34" charset="0"/>
            </a:endParaRPr>
          </a:p>
          <a:p>
            <a:pPr eaLnBrk="1" hangingPunct="1"/>
            <a:endParaRPr lang="en-US" altLang="en-US" dirty="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AFAE26E2-EA42-4663-8610-D5962690C186}" type="slidenum">
              <a:rPr lang="en-GB" smtClean="0"/>
              <a:t>6</a:t>
            </a:fld>
            <a:endParaRPr lang="en-GB" dirty="0"/>
          </a:p>
        </p:txBody>
      </p:sp>
    </p:spTree>
    <p:extLst>
      <p:ext uri="{BB962C8B-B14F-4D97-AF65-F5344CB8AC3E}">
        <p14:creationId xmlns:p14="http://schemas.microsoft.com/office/powerpoint/2010/main" val="20098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AE26E2-EA42-4663-8610-D5962690C186}" type="slidenum">
              <a:rPr lang="en-GB" smtClean="0"/>
              <a:t>7</a:t>
            </a:fld>
            <a:endParaRPr lang="en-GB"/>
          </a:p>
        </p:txBody>
      </p:sp>
    </p:spTree>
    <p:extLst>
      <p:ext uri="{BB962C8B-B14F-4D97-AF65-F5344CB8AC3E}">
        <p14:creationId xmlns:p14="http://schemas.microsoft.com/office/powerpoint/2010/main" val="32757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8</a:t>
            </a:fld>
            <a:endParaRPr lang="en-GB"/>
          </a:p>
        </p:txBody>
      </p:sp>
    </p:spTree>
    <p:extLst>
      <p:ext uri="{BB962C8B-B14F-4D97-AF65-F5344CB8AC3E}">
        <p14:creationId xmlns:p14="http://schemas.microsoft.com/office/powerpoint/2010/main" val="216586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Categories</a:t>
            </a:r>
            <a:r>
              <a:rPr lang="en-GB" baseline="0" dirty="0"/>
              <a:t> Used / Recognised – but only 3 normally used.</a:t>
            </a:r>
            <a:endParaRPr lang="en-GB" dirty="0"/>
          </a:p>
        </p:txBody>
      </p:sp>
      <p:sp>
        <p:nvSpPr>
          <p:cNvPr id="4" name="Slide Number Placeholder 3"/>
          <p:cNvSpPr>
            <a:spLocks noGrp="1"/>
          </p:cNvSpPr>
          <p:nvPr>
            <p:ph type="sldNum" sz="quarter" idx="10"/>
          </p:nvPr>
        </p:nvSpPr>
        <p:spPr/>
        <p:txBody>
          <a:bodyPr/>
          <a:lstStyle/>
          <a:p>
            <a:fld id="{AFAE26E2-EA42-4663-8610-D5962690C186}" type="slidenum">
              <a:rPr lang="en-GB" smtClean="0"/>
              <a:t>9</a:t>
            </a:fld>
            <a:endParaRPr lang="en-GB"/>
          </a:p>
        </p:txBody>
      </p:sp>
    </p:spTree>
    <p:extLst>
      <p:ext uri="{BB962C8B-B14F-4D97-AF65-F5344CB8AC3E}">
        <p14:creationId xmlns:p14="http://schemas.microsoft.com/office/powerpoint/2010/main" val="204137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170673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406603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347040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18742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CA59C-65DC-46FE-8993-F778BF909827}" type="datetimeFigureOut">
              <a:rPr lang="en-GB" smtClean="0"/>
              <a:t>21/06/2018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20137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4CA59C-65DC-46FE-8993-F778BF909827}" type="datetimeFigureOut">
              <a:rPr lang="en-GB" smtClean="0"/>
              <a:t>21/06/2018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49675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4CA59C-65DC-46FE-8993-F778BF909827}" type="datetimeFigureOut">
              <a:rPr lang="en-GB" smtClean="0"/>
              <a:t>21/06/2018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404867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4CA59C-65DC-46FE-8993-F778BF909827}" type="datetimeFigureOut">
              <a:rPr lang="en-GB" smtClean="0"/>
              <a:t>21/06/2018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357700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CA59C-65DC-46FE-8993-F778BF909827}" type="datetimeFigureOut">
              <a:rPr lang="en-GB" smtClean="0"/>
              <a:t>21/06/2018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6674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CA59C-65DC-46FE-8993-F778BF909827}" type="datetimeFigureOut">
              <a:rPr lang="en-GB" smtClean="0"/>
              <a:t>21/06/2018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9094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CA59C-65DC-46FE-8993-F778BF909827}" type="datetimeFigureOut">
              <a:rPr lang="en-GB" smtClean="0"/>
              <a:t>21/06/2018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77902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CBE31">
                <a:lumMod val="88000"/>
              </a:srgbClr>
            </a:gs>
            <a:gs pos="100000">
              <a:srgbClr val="003F7F"/>
            </a:gs>
            <a:gs pos="74000">
              <a:srgbClr val="1F6FB9">
                <a:lumMod val="83000"/>
                <a:lumOff val="17000"/>
              </a:srgbClr>
            </a:gs>
            <a:gs pos="55000">
              <a:srgbClr val="3D919D">
                <a:lumMod val="88000"/>
                <a:lumOff val="12000"/>
              </a:srgbClr>
            </a:gs>
            <a:gs pos="27000">
              <a:srgbClr val="79BF52"/>
            </a:gs>
            <a:gs pos="41000">
              <a:srgbClr val="58B77A">
                <a:lumMod val="90000"/>
                <a:lumOff val="10000"/>
              </a:srgbClr>
            </a:gs>
            <a:gs pos="93000">
              <a:srgbClr val="005F9E">
                <a:lumMod val="96000"/>
                <a:lumOff val="4000"/>
              </a:srgbClr>
            </a:gs>
            <a:gs pos="82000">
              <a:srgbClr val="2084CA">
                <a:lumMod val="99000"/>
              </a:srgb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CA59C-65DC-46FE-8993-F778BF909827}" type="datetimeFigureOut">
              <a:rPr lang="en-GB" smtClean="0"/>
              <a:t>21/06/2018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4FF49-538E-4D40-BABB-9DF34178EC9C}" type="slidenum">
              <a:rPr lang="en-GB" smtClean="0"/>
              <a:t>‹#›</a:t>
            </a:fld>
            <a:endParaRPr lang="en-GB"/>
          </a:p>
        </p:txBody>
      </p:sp>
    </p:spTree>
    <p:extLst>
      <p:ext uri="{BB962C8B-B14F-4D97-AF65-F5344CB8AC3E}">
        <p14:creationId xmlns:p14="http://schemas.microsoft.com/office/powerpoint/2010/main" val="17888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MAJOR INCIDENT – TRIAGE</a:t>
            </a:r>
          </a:p>
        </p:txBody>
      </p:sp>
      <p:sp>
        <p:nvSpPr>
          <p:cNvPr id="13" name="Slide Number Placeholder 12"/>
          <p:cNvSpPr>
            <a:spLocks noGrp="1"/>
          </p:cNvSpPr>
          <p:nvPr>
            <p:ph type="sldNum" sz="quarter" idx="12"/>
          </p:nvPr>
        </p:nvSpPr>
        <p:spPr/>
        <p:txBody>
          <a:bodyPr/>
          <a:lstStyle/>
          <a:p>
            <a:fld id="{07A4FF49-538E-4D40-BABB-9DF34178EC9C}" type="slidenum">
              <a:rPr lang="en-GB" smtClean="0"/>
              <a:t>1</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1475656" y="4593243"/>
            <a:ext cx="6400800" cy="1752600"/>
          </a:xfrm>
        </p:spPr>
        <p:txBody>
          <a:bodyPr>
            <a:normAutofit lnSpcReduction="10000"/>
          </a:bodyPr>
          <a:lstStyle/>
          <a:p>
            <a:r>
              <a:rPr lang="en-GB" sz="2000" dirty="0">
                <a:solidFill>
                  <a:schemeClr val="bg1"/>
                </a:solidFill>
              </a:rPr>
              <a:t>Suzan Thompson</a:t>
            </a:r>
          </a:p>
          <a:p>
            <a:r>
              <a:rPr lang="en-GB" sz="2000" dirty="0">
                <a:solidFill>
                  <a:schemeClr val="bg1"/>
                </a:solidFill>
              </a:rPr>
              <a:t>Senior Lecturer</a:t>
            </a:r>
          </a:p>
          <a:p>
            <a:r>
              <a:rPr lang="en-GB" sz="2000" dirty="0">
                <a:solidFill>
                  <a:schemeClr val="bg1"/>
                </a:solidFill>
              </a:rPr>
              <a:t>MSc – Inter-professional Practice (Civil Emergency Management)</a:t>
            </a:r>
          </a:p>
          <a:p>
            <a:r>
              <a:rPr lang="en-GB" sz="2000" dirty="0">
                <a:solidFill>
                  <a:schemeClr val="bg1"/>
                </a:solidFill>
              </a:rPr>
              <a:t>HMIMMS Instructor.</a:t>
            </a:r>
          </a:p>
        </p:txBody>
      </p:sp>
    </p:spTree>
    <p:extLst>
      <p:ext uri="{BB962C8B-B14F-4D97-AF65-F5344CB8AC3E}">
        <p14:creationId xmlns:p14="http://schemas.microsoft.com/office/powerpoint/2010/main" val="34277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gunshot chest 28 jun"/>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350" y="0"/>
            <a:ext cx="915035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bwMode="auto">
          <a:xfrm>
            <a:off x="3995738" y="5876925"/>
            <a:ext cx="4932362" cy="666750"/>
          </a:xfrm>
          <a:solidFill>
            <a:srgbClr val="FF0000"/>
          </a:solid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r" eaLnBrk="1" hangingPunct="1"/>
            <a:r>
              <a:rPr lang="en-GB" altLang="en-US" sz="3600">
                <a:solidFill>
                  <a:schemeClr val="bg1"/>
                </a:solidFill>
                <a:latin typeface="Arial" pitchFamily="34" charset="0"/>
                <a:cs typeface="Arial" pitchFamily="34" charset="0"/>
              </a:rPr>
              <a:t>Priority 1 (Immediate)</a:t>
            </a:r>
            <a:endParaRPr lang="en-GB" altLang="en-US">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7532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Entry exit # femu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bwMode="auto">
          <a:xfrm>
            <a:off x="4572000" y="5949950"/>
            <a:ext cx="4356100" cy="665163"/>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r" eaLnBrk="1" hangingPunct="1"/>
            <a:r>
              <a:rPr lang="en-GB" altLang="en-US" sz="3600">
                <a:solidFill>
                  <a:schemeClr val="tx1"/>
                </a:solidFill>
                <a:latin typeface="Arial" pitchFamily="34" charset="0"/>
                <a:cs typeface="Arial" pitchFamily="34" charset="0"/>
              </a:rPr>
              <a:t>Priority 2 (Urgent)</a:t>
            </a:r>
            <a:endParaRPr lang="en-GB" altLang="en-US">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7635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Triage Priorities </a:t>
            </a:r>
          </a:p>
        </p:txBody>
      </p:sp>
      <p:sp>
        <p:nvSpPr>
          <p:cNvPr id="8" name="Content Placeholder 7"/>
          <p:cNvSpPr>
            <a:spLocks noGrp="1"/>
          </p:cNvSpPr>
          <p:nvPr>
            <p:ph idx="1"/>
          </p:nvPr>
        </p:nvSpPr>
        <p:spPr/>
        <p:txBody>
          <a:bodyPr/>
          <a:lstStyle/>
          <a:p>
            <a:pPr marL="0" indent="0" algn="ctr">
              <a:buNone/>
            </a:pPr>
            <a:r>
              <a:rPr lang="en-GB" b="1" dirty="0"/>
              <a:t>Priority 3.</a:t>
            </a:r>
          </a:p>
          <a:p>
            <a:pPr marL="0" indent="0" algn="ctr">
              <a:buNone/>
            </a:pPr>
            <a:r>
              <a:rPr lang="en-GB" b="1" dirty="0"/>
              <a:t>Delayed Category</a:t>
            </a:r>
          </a:p>
          <a:p>
            <a:pPr marL="0" indent="0" algn="ctr">
              <a:buNone/>
            </a:pPr>
            <a:endParaRPr lang="en-GB" b="1" dirty="0"/>
          </a:p>
          <a:p>
            <a:pPr marL="0" indent="0" algn="ctr">
              <a:buNone/>
            </a:pPr>
            <a:r>
              <a:rPr lang="en-GB" i="1" dirty="0"/>
              <a:t>These patients will require medical interventions but not urgently.</a:t>
            </a:r>
          </a:p>
          <a:p>
            <a:pPr marL="0" indent="0" algn="ctr">
              <a:buNone/>
            </a:pPr>
            <a:endParaRPr lang="en-GB" dirty="0"/>
          </a:p>
          <a:p>
            <a:pPr marL="0" indent="0" algn="ctr">
              <a:buNone/>
            </a:pPr>
            <a:endParaRPr lang="en-GB"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72" y="4370859"/>
            <a:ext cx="1895628" cy="2241655"/>
          </a:xfrm>
          <a:prstGeom prst="rect">
            <a:avLst/>
          </a:prstGeom>
        </p:spPr>
      </p:pic>
    </p:spTree>
    <p:extLst>
      <p:ext uri="{BB962C8B-B14F-4D97-AF65-F5344CB8AC3E}">
        <p14:creationId xmlns:p14="http://schemas.microsoft.com/office/powerpoint/2010/main" val="370345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259" y="2378235"/>
            <a:ext cx="7912010" cy="3323400"/>
          </a:xfrm>
        </p:spPr>
        <p:txBody>
          <a:bodyPr>
            <a:normAutofit/>
          </a:bodyPr>
          <a:lstStyle/>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13</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b="1" dirty="0">
              <a:solidFill>
                <a:schemeClr val="bg1"/>
              </a:solidFill>
              <a:latin typeface="Helvetica" panose="020B0604020202020204" pitchFamily="34" charset="0"/>
              <a:cs typeface="Helvetica" panose="020B0604020202020204" pitchFamily="34" charset="0"/>
            </a:endParaRPr>
          </a:p>
        </p:txBody>
      </p:sp>
      <p:pic>
        <p:nvPicPr>
          <p:cNvPr id="8" name="Picture 5" descr="Crush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250825" y="188913"/>
            <a:ext cx="4608513" cy="692150"/>
          </a:xfrm>
          <a:prstGeom prst="rect">
            <a:avLst/>
          </a:prstGeom>
          <a:solidFill>
            <a:srgbClr val="00CC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a:solidFill>
                  <a:schemeClr val="bg1"/>
                </a:solidFill>
                <a:latin typeface="Arial" pitchFamily="34" charset="0"/>
                <a:cs typeface="Arial" pitchFamily="34" charset="0"/>
              </a:rPr>
              <a:t>Priority 3 (Delayed)</a:t>
            </a:r>
            <a:endParaRPr lang="en-GB" alt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0552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Triage Priorities </a:t>
            </a:r>
          </a:p>
        </p:txBody>
      </p:sp>
      <p:sp>
        <p:nvSpPr>
          <p:cNvPr id="8" name="Content Placeholder 7"/>
          <p:cNvSpPr>
            <a:spLocks noGrp="1"/>
          </p:cNvSpPr>
          <p:nvPr>
            <p:ph idx="1"/>
          </p:nvPr>
        </p:nvSpPr>
        <p:spPr/>
        <p:txBody>
          <a:bodyPr/>
          <a:lstStyle/>
          <a:p>
            <a:pPr marL="0" indent="0" algn="ctr">
              <a:buNone/>
            </a:pPr>
            <a:endParaRPr lang="en-GB" dirty="0"/>
          </a:p>
          <a:p>
            <a:pPr marL="0" indent="0" algn="ctr">
              <a:buNone/>
            </a:pPr>
            <a:endParaRPr lang="en-GB" dirty="0"/>
          </a:p>
        </p:txBody>
      </p:sp>
      <p:sp>
        <p:nvSpPr>
          <p:cNvPr id="9" name="Content Placeholder 8"/>
          <p:cNvSpPr>
            <a:spLocks noGrp="1"/>
          </p:cNvSpPr>
          <p:nvPr>
            <p:ph sz="half" idx="4294967295"/>
          </p:nvPr>
        </p:nvSpPr>
        <p:spPr>
          <a:xfrm>
            <a:off x="323528" y="1600200"/>
            <a:ext cx="8820472" cy="4525963"/>
          </a:xfrm>
        </p:spPr>
        <p:txBody>
          <a:bodyPr>
            <a:normAutofit fontScale="92500"/>
          </a:bodyPr>
          <a:lstStyle/>
          <a:p>
            <a:pPr marL="0" indent="0" algn="ctr">
              <a:buNone/>
            </a:pPr>
            <a:r>
              <a:rPr lang="en-GB" b="1" dirty="0"/>
              <a:t>Priority 4</a:t>
            </a:r>
          </a:p>
          <a:p>
            <a:pPr marL="0" indent="0" algn="ctr">
              <a:buNone/>
            </a:pPr>
            <a:r>
              <a:rPr lang="en-GB" b="1" dirty="0"/>
              <a:t>Expectant Category.</a:t>
            </a:r>
          </a:p>
          <a:p>
            <a:pPr marL="0" indent="0" algn="ctr">
              <a:buNone/>
            </a:pPr>
            <a:endParaRPr lang="en-GB" b="1" dirty="0"/>
          </a:p>
          <a:p>
            <a:pPr marL="0" indent="0" algn="ctr">
              <a:buNone/>
            </a:pPr>
            <a:r>
              <a:rPr lang="en-GB" i="1" dirty="0"/>
              <a:t>Patients who are so severely injured that any attempts to treat them would have very little chance of a successful outcome.</a:t>
            </a:r>
          </a:p>
          <a:p>
            <a:pPr marL="0" indent="0" algn="ctr">
              <a:buNone/>
            </a:pPr>
            <a:endParaRPr lang="en-GB" i="1" dirty="0"/>
          </a:p>
          <a:p>
            <a:pPr marL="0" indent="0" algn="ctr">
              <a:buNone/>
            </a:pPr>
            <a:r>
              <a:rPr lang="en-GB" b="1" i="1" dirty="0">
                <a:solidFill>
                  <a:srgbClr val="FF0000"/>
                </a:solidFill>
              </a:rPr>
              <a:t>Has never been used invoked in a UK Major Incident.</a:t>
            </a: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370" y="321084"/>
            <a:ext cx="1871183" cy="2193107"/>
          </a:xfrm>
          <a:prstGeom prst="rect">
            <a:avLst/>
          </a:prstGeom>
        </p:spPr>
      </p:pic>
    </p:spTree>
    <p:extLst>
      <p:ext uri="{BB962C8B-B14F-4D97-AF65-F5344CB8AC3E}">
        <p14:creationId xmlns:p14="http://schemas.microsoft.com/office/powerpoint/2010/main" val="152492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340768"/>
            <a:ext cx="8424936" cy="5184576"/>
          </a:xfrm>
        </p:spPr>
        <p:txBody>
          <a:bodyPr>
            <a:normAutofit/>
          </a:bodyPr>
          <a:lstStyle/>
          <a:p>
            <a:pPr marL="457200" indent="-457200" algn="l">
              <a:buFont typeface="Arial" panose="020B0604020202020204" pitchFamily="34" charset="0"/>
              <a:buChar char="•"/>
            </a:pPr>
            <a:endParaRPr lang="en-GB" sz="24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15</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b="1" dirty="0">
              <a:solidFill>
                <a:schemeClr val="bg1"/>
              </a:solidFill>
              <a:latin typeface="Helvetica" panose="020B0604020202020204" pitchFamily="34" charset="0"/>
              <a:cs typeface="Helvetica" panose="020B0604020202020204" pitchFamily="34" charset="0"/>
            </a:endParaRPr>
          </a:p>
        </p:txBody>
      </p:sp>
      <p:pic>
        <p:nvPicPr>
          <p:cNvPr id="7" name="Picture 5" descr="PIC00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4140200" y="260350"/>
            <a:ext cx="5003800" cy="720725"/>
          </a:xfrm>
          <a:prstGeom prst="rect">
            <a:avLst/>
          </a:prstGeom>
          <a:solidFill>
            <a:srgbClr val="0000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chemeClr val="bg1"/>
                </a:solidFill>
                <a:latin typeface="Arial" pitchFamily="34" charset="0"/>
                <a:cs typeface="Arial" pitchFamily="34" charset="0"/>
              </a:rPr>
              <a:t>Priority 4 (Expectant)</a:t>
            </a:r>
            <a:endParaRPr lang="en-GB" alt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0552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Triage - Methods</a:t>
            </a:r>
          </a:p>
        </p:txBody>
      </p:sp>
      <p:sp>
        <p:nvSpPr>
          <p:cNvPr id="3" name="Content Placeholder 2"/>
          <p:cNvSpPr>
            <a:spLocks noGrp="1"/>
          </p:cNvSpPr>
          <p:nvPr>
            <p:ph idx="1"/>
          </p:nvPr>
        </p:nvSpPr>
        <p:spPr>
          <a:xfrm>
            <a:off x="457200" y="1600200"/>
            <a:ext cx="8229600" cy="4997152"/>
          </a:xfrm>
        </p:spPr>
        <p:txBody>
          <a:bodyPr>
            <a:normAutofit/>
          </a:bodyPr>
          <a:lstStyle/>
          <a:p>
            <a:r>
              <a:rPr lang="en-US" dirty="0"/>
              <a:t>Reliability</a:t>
            </a:r>
          </a:p>
          <a:p>
            <a:r>
              <a:rPr lang="en-US" dirty="0"/>
              <a:t>Validity</a:t>
            </a:r>
          </a:p>
          <a:p>
            <a:pPr lvl="1"/>
            <a:r>
              <a:rPr lang="en-US" dirty="0"/>
              <a:t>Over-Triage</a:t>
            </a:r>
          </a:p>
          <a:p>
            <a:pPr lvl="1"/>
            <a:r>
              <a:rPr lang="en-US" dirty="0"/>
              <a:t>Under-</a:t>
            </a:r>
            <a:r>
              <a:rPr lang="en-US" dirty="0" smtClean="0"/>
              <a:t>Triage</a:t>
            </a:r>
          </a:p>
          <a:p>
            <a:pPr lvl="1"/>
            <a:endParaRPr lang="en-US" dirty="0"/>
          </a:p>
          <a:p>
            <a:pPr lvl="1"/>
            <a:r>
              <a:rPr lang="en-US" dirty="0"/>
              <a:t>Physiological v </a:t>
            </a:r>
            <a:r>
              <a:rPr lang="en-US" dirty="0" smtClean="0"/>
              <a:t>Anatomical</a:t>
            </a:r>
            <a:endParaRPr lang="en-US" dirty="0"/>
          </a:p>
          <a:p>
            <a:pPr lvl="1"/>
            <a:endParaRPr lang="en-US" dirty="0"/>
          </a:p>
          <a:p>
            <a:r>
              <a:rPr lang="en-US" dirty="0"/>
              <a:t>Triage Sieve (primary)</a:t>
            </a:r>
          </a:p>
          <a:p>
            <a:r>
              <a:rPr lang="en-US" dirty="0"/>
              <a:t>Triage Sort (secondary)</a:t>
            </a:r>
          </a:p>
          <a:p>
            <a:endParaRPr lang="en-US" dirty="0"/>
          </a:p>
        </p:txBody>
      </p:sp>
    </p:spTree>
    <p:extLst>
      <p:ext uri="{BB962C8B-B14F-4D97-AF65-F5344CB8AC3E}">
        <p14:creationId xmlns:p14="http://schemas.microsoft.com/office/powerpoint/2010/main" val="2291112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8" descr="Fig 15.2 The triage sieve - colo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147425"/>
            <a:ext cx="4490219" cy="519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9"/>
          <p:cNvSpPr>
            <a:spLocks noChangeArrowheads="1"/>
          </p:cNvSpPr>
          <p:nvPr/>
        </p:nvSpPr>
        <p:spPr bwMode="auto">
          <a:xfrm>
            <a:off x="827584" y="188913"/>
            <a:ext cx="29183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GB" altLang="en-US" sz="4000" b="1" dirty="0">
                <a:latin typeface="+mj-lt"/>
              </a:rPr>
              <a:t>Triage Sieve</a:t>
            </a:r>
          </a:p>
        </p:txBody>
      </p:sp>
      <p:sp>
        <p:nvSpPr>
          <p:cNvPr id="4" name="Rectangle 3">
            <a:extLst>
              <a:ext uri="{FF2B5EF4-FFF2-40B4-BE49-F238E27FC236}">
                <a16:creationId xmlns:a16="http://schemas.microsoft.com/office/drawing/2014/main" xmlns="" id="{C2C9C163-F8A1-9341-BDED-7E851CF9E1D7}"/>
              </a:ext>
            </a:extLst>
          </p:cNvPr>
          <p:cNvSpPr/>
          <p:nvPr/>
        </p:nvSpPr>
        <p:spPr>
          <a:xfrm>
            <a:off x="7020272" y="6165304"/>
            <a:ext cx="1438214" cy="369332"/>
          </a:xfrm>
          <a:prstGeom prst="rect">
            <a:avLst/>
          </a:prstGeom>
        </p:spPr>
        <p:txBody>
          <a:bodyPr wrap="none">
            <a:spAutoFit/>
          </a:bodyPr>
          <a:lstStyle/>
          <a:p>
            <a:r>
              <a:rPr lang="en-GB" dirty="0"/>
              <a:t>©ALSG, 2012</a:t>
            </a:r>
          </a:p>
        </p:txBody>
      </p:sp>
    </p:spTree>
    <p:extLst>
      <p:ext uri="{BB962C8B-B14F-4D97-AF65-F5344CB8AC3E}">
        <p14:creationId xmlns:p14="http://schemas.microsoft.com/office/powerpoint/2010/main" val="404010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NARU – Triage Sieve</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18</a:t>
            </a:fld>
            <a:endParaRPr lang="en-GB"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056" y="1394699"/>
            <a:ext cx="4234876" cy="5103004"/>
          </a:xfrm>
          <a:prstGeom prst="rect">
            <a:avLst/>
          </a:prstGeom>
          <a:noFill/>
          <a:ln>
            <a:noFill/>
          </a:ln>
        </p:spPr>
      </p:pic>
    </p:spTree>
    <p:extLst>
      <p:ext uri="{BB962C8B-B14F-4D97-AF65-F5344CB8AC3E}">
        <p14:creationId xmlns:p14="http://schemas.microsoft.com/office/powerpoint/2010/main" val="210552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MPTT - 24</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866" y="1340768"/>
            <a:ext cx="5403870" cy="5112568"/>
          </a:xfrm>
        </p:spPr>
      </p:pic>
    </p:spTree>
    <p:extLst>
      <p:ext uri="{BB962C8B-B14F-4D97-AF65-F5344CB8AC3E}">
        <p14:creationId xmlns:p14="http://schemas.microsoft.com/office/powerpoint/2010/main" val="428632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to Start?</a:t>
            </a:r>
          </a:p>
        </p:txBody>
      </p:sp>
      <p:pic>
        <p:nvPicPr>
          <p:cNvPr id="4" name="Content Placeholder 3" descr="crash-st-louis-a.jpg"/>
          <p:cNvPicPr>
            <a:picLocks noGrp="1" noChangeAspect="1"/>
          </p:cNvPicPr>
          <p:nvPr>
            <p:ph idx="1"/>
          </p:nvPr>
        </p:nvPicPr>
        <p:blipFill>
          <a:blip r:embed="rId3">
            <a:extLst>
              <a:ext uri="{28A0092B-C50C-407E-A947-70E740481C1C}">
                <a14:useLocalDpi xmlns:a14="http://schemas.microsoft.com/office/drawing/2010/main" val="0"/>
              </a:ext>
            </a:extLst>
          </a:blip>
          <a:srcRect t="1315" b="1315"/>
          <a:stretch>
            <a:fillRect/>
          </a:stretch>
        </p:blipFill>
        <p:spPr/>
      </p:pic>
    </p:spTree>
    <p:extLst>
      <p:ext uri="{BB962C8B-B14F-4D97-AF65-F5344CB8AC3E}">
        <p14:creationId xmlns:p14="http://schemas.microsoft.com/office/powerpoint/2010/main" val="84948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8" descr="Fig 15.2 The triage sieve - colo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147425"/>
            <a:ext cx="4490219" cy="519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9"/>
          <p:cNvSpPr>
            <a:spLocks noChangeArrowheads="1"/>
          </p:cNvSpPr>
          <p:nvPr/>
        </p:nvSpPr>
        <p:spPr bwMode="auto">
          <a:xfrm>
            <a:off x="827584" y="188913"/>
            <a:ext cx="29183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GB" altLang="en-US" sz="4000" b="1" dirty="0">
                <a:latin typeface="+mj-lt"/>
              </a:rPr>
              <a:t>Triage Sieve</a:t>
            </a:r>
          </a:p>
        </p:txBody>
      </p:sp>
      <p:sp>
        <p:nvSpPr>
          <p:cNvPr id="4" name="Rectangle 3">
            <a:extLst>
              <a:ext uri="{FF2B5EF4-FFF2-40B4-BE49-F238E27FC236}">
                <a16:creationId xmlns:a16="http://schemas.microsoft.com/office/drawing/2014/main" xmlns="" id="{C2C9C163-F8A1-9341-BDED-7E851CF9E1D7}"/>
              </a:ext>
            </a:extLst>
          </p:cNvPr>
          <p:cNvSpPr/>
          <p:nvPr/>
        </p:nvSpPr>
        <p:spPr>
          <a:xfrm>
            <a:off x="7020272" y="6165304"/>
            <a:ext cx="1438214" cy="369332"/>
          </a:xfrm>
          <a:prstGeom prst="rect">
            <a:avLst/>
          </a:prstGeom>
        </p:spPr>
        <p:txBody>
          <a:bodyPr wrap="none">
            <a:spAutoFit/>
          </a:bodyPr>
          <a:lstStyle/>
          <a:p>
            <a:r>
              <a:rPr lang="en-GB" dirty="0"/>
              <a:t>©ALSG, 2012</a:t>
            </a:r>
          </a:p>
        </p:txBody>
      </p:sp>
    </p:spTree>
    <p:extLst>
      <p:ext uri="{BB962C8B-B14F-4D97-AF65-F5344CB8AC3E}">
        <p14:creationId xmlns:p14="http://schemas.microsoft.com/office/powerpoint/2010/main" val="457253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NARU – Triage Sieve</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21</a:t>
            </a:fld>
            <a:endParaRPr lang="en-GB"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056" y="1394699"/>
            <a:ext cx="4234876" cy="5103004"/>
          </a:xfrm>
          <a:prstGeom prst="rect">
            <a:avLst/>
          </a:prstGeom>
          <a:noFill/>
          <a:ln>
            <a:noFill/>
          </a:ln>
        </p:spPr>
      </p:pic>
    </p:spTree>
    <p:extLst>
      <p:ext uri="{BB962C8B-B14F-4D97-AF65-F5344CB8AC3E}">
        <p14:creationId xmlns:p14="http://schemas.microsoft.com/office/powerpoint/2010/main" val="3167147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Triage Sort</a:t>
            </a:r>
          </a:p>
        </p:txBody>
      </p:sp>
      <p:sp>
        <p:nvSpPr>
          <p:cNvPr id="3" name="Content Placeholder 2"/>
          <p:cNvSpPr>
            <a:spLocks noGrp="1"/>
          </p:cNvSpPr>
          <p:nvPr>
            <p:ph idx="1"/>
          </p:nvPr>
        </p:nvSpPr>
        <p:spPr/>
        <p:txBody>
          <a:bodyPr/>
          <a:lstStyle/>
          <a:p>
            <a:r>
              <a:rPr lang="en-US" dirty="0"/>
              <a:t>Triage Revised Trauma Score</a:t>
            </a:r>
          </a:p>
          <a:p>
            <a:r>
              <a:rPr lang="en-US" dirty="0"/>
              <a:t>Three Parameters:</a:t>
            </a:r>
          </a:p>
          <a:p>
            <a:pPr lvl="1"/>
            <a:r>
              <a:rPr lang="en-US" dirty="0"/>
              <a:t>Respiratory Rate</a:t>
            </a:r>
          </a:p>
          <a:p>
            <a:pPr lvl="1"/>
            <a:r>
              <a:rPr lang="en-US" dirty="0"/>
              <a:t>Systolic Blood Pressure</a:t>
            </a:r>
          </a:p>
          <a:p>
            <a:pPr lvl="1"/>
            <a:r>
              <a:rPr lang="en-US" dirty="0"/>
              <a:t>GCS</a:t>
            </a:r>
          </a:p>
          <a:p>
            <a:r>
              <a:rPr lang="en-US" dirty="0"/>
              <a:t>Triage Priority assigned based on score</a:t>
            </a:r>
          </a:p>
        </p:txBody>
      </p:sp>
    </p:spTree>
    <p:extLst>
      <p:ext uri="{BB962C8B-B14F-4D97-AF65-F5344CB8AC3E}">
        <p14:creationId xmlns:p14="http://schemas.microsoft.com/office/powerpoint/2010/main" val="143861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topwat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320357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4780466" y="6092825"/>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endParaRPr lang="en-US" altLang="en-US" sz="2800" dirty="0">
              <a:solidFill>
                <a:srgbClr val="000000"/>
              </a:solidFill>
              <a:latin typeface="Arial" pitchFamily="34" charset="0"/>
            </a:endParaRPr>
          </a:p>
        </p:txBody>
      </p:sp>
      <p:sp>
        <p:nvSpPr>
          <p:cNvPr id="31" name="TextBox 30"/>
          <p:cNvSpPr txBox="1">
            <a:spLocks noChangeArrowheads="1"/>
          </p:cNvSpPr>
          <p:nvPr/>
        </p:nvSpPr>
        <p:spPr bwMode="auto">
          <a:xfrm>
            <a:off x="7610184" y="502920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endParaRPr lang="en-US" altLang="en-US" sz="2800" dirty="0">
              <a:solidFill>
                <a:srgbClr val="000000"/>
              </a:solidFill>
              <a:latin typeface="Myriad Pro"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3075863227"/>
              </p:ext>
            </p:extLst>
          </p:nvPr>
        </p:nvGraphicFramePr>
        <p:xfrm>
          <a:off x="3923928" y="3933056"/>
          <a:ext cx="1871464" cy="2232246"/>
        </p:xfrm>
        <a:graphic>
          <a:graphicData uri="http://schemas.openxmlformats.org/drawingml/2006/table">
            <a:tbl>
              <a:tblPr/>
              <a:tblGrid>
                <a:gridCol w="935732">
                  <a:extLst>
                    <a:ext uri="{9D8B030D-6E8A-4147-A177-3AD203B41FA5}">
                      <a16:colId xmlns:a16="http://schemas.microsoft.com/office/drawing/2014/main" xmlns="" val="20000"/>
                    </a:ext>
                  </a:extLst>
                </a:gridCol>
                <a:gridCol w="935732">
                  <a:extLst>
                    <a:ext uri="{9D8B030D-6E8A-4147-A177-3AD203B41FA5}">
                      <a16:colId xmlns:a16="http://schemas.microsoft.com/office/drawing/2014/main" xmlns="" val="20001"/>
                    </a:ext>
                  </a:extLst>
                </a:gridCol>
              </a:tblGrid>
              <a:tr h="3720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Value</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Score</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37204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10-29</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1"/>
                  </a:ext>
                </a:extLst>
              </a:tr>
              <a:tr h="37204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&gt;29</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7204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6-9</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2</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3"/>
                  </a:ext>
                </a:extLst>
              </a:tr>
              <a:tr h="37204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1-5</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1</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7204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0</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0</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5"/>
                  </a:ext>
                </a:extLst>
              </a:tr>
            </a:tbl>
          </a:graphicData>
        </a:graphic>
      </p:graphicFrame>
      <p:sp>
        <p:nvSpPr>
          <p:cNvPr id="5" name="Title 4"/>
          <p:cNvSpPr>
            <a:spLocks noGrp="1"/>
          </p:cNvSpPr>
          <p:nvPr>
            <p:ph type="title" idx="4294967295"/>
          </p:nvPr>
        </p:nvSpPr>
        <p:spPr>
          <a:xfrm>
            <a:off x="395536" y="253336"/>
            <a:ext cx="8229600" cy="1143000"/>
          </a:xfrm>
        </p:spPr>
        <p:txBody>
          <a:bodyPr/>
          <a:lstStyle/>
          <a:p>
            <a:r>
              <a:rPr lang="en-US" b="1" dirty="0"/>
              <a:t>Respiratory Rate</a:t>
            </a:r>
          </a:p>
        </p:txBody>
      </p:sp>
      <p:sp>
        <p:nvSpPr>
          <p:cNvPr id="16" name="Rectangle 15"/>
          <p:cNvSpPr/>
          <p:nvPr/>
        </p:nvSpPr>
        <p:spPr>
          <a:xfrm>
            <a:off x="5148064" y="2348880"/>
            <a:ext cx="3583032" cy="584776"/>
          </a:xfrm>
          <a:prstGeom prst="rect">
            <a:avLst/>
          </a:prstGeom>
        </p:spPr>
        <p:txBody>
          <a:bodyPr wrap="none">
            <a:spAutoFit/>
          </a:bodyPr>
          <a:lstStyle/>
          <a:p>
            <a:pPr fontAlgn="base"/>
            <a:r>
              <a:rPr lang="en-US" sz="3200" b="1" dirty="0">
                <a:solidFill>
                  <a:schemeClr val="bg1"/>
                </a:solidFill>
              </a:rPr>
              <a:t>Respiratory rate 0-4</a:t>
            </a:r>
            <a:endParaRPr lang="en-GB" sz="3200" b="1" dirty="0">
              <a:solidFill>
                <a:schemeClr val="bg1"/>
              </a:solidFill>
            </a:endParaRPr>
          </a:p>
        </p:txBody>
      </p:sp>
    </p:spTree>
    <p:extLst>
      <p:ext uri="{BB962C8B-B14F-4D97-AF65-F5344CB8AC3E}">
        <p14:creationId xmlns:p14="http://schemas.microsoft.com/office/powerpoint/2010/main" val="347082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1" nodeType="withEffect" nodePh="1">
                                  <p:stCondLst>
                                    <p:cond delay="0"/>
                                  </p:stCondLst>
                                  <p:endCondLst>
                                    <p:cond evt="begin" delay="0">
                                      <p:tn val="17"/>
                                    </p:cond>
                                  </p:end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Systolic BP</a:t>
            </a:r>
          </a:p>
        </p:txBody>
      </p:sp>
      <p:pic>
        <p:nvPicPr>
          <p:cNvPr id="4" name="Content Placeholder 3" descr="Blood pressure1.jpg"/>
          <p:cNvPicPr>
            <a:picLocks noGrp="1" noChangeAspect="1"/>
          </p:cNvPicPr>
          <p:nvPr>
            <p:ph idx="1"/>
          </p:nvPr>
        </p:nvPicPr>
        <p:blipFill>
          <a:blip r:embed="rId3">
            <a:extLst>
              <a:ext uri="{28A0092B-C50C-407E-A947-70E740481C1C}">
                <a14:useLocalDpi xmlns:a14="http://schemas.microsoft.com/office/drawing/2010/main" val="0"/>
              </a:ext>
            </a:extLst>
          </a:blip>
          <a:srcRect t="31405" b="3140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746413856"/>
              </p:ext>
            </p:extLst>
          </p:nvPr>
        </p:nvGraphicFramePr>
        <p:xfrm>
          <a:off x="467544" y="1628800"/>
          <a:ext cx="1800200" cy="2376264"/>
        </p:xfrm>
        <a:graphic>
          <a:graphicData uri="http://schemas.openxmlformats.org/drawingml/2006/table">
            <a:tbl>
              <a:tblPr/>
              <a:tblGrid>
                <a:gridCol w="900100">
                  <a:extLst>
                    <a:ext uri="{9D8B030D-6E8A-4147-A177-3AD203B41FA5}">
                      <a16:colId xmlns:a16="http://schemas.microsoft.com/office/drawing/2014/main" xmlns="" val="20000"/>
                    </a:ext>
                  </a:extLst>
                </a:gridCol>
                <a:gridCol w="900100">
                  <a:extLst>
                    <a:ext uri="{9D8B030D-6E8A-4147-A177-3AD203B41FA5}">
                      <a16:colId xmlns:a16="http://schemas.microsoft.com/office/drawing/2014/main" xmlns="" val="20001"/>
                    </a:ext>
                  </a:extLst>
                </a:gridCol>
              </a:tblGrid>
              <a:tr h="3960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Value</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Score</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3960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&gt;90</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1"/>
                  </a:ext>
                </a:extLst>
              </a:tr>
              <a:tr h="3960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76-89</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960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50-75</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2</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3"/>
                  </a:ext>
                </a:extLst>
              </a:tr>
              <a:tr h="3960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1-49</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1</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960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0</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0</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5"/>
                  </a:ext>
                </a:extLst>
              </a:tr>
            </a:tbl>
          </a:graphicData>
        </a:graphic>
      </p:graphicFrame>
      <p:sp>
        <p:nvSpPr>
          <p:cNvPr id="6" name="Rectangle 5"/>
          <p:cNvSpPr/>
          <p:nvPr/>
        </p:nvSpPr>
        <p:spPr>
          <a:xfrm>
            <a:off x="6079521" y="4925834"/>
            <a:ext cx="2592288" cy="1200329"/>
          </a:xfrm>
          <a:prstGeom prst="rect">
            <a:avLst/>
          </a:prstGeom>
        </p:spPr>
        <p:txBody>
          <a:bodyPr wrap="square">
            <a:spAutoFit/>
          </a:bodyPr>
          <a:lstStyle/>
          <a:p>
            <a:pPr algn="ctr" fontAlgn="base"/>
            <a:r>
              <a:rPr lang="en-US" sz="3600" b="1" dirty="0">
                <a:solidFill>
                  <a:schemeClr val="bg1"/>
                </a:solidFill>
              </a:rPr>
              <a:t>Systolic BP 0-4</a:t>
            </a:r>
            <a:endParaRPr lang="en-GB" sz="3600" b="1" dirty="0">
              <a:solidFill>
                <a:schemeClr val="bg1"/>
              </a:solidFill>
            </a:endParaRPr>
          </a:p>
        </p:txBody>
      </p:sp>
    </p:spTree>
    <p:extLst>
      <p:ext uri="{BB962C8B-B14F-4D97-AF65-F5344CB8AC3E}">
        <p14:creationId xmlns:p14="http://schemas.microsoft.com/office/powerpoint/2010/main" val="12016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GCS</a:t>
            </a:r>
          </a:p>
        </p:txBody>
      </p:sp>
      <p:pic>
        <p:nvPicPr>
          <p:cNvPr id="4" name="Content Placeholder 3" descr="GCS.jpg"/>
          <p:cNvPicPr>
            <a:picLocks noGrp="1" noChangeAspect="1"/>
          </p:cNvPicPr>
          <p:nvPr>
            <p:ph idx="1"/>
          </p:nvPr>
        </p:nvPicPr>
        <p:blipFill>
          <a:blip r:embed="rId3">
            <a:extLst>
              <a:ext uri="{28A0092B-C50C-407E-A947-70E740481C1C}">
                <a14:useLocalDpi xmlns:a14="http://schemas.microsoft.com/office/drawing/2010/main" val="0"/>
              </a:ext>
            </a:extLst>
          </a:blip>
          <a:srcRect l="-124837" r="-12483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156845775"/>
              </p:ext>
            </p:extLst>
          </p:nvPr>
        </p:nvGraphicFramePr>
        <p:xfrm>
          <a:off x="755576" y="3861048"/>
          <a:ext cx="1872208" cy="2324472"/>
        </p:xfrm>
        <a:graphic>
          <a:graphicData uri="http://schemas.openxmlformats.org/drawingml/2006/table">
            <a:tbl>
              <a:tblPr/>
              <a:tblGrid>
                <a:gridCol w="936104">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tblGrid>
              <a:tr h="3874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Value</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Score</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3874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13-15</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1"/>
                  </a:ext>
                </a:extLst>
              </a:tr>
              <a:tr h="3874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9-12</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874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6-8</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2</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3"/>
                  </a:ext>
                </a:extLst>
              </a:tr>
              <a:tr h="3874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4-5</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1</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874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0</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5"/>
                  </a:ext>
                </a:extLst>
              </a:tr>
            </a:tbl>
          </a:graphicData>
        </a:graphic>
      </p:graphicFrame>
      <p:sp>
        <p:nvSpPr>
          <p:cNvPr id="6" name="Rectangle 5"/>
          <p:cNvSpPr/>
          <p:nvPr/>
        </p:nvSpPr>
        <p:spPr>
          <a:xfrm>
            <a:off x="6300192" y="4581128"/>
            <a:ext cx="1943531" cy="584776"/>
          </a:xfrm>
          <a:prstGeom prst="rect">
            <a:avLst/>
          </a:prstGeom>
        </p:spPr>
        <p:txBody>
          <a:bodyPr wrap="square">
            <a:spAutoFit/>
          </a:bodyPr>
          <a:lstStyle/>
          <a:p>
            <a:pPr algn="ctr"/>
            <a:r>
              <a:rPr lang="en-US" altLang="en-US" sz="3200" b="1" dirty="0">
                <a:solidFill>
                  <a:schemeClr val="bg1"/>
                </a:solidFill>
                <a:latin typeface="Arial" pitchFamily="34" charset="0"/>
              </a:rPr>
              <a:t>GCS</a:t>
            </a:r>
            <a:r>
              <a:rPr lang="en-US" altLang="en-US" sz="3200" b="1" dirty="0">
                <a:solidFill>
                  <a:schemeClr val="bg1"/>
                </a:solidFill>
                <a:latin typeface="Myriad Pro" pitchFamily="34" charset="0"/>
              </a:rPr>
              <a:t> 0-4</a:t>
            </a:r>
          </a:p>
        </p:txBody>
      </p:sp>
    </p:spTree>
    <p:extLst>
      <p:ext uri="{BB962C8B-B14F-4D97-AF65-F5344CB8AC3E}">
        <p14:creationId xmlns:p14="http://schemas.microsoft.com/office/powerpoint/2010/main" val="21712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1"/>
          <p:cNvSpPr txBox="1">
            <a:spLocks noChangeArrowheads="1"/>
          </p:cNvSpPr>
          <p:nvPr/>
        </p:nvSpPr>
        <p:spPr bwMode="auto">
          <a:xfrm>
            <a:off x="323850" y="132556"/>
            <a:ext cx="48261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US" altLang="en-US" sz="4000" b="1" dirty="0">
                <a:latin typeface="+mj-lt"/>
              </a:rPr>
              <a:t>TRTS </a:t>
            </a:r>
            <a:r>
              <a:rPr lang="en-US" altLang="en-US" sz="4000" b="1" dirty="0">
                <a:latin typeface="+mj-lt"/>
                <a:sym typeface="Wingdings" pitchFamily="2" charset="2"/>
              </a:rPr>
              <a:t>Triage priority</a:t>
            </a:r>
            <a:endParaRPr lang="en-US" altLang="en-US" sz="4000" b="1" dirty="0">
              <a:latin typeface="+mj-lt"/>
            </a:endParaRPr>
          </a:p>
        </p:txBody>
      </p:sp>
      <p:pic>
        <p:nvPicPr>
          <p:cNvPr id="7" name="Picture 6" descr="GC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429000"/>
            <a:ext cx="1117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692275" y="4149725"/>
            <a:ext cx="40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US" altLang="en-US">
                <a:solidFill>
                  <a:srgbClr val="000000"/>
                </a:solidFill>
              </a:rPr>
              <a:t>+</a:t>
            </a:r>
          </a:p>
        </p:txBody>
      </p:sp>
      <p:sp>
        <p:nvSpPr>
          <p:cNvPr id="9" name="TextBox 8"/>
          <p:cNvSpPr txBox="1">
            <a:spLocks noChangeArrowheads="1"/>
          </p:cNvSpPr>
          <p:nvPr/>
        </p:nvSpPr>
        <p:spPr bwMode="auto">
          <a:xfrm>
            <a:off x="5508625" y="4149725"/>
            <a:ext cx="40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US" altLang="en-US">
                <a:solidFill>
                  <a:srgbClr val="000000"/>
                </a:solidFill>
              </a:rPr>
              <a:t>=</a:t>
            </a:r>
          </a:p>
        </p:txBody>
      </p:sp>
      <p:sp>
        <p:nvSpPr>
          <p:cNvPr id="10" name="TextBox 9"/>
          <p:cNvSpPr txBox="1">
            <a:spLocks noChangeArrowheads="1"/>
          </p:cNvSpPr>
          <p:nvPr/>
        </p:nvSpPr>
        <p:spPr bwMode="auto">
          <a:xfrm>
            <a:off x="3779838" y="4149725"/>
            <a:ext cx="407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US" altLang="en-US">
                <a:solidFill>
                  <a:srgbClr val="000000"/>
                </a:solidFill>
              </a:rPr>
              <a:t>+</a:t>
            </a:r>
          </a:p>
        </p:txBody>
      </p:sp>
      <p:sp>
        <p:nvSpPr>
          <p:cNvPr id="13" name="TextBox 12"/>
          <p:cNvSpPr txBox="1">
            <a:spLocks noChangeArrowheads="1"/>
          </p:cNvSpPr>
          <p:nvPr/>
        </p:nvSpPr>
        <p:spPr bwMode="auto">
          <a:xfrm>
            <a:off x="1609725" y="5514321"/>
            <a:ext cx="6184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GB" altLang="en-US" sz="2800" dirty="0">
                <a:solidFill>
                  <a:srgbClr val="000000"/>
                </a:solidFill>
                <a:latin typeface="Arial" pitchFamily="34" charset="0"/>
              </a:rPr>
              <a:t>Triage </a:t>
            </a:r>
            <a:r>
              <a:rPr lang="en-GB" altLang="en-US" sz="2800" i="1" dirty="0">
                <a:solidFill>
                  <a:srgbClr val="000000"/>
                </a:solidFill>
                <a:latin typeface="Arial" pitchFamily="34" charset="0"/>
              </a:rPr>
              <a:t>sort </a:t>
            </a:r>
            <a:r>
              <a:rPr lang="en-GB" altLang="en-US" sz="2800" dirty="0">
                <a:solidFill>
                  <a:srgbClr val="000000"/>
                </a:solidFill>
                <a:latin typeface="Arial" pitchFamily="34" charset="0"/>
              </a:rPr>
              <a:t>refines the triage priority</a:t>
            </a:r>
          </a:p>
          <a:p>
            <a:pPr algn="ctr" eaLnBrk="1" hangingPunct="1"/>
            <a:r>
              <a:rPr lang="en-GB" altLang="en-US" sz="2800" dirty="0">
                <a:solidFill>
                  <a:srgbClr val="000000"/>
                </a:solidFill>
                <a:latin typeface="Arial" pitchFamily="34" charset="0"/>
              </a:rPr>
              <a:t>with a relevant anatomical description</a:t>
            </a:r>
            <a:endParaRPr lang="en-US" altLang="en-US" sz="2800" dirty="0">
              <a:latin typeface="Arial" pitchFamily="34" charset="0"/>
            </a:endParaRPr>
          </a:p>
        </p:txBody>
      </p:sp>
      <p:pic>
        <p:nvPicPr>
          <p:cNvPr id="12" name="Picture 11" descr="Blood pressur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429000"/>
            <a:ext cx="14446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topwatc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357563"/>
            <a:ext cx="13684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Blackboard now lat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3429000"/>
            <a:ext cx="29146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375" y="981075"/>
            <a:ext cx="64452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065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nodeType="afterGroup">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60" y="1039673"/>
            <a:ext cx="8229600" cy="1143000"/>
          </a:xfrm>
        </p:spPr>
        <p:txBody>
          <a:bodyPr/>
          <a:lstStyle/>
          <a:p>
            <a:r>
              <a:rPr lang="en-US" b="1" dirty="0"/>
              <a:t>Triage Labelling</a:t>
            </a:r>
          </a:p>
        </p:txBody>
      </p:sp>
      <p:sp>
        <p:nvSpPr>
          <p:cNvPr id="3" name="Subtitle 2"/>
          <p:cNvSpPr>
            <a:spLocks noGrp="1"/>
          </p:cNvSpPr>
          <p:nvPr>
            <p:ph idx="1"/>
          </p:nvPr>
        </p:nvSpPr>
        <p:spPr/>
        <p:txBody>
          <a:bodyPr>
            <a:normAutofit/>
          </a:bodyPr>
          <a:lstStyle/>
          <a:p>
            <a:pPr marL="457200" indent="-457200" algn="l">
              <a:buFont typeface="Arial" panose="020B0604020202020204" pitchFamily="34" charset="0"/>
              <a:buChar char="•"/>
            </a:pPr>
            <a:endParaRPr lang="en-GB" sz="24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algn="l"/>
            <a:r>
              <a:rPr lang="en-GB" dirty="0">
                <a:solidFill>
                  <a:schemeClr val="tx1"/>
                </a:solidFill>
                <a:latin typeface="Helvetica" panose="020B0604020202020204" pitchFamily="34" charset="0"/>
                <a:cs typeface="Helvetica" panose="020B0604020202020204" pitchFamily="34" charset="0"/>
              </a:rPr>
              <a:t>Highly visible.</a:t>
            </a:r>
          </a:p>
          <a:p>
            <a:pPr algn="l"/>
            <a:r>
              <a:rPr lang="en-GB" dirty="0">
                <a:latin typeface="Helvetica" panose="020B0604020202020204" pitchFamily="34" charset="0"/>
                <a:cs typeface="Helvetica" panose="020B0604020202020204" pitchFamily="34" charset="0"/>
              </a:rPr>
              <a:t>Dynamic</a:t>
            </a:r>
          </a:p>
          <a:p>
            <a:pPr algn="l"/>
            <a:r>
              <a:rPr lang="en-GB" dirty="0">
                <a:solidFill>
                  <a:schemeClr val="tx1"/>
                </a:solidFill>
                <a:latin typeface="Helvetica" panose="020B0604020202020204" pitchFamily="34" charset="0"/>
                <a:cs typeface="Helvetica" panose="020B0604020202020204" pitchFamily="34" charset="0"/>
              </a:rPr>
              <a:t>Easily secured.</a:t>
            </a: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27</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0552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Single triage label"/>
          <p:cNvPicPr>
            <a:picLocks noChangeAspect="1" noChangeArrowheads="1"/>
          </p:cNvPicPr>
          <p:nvPr/>
        </p:nvPicPr>
        <p:blipFill>
          <a:blip r:embed="rId3" cstate="screen"/>
          <a:srcRect/>
          <a:stretch>
            <a:fillRect/>
          </a:stretch>
        </p:blipFill>
        <p:spPr bwMode="auto">
          <a:xfrm>
            <a:off x="683568" y="1052736"/>
            <a:ext cx="3429000" cy="2562480"/>
          </a:xfrm>
          <a:prstGeom prst="rect">
            <a:avLst/>
          </a:prstGeom>
          <a:noFill/>
          <a:scene3d>
            <a:camera prst="orthographicFront">
              <a:rot lat="0" lon="0" rev="0"/>
            </a:camera>
            <a:lightRig rig="threePt" dir="t"/>
          </a:scene3d>
        </p:spPr>
      </p:pic>
      <p:sp>
        <p:nvSpPr>
          <p:cNvPr id="53250" name="Rectangle 2"/>
          <p:cNvSpPr>
            <a:spLocks noGrp="1" noChangeArrowheads="1"/>
          </p:cNvSpPr>
          <p:nvPr>
            <p:ph type="title" idx="4294967295"/>
          </p:nvPr>
        </p:nvSpPr>
        <p:spPr bwMode="auto">
          <a:xfrm>
            <a:off x="2555875" y="102874"/>
            <a:ext cx="4032250" cy="821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GB" altLang="en-US" sz="3600" b="1" dirty="0">
                <a:latin typeface="Arial" pitchFamily="34" charset="0"/>
                <a:cs typeface="Arial" pitchFamily="34" charset="0"/>
              </a:rPr>
              <a:t>Triage Labelling</a:t>
            </a:r>
          </a:p>
        </p:txBody>
      </p:sp>
      <p:pic>
        <p:nvPicPr>
          <p:cNvPr id="53251" name="Picture 6" descr="tc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8608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7" descr="2002_0708_091433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052513"/>
            <a:ext cx="3429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79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9"/>
          <p:cNvSpPr>
            <a:spLocks noChangeArrowheads="1"/>
          </p:cNvSpPr>
          <p:nvPr/>
        </p:nvSpPr>
        <p:spPr bwMode="auto">
          <a:xfrm>
            <a:off x="3924300" y="3141663"/>
            <a:ext cx="49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GB" altLang="en-US" sz="1400" b="1">
                <a:solidFill>
                  <a:schemeClr val="bg1"/>
                </a:solidFill>
                <a:latin typeface="Myriad Pro" pitchFamily="34" charset="0"/>
              </a:rPr>
              <a:t>CCS</a:t>
            </a:r>
          </a:p>
        </p:txBody>
      </p:sp>
      <p:sp>
        <p:nvSpPr>
          <p:cNvPr id="26626" name="Title 34"/>
          <p:cNvSpPr>
            <a:spLocks noGrp="1"/>
          </p:cNvSpPr>
          <p:nvPr>
            <p:ph type="title"/>
          </p:nvPr>
        </p:nvSpPr>
        <p:spPr bwMode="auto">
          <a:xfrm>
            <a:off x="467544" y="90141"/>
            <a:ext cx="8229600"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a:latin typeface="Arial" pitchFamily="34" charset="0"/>
                <a:cs typeface="Arial" pitchFamily="34" charset="0"/>
              </a:rPr>
              <a:t>Triage and Evacuation</a:t>
            </a:r>
          </a:p>
        </p:txBody>
      </p:sp>
      <p:pic>
        <p:nvPicPr>
          <p:cNvPr id="26627" name="Picture 6" descr="Fig 15.1 Triage and evacuation m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98525"/>
            <a:ext cx="8296275" cy="545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5E5EAFDE-6503-424B-A9D8-EEC15F2A6BF0}"/>
              </a:ext>
            </a:extLst>
          </p:cNvPr>
          <p:cNvSpPr txBox="1"/>
          <p:nvPr/>
        </p:nvSpPr>
        <p:spPr>
          <a:xfrm>
            <a:off x="6948264" y="6453336"/>
            <a:ext cx="1800200" cy="369332"/>
          </a:xfrm>
          <a:prstGeom prst="rect">
            <a:avLst/>
          </a:prstGeom>
          <a:noFill/>
        </p:spPr>
        <p:txBody>
          <a:bodyPr wrap="square" rtlCol="0">
            <a:spAutoFit/>
          </a:bodyPr>
          <a:lstStyle/>
          <a:p>
            <a:r>
              <a:rPr lang="en-US" dirty="0"/>
              <a:t>© ALSG, 2012</a:t>
            </a:r>
          </a:p>
        </p:txBody>
      </p:sp>
    </p:spTree>
    <p:extLst>
      <p:ext uri="{BB962C8B-B14F-4D97-AF65-F5344CB8AC3E}">
        <p14:creationId xmlns:p14="http://schemas.microsoft.com/office/powerpoint/2010/main" val="107190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276872"/>
            <a:ext cx="7912010" cy="3744416"/>
          </a:xfrm>
        </p:spPr>
        <p:txBody>
          <a:bodyPr>
            <a:normAutofit/>
          </a:bodyPr>
          <a:lstStyle/>
          <a:p>
            <a:pPr marL="457200" indent="-457200" algn="l">
              <a:buFont typeface="Arial" panose="020B0604020202020204" pitchFamily="34" charset="0"/>
              <a:buChar char="•"/>
            </a:pPr>
            <a:r>
              <a:rPr lang="en-GB" sz="2800" b="1" u="sng" dirty="0">
                <a:solidFill>
                  <a:schemeClr val="tx1"/>
                </a:solidFill>
                <a:cs typeface="Helvetica" panose="020B0604020202020204" pitchFamily="34" charset="0"/>
              </a:rPr>
              <a:t>C</a:t>
            </a:r>
            <a:r>
              <a:rPr lang="en-GB" sz="2800" b="1" dirty="0">
                <a:solidFill>
                  <a:schemeClr val="tx1"/>
                </a:solidFill>
                <a:cs typeface="Helvetica" panose="020B0604020202020204" pitchFamily="34" charset="0"/>
              </a:rPr>
              <a:t>ommand and control</a:t>
            </a:r>
          </a:p>
          <a:p>
            <a:pPr marL="457200" indent="-457200" algn="l">
              <a:buFont typeface="Arial" panose="020B0604020202020204" pitchFamily="34" charset="0"/>
              <a:buChar char="•"/>
            </a:pPr>
            <a:r>
              <a:rPr lang="en-GB" sz="2800" b="1" u="sng" dirty="0">
                <a:solidFill>
                  <a:schemeClr val="tx1"/>
                </a:solidFill>
                <a:cs typeface="Helvetica" panose="020B0604020202020204" pitchFamily="34" charset="0"/>
              </a:rPr>
              <a:t>S</a:t>
            </a:r>
            <a:r>
              <a:rPr lang="en-GB" sz="2800" b="1" dirty="0">
                <a:solidFill>
                  <a:schemeClr val="tx1"/>
                </a:solidFill>
                <a:cs typeface="Helvetica" panose="020B0604020202020204" pitchFamily="34" charset="0"/>
              </a:rPr>
              <a:t>afety</a:t>
            </a:r>
          </a:p>
          <a:p>
            <a:pPr marL="457200" indent="-457200" algn="l">
              <a:buFont typeface="Arial" panose="020B0604020202020204" pitchFamily="34" charset="0"/>
              <a:buChar char="•"/>
            </a:pPr>
            <a:r>
              <a:rPr lang="en-GB" sz="2800" b="1" u="sng" dirty="0">
                <a:solidFill>
                  <a:schemeClr val="tx1"/>
                </a:solidFill>
                <a:cs typeface="Helvetica" panose="020B0604020202020204" pitchFamily="34" charset="0"/>
              </a:rPr>
              <a:t>C</a:t>
            </a:r>
            <a:r>
              <a:rPr lang="en-GB" sz="2800" b="1" dirty="0">
                <a:solidFill>
                  <a:schemeClr val="tx1"/>
                </a:solidFill>
                <a:cs typeface="Helvetica" panose="020B0604020202020204" pitchFamily="34" charset="0"/>
              </a:rPr>
              <a:t>ommunication</a:t>
            </a:r>
          </a:p>
          <a:p>
            <a:pPr marL="457200" indent="-457200" algn="l">
              <a:buFont typeface="Arial" panose="020B0604020202020204" pitchFamily="34" charset="0"/>
              <a:buChar char="•"/>
            </a:pPr>
            <a:r>
              <a:rPr lang="en-GB" sz="2800" b="1" u="sng" dirty="0">
                <a:solidFill>
                  <a:schemeClr val="tx1"/>
                </a:solidFill>
                <a:cs typeface="Helvetica" panose="020B0604020202020204" pitchFamily="34" charset="0"/>
              </a:rPr>
              <a:t>A</a:t>
            </a:r>
            <a:r>
              <a:rPr lang="en-GB" sz="2800" b="1" dirty="0">
                <a:solidFill>
                  <a:schemeClr val="tx1"/>
                </a:solidFill>
                <a:cs typeface="Helvetica" panose="020B0604020202020204" pitchFamily="34" charset="0"/>
              </a:rPr>
              <a:t>ssessment</a:t>
            </a:r>
          </a:p>
          <a:p>
            <a:pPr marL="457200" indent="-457200" algn="l">
              <a:buFont typeface="Arial" panose="020B0604020202020204" pitchFamily="34" charset="0"/>
              <a:buChar char="•"/>
            </a:pPr>
            <a:r>
              <a:rPr lang="en-GB" sz="2800" b="1" u="sng" dirty="0">
                <a:solidFill>
                  <a:srgbClr val="FF0000"/>
                </a:solidFill>
                <a:cs typeface="Helvetica" panose="020B0604020202020204" pitchFamily="34" charset="0"/>
              </a:rPr>
              <a:t>T</a:t>
            </a:r>
            <a:r>
              <a:rPr lang="en-GB" sz="2800" b="1" dirty="0">
                <a:solidFill>
                  <a:srgbClr val="FF0000"/>
                </a:solidFill>
                <a:cs typeface="Helvetica" panose="020B0604020202020204" pitchFamily="34" charset="0"/>
              </a:rPr>
              <a:t>riage</a:t>
            </a:r>
          </a:p>
          <a:p>
            <a:pPr marL="457200" indent="-457200" algn="l">
              <a:buFont typeface="Arial" panose="020B0604020202020204" pitchFamily="34" charset="0"/>
              <a:buChar char="•"/>
            </a:pPr>
            <a:r>
              <a:rPr lang="en-GB" sz="2800" b="1" u="sng" dirty="0">
                <a:solidFill>
                  <a:schemeClr val="tx1"/>
                </a:solidFill>
                <a:cs typeface="Helvetica" panose="020B0604020202020204" pitchFamily="34" charset="0"/>
              </a:rPr>
              <a:t>T</a:t>
            </a:r>
            <a:r>
              <a:rPr lang="en-GB" sz="2800" b="1" dirty="0">
                <a:solidFill>
                  <a:schemeClr val="tx1"/>
                </a:solidFill>
                <a:cs typeface="Helvetica" panose="020B0604020202020204" pitchFamily="34" charset="0"/>
              </a:rPr>
              <a:t>reatment</a:t>
            </a:r>
          </a:p>
          <a:p>
            <a:pPr marL="457200" indent="-457200" algn="l">
              <a:buFont typeface="Arial" panose="020B0604020202020204" pitchFamily="34" charset="0"/>
              <a:buChar char="•"/>
            </a:pPr>
            <a:r>
              <a:rPr lang="en-GB" sz="2800" b="1" u="sng" dirty="0">
                <a:solidFill>
                  <a:schemeClr val="tx1"/>
                </a:solidFill>
                <a:cs typeface="Helvetica" panose="020B0604020202020204" pitchFamily="34" charset="0"/>
              </a:rPr>
              <a:t>T</a:t>
            </a:r>
            <a:r>
              <a:rPr lang="en-GB" sz="2800" b="1" dirty="0">
                <a:solidFill>
                  <a:schemeClr val="tx1"/>
                </a:solidFill>
                <a:cs typeface="Helvetica" panose="020B0604020202020204" pitchFamily="34" charset="0"/>
              </a:rPr>
              <a:t>ransport</a:t>
            </a:r>
          </a:p>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3</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cs typeface="Helvetica" panose="020B0604020202020204" pitchFamily="34" charset="0"/>
              </a:rPr>
              <a:t>The Structured Response - CSCATTT</a:t>
            </a:r>
          </a:p>
        </p:txBody>
      </p:sp>
    </p:spTree>
    <p:extLst>
      <p:ext uri="{BB962C8B-B14F-4D97-AF65-F5344CB8AC3E}">
        <p14:creationId xmlns:p14="http://schemas.microsoft.com/office/powerpoint/2010/main" val="159805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Triage – Implications for ICU</a:t>
            </a:r>
            <a:endParaRPr lang="en-GB" b="1" dirty="0"/>
          </a:p>
        </p:txBody>
      </p:sp>
      <p:sp>
        <p:nvSpPr>
          <p:cNvPr id="3" name="Content Placeholder 2"/>
          <p:cNvSpPr>
            <a:spLocks noGrp="1"/>
          </p:cNvSpPr>
          <p:nvPr>
            <p:ph idx="1"/>
          </p:nvPr>
        </p:nvSpPr>
        <p:spPr>
          <a:xfrm>
            <a:off x="179512" y="1700808"/>
            <a:ext cx="8856984" cy="4896544"/>
          </a:xfrm>
        </p:spPr>
        <p:txBody>
          <a:bodyPr/>
          <a:lstStyle/>
          <a:p>
            <a:r>
              <a:rPr lang="en-GB" dirty="0" smtClean="0"/>
              <a:t>Evaluation of Severity of Injuries.</a:t>
            </a:r>
          </a:p>
          <a:p>
            <a:r>
              <a:rPr lang="en-GB" dirty="0" smtClean="0"/>
              <a:t>Liaison with Hospital </a:t>
            </a:r>
            <a:r>
              <a:rPr lang="en-GB" dirty="0"/>
              <a:t>C</a:t>
            </a:r>
            <a:r>
              <a:rPr lang="en-GB" dirty="0" smtClean="0"/>
              <a:t>ontrol Centre</a:t>
            </a:r>
          </a:p>
          <a:p>
            <a:r>
              <a:rPr lang="en-GB" dirty="0" smtClean="0"/>
              <a:t>Develop Plan.</a:t>
            </a:r>
          </a:p>
          <a:p>
            <a:r>
              <a:rPr lang="en-GB" dirty="0" smtClean="0"/>
              <a:t>Potential Critical Care admissions need to be evaluated in context of those patients already in the unit</a:t>
            </a:r>
          </a:p>
          <a:p>
            <a:r>
              <a:rPr lang="en-GB" dirty="0" smtClean="0"/>
              <a:t>Re-evaluate patients on admission.</a:t>
            </a:r>
          </a:p>
          <a:p>
            <a:endParaRPr lang="en-GB" dirty="0"/>
          </a:p>
        </p:txBody>
      </p:sp>
    </p:spTree>
    <p:extLst>
      <p:ext uri="{BB962C8B-B14F-4D97-AF65-F5344CB8AC3E}">
        <p14:creationId xmlns:p14="http://schemas.microsoft.com/office/powerpoint/2010/main" val="392037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1752600"/>
          </a:xfrm>
        </p:spPr>
        <p:txBody>
          <a:bodyPr>
            <a:normAutofit/>
          </a:bodyPr>
          <a:lstStyle/>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31</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cs typeface="Helvetica" panose="020B0604020202020204" pitchFamily="34" charset="0"/>
              </a:rPr>
              <a:t>Any Questions?</a:t>
            </a:r>
          </a:p>
        </p:txBody>
      </p:sp>
      <p:pic>
        <p:nvPicPr>
          <p:cNvPr id="11" name="Content Placeholder 3"/>
          <p:cNvPicPr>
            <a:picLocks noChangeAspect="1"/>
          </p:cNvPicPr>
          <p:nvPr/>
        </p:nvPicPr>
        <p:blipFill>
          <a:blip r:embed="rId5"/>
          <a:srcRect l="-33877" r="-33877"/>
          <a:stretch>
            <a:fillRect/>
          </a:stretch>
        </p:blipFill>
        <p:spPr>
          <a:xfrm>
            <a:off x="752265" y="2469580"/>
            <a:ext cx="7648340" cy="3252019"/>
          </a:xfrm>
          <a:prstGeom prst="rect">
            <a:avLst/>
          </a:prstGeom>
        </p:spPr>
      </p:pic>
    </p:spTree>
    <p:extLst>
      <p:ext uri="{BB962C8B-B14F-4D97-AF65-F5344CB8AC3E}">
        <p14:creationId xmlns:p14="http://schemas.microsoft.com/office/powerpoint/2010/main" val="210552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18" y="2636912"/>
            <a:ext cx="7912010" cy="3240360"/>
          </a:xfrm>
        </p:spPr>
        <p:txBody>
          <a:bodyPr>
            <a:normAutofit/>
          </a:bodyPr>
          <a:lstStyle/>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Triage Sieve (quickly assigns priorities)</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At the scene</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Dynamic</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Triage Sort (refines the priorities)</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More detailed</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At the Casualty Clearing Station</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Dynamic – patient’s status may change</a:t>
            </a: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32</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latin typeface="Helvetica" panose="020B0604020202020204" pitchFamily="34" charset="0"/>
                <a:cs typeface="Helvetica" panose="020B0604020202020204" pitchFamily="34" charset="0"/>
              </a:rPr>
              <a:t>Summary - Triage</a:t>
            </a:r>
          </a:p>
        </p:txBody>
      </p:sp>
    </p:spTree>
    <p:extLst>
      <p:ext uri="{BB962C8B-B14F-4D97-AF65-F5344CB8AC3E}">
        <p14:creationId xmlns:p14="http://schemas.microsoft.com/office/powerpoint/2010/main" val="192845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2492896"/>
            <a:ext cx="6030416" cy="2585323"/>
          </a:xfrm>
          <a:prstGeom prst="rect">
            <a:avLst/>
          </a:prstGeom>
        </p:spPr>
        <p:txBody>
          <a:bodyPr wrap="square">
            <a:spAutoFit/>
          </a:bodyPr>
          <a:lstStyle/>
          <a:p>
            <a:pPr algn="ctr"/>
            <a:r>
              <a:rPr lang="en-US" sz="3600" b="1" i="1" dirty="0"/>
              <a:t>‘Triage is the Keystone of Good Disaster Medical</a:t>
            </a:r>
            <a:endParaRPr lang="en-GB" sz="3600" dirty="0"/>
          </a:p>
          <a:p>
            <a:pPr algn="ctr"/>
            <a:r>
              <a:rPr lang="en-US" sz="3600" b="1" i="1" dirty="0"/>
              <a:t>Management’</a:t>
            </a:r>
            <a:endParaRPr lang="en-GB" sz="3600" dirty="0"/>
          </a:p>
          <a:p>
            <a:pPr algn="ctr"/>
            <a:r>
              <a:rPr lang="en-US" b="1" i="1" dirty="0"/>
              <a:t> </a:t>
            </a:r>
            <a:endParaRPr lang="en-GB" dirty="0"/>
          </a:p>
          <a:p>
            <a:pPr algn="ctr"/>
            <a:r>
              <a:rPr lang="en-US" dirty="0"/>
              <a:t>(Hogan and </a:t>
            </a:r>
            <a:r>
              <a:rPr lang="en-US" dirty="0" err="1"/>
              <a:t>Burnstein</a:t>
            </a:r>
            <a:r>
              <a:rPr lang="en-US" dirty="0"/>
              <a:t> 2002. </a:t>
            </a:r>
            <a:r>
              <a:rPr lang="en-US" dirty="0" err="1"/>
              <a:t>Pg</a:t>
            </a:r>
            <a:r>
              <a:rPr lang="en-US" dirty="0"/>
              <a:t> 10)</a:t>
            </a:r>
            <a:endParaRPr lang="en-GB" dirty="0"/>
          </a:p>
          <a:p>
            <a:pPr algn="ctr"/>
            <a:r>
              <a:rPr lang="en-US" b="1" dirty="0"/>
              <a:t> </a:t>
            </a:r>
            <a:endParaRPr lang="en-GB" dirty="0"/>
          </a:p>
        </p:txBody>
      </p:sp>
    </p:spTree>
    <p:extLst>
      <p:ext uri="{BB962C8B-B14F-4D97-AF65-F5344CB8AC3E}">
        <p14:creationId xmlns:p14="http://schemas.microsoft.com/office/powerpoint/2010/main" val="209367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Triage</a:t>
            </a:r>
          </a:p>
        </p:txBody>
      </p:sp>
      <p:sp>
        <p:nvSpPr>
          <p:cNvPr id="3" name="Content Placeholder 2"/>
          <p:cNvSpPr>
            <a:spLocks noGrp="1"/>
          </p:cNvSpPr>
          <p:nvPr>
            <p:ph idx="1"/>
          </p:nvPr>
        </p:nvSpPr>
        <p:spPr/>
        <p:txBody>
          <a:bodyPr/>
          <a:lstStyle/>
          <a:p>
            <a:endParaRPr lang="en-US" dirty="0"/>
          </a:p>
          <a:p>
            <a:r>
              <a:rPr lang="en-US" dirty="0"/>
              <a:t>The assignment of degrees of urgency to wounds or illnesses to decide the order of treatment of a large number of patients or casualties</a:t>
            </a:r>
          </a:p>
          <a:p>
            <a:endParaRPr lang="en-US" dirty="0"/>
          </a:p>
          <a:p>
            <a:r>
              <a:rPr lang="en-US" dirty="0"/>
              <a:t>To Sieve or to Sort</a:t>
            </a:r>
          </a:p>
          <a:p>
            <a:endParaRPr lang="en-US" dirty="0"/>
          </a:p>
        </p:txBody>
      </p:sp>
      <p:pic>
        <p:nvPicPr>
          <p:cNvPr id="4" name="Picture 3" descr="img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3861048"/>
            <a:ext cx="1772816" cy="1772816"/>
          </a:xfrm>
          <a:prstGeom prst="rect">
            <a:avLst/>
          </a:prstGeom>
        </p:spPr>
      </p:pic>
      <p:pic>
        <p:nvPicPr>
          <p:cNvPr id="5" name="Picture 4" descr="imgr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869160"/>
            <a:ext cx="1669876" cy="1669876"/>
          </a:xfrm>
          <a:prstGeom prst="rect">
            <a:avLst/>
          </a:prstGeom>
        </p:spPr>
      </p:pic>
    </p:spTree>
    <p:extLst>
      <p:ext uri="{BB962C8B-B14F-4D97-AF65-F5344CB8AC3E}">
        <p14:creationId xmlns:p14="http://schemas.microsoft.com/office/powerpoint/2010/main" val="148915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07A4FF49-538E-4D40-BABB-9DF34178EC9C}" type="slidenum">
              <a:rPr lang="en-GB" smtClean="0"/>
              <a:t>6</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264437" y="112474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cs typeface="Helvetica" panose="020B0604020202020204" pitchFamily="34" charset="0"/>
              </a:rPr>
              <a:t>Aims of Triage</a:t>
            </a:r>
          </a:p>
        </p:txBody>
      </p:sp>
      <p:pic>
        <p:nvPicPr>
          <p:cNvPr id="7" name="Picture 6" descr="Lady in accide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04" y="2132856"/>
            <a:ext cx="38163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ospital rus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5446" y="3643362"/>
            <a:ext cx="38163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im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1453454"/>
            <a:ext cx="38163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Timing</a:t>
            </a:r>
          </a:p>
        </p:txBody>
      </p:sp>
      <p:sp>
        <p:nvSpPr>
          <p:cNvPr id="3" name="Content Placeholder 2"/>
          <p:cNvSpPr>
            <a:spLocks noGrp="1"/>
          </p:cNvSpPr>
          <p:nvPr>
            <p:ph idx="1"/>
          </p:nvPr>
        </p:nvSpPr>
        <p:spPr>
          <a:xfrm>
            <a:off x="457200" y="1600200"/>
            <a:ext cx="8229600" cy="5069160"/>
          </a:xfrm>
        </p:spPr>
        <p:txBody>
          <a:bodyPr/>
          <a:lstStyle/>
          <a:p>
            <a:endParaRPr lang="en-US" dirty="0"/>
          </a:p>
          <a:p>
            <a:r>
              <a:rPr lang="en-US" b="1" dirty="0"/>
              <a:t>Dynamic Process (continuous)</a:t>
            </a:r>
          </a:p>
          <a:p>
            <a:pPr lvl="1"/>
            <a:r>
              <a:rPr lang="en-US" b="1" dirty="0"/>
              <a:t>At Scene</a:t>
            </a:r>
          </a:p>
          <a:p>
            <a:pPr lvl="1"/>
            <a:r>
              <a:rPr lang="en-US" b="1" dirty="0"/>
              <a:t>At CCS</a:t>
            </a:r>
          </a:p>
          <a:p>
            <a:pPr lvl="1"/>
            <a:r>
              <a:rPr lang="en-US" b="1" dirty="0"/>
              <a:t>Prior to evacuation</a:t>
            </a:r>
          </a:p>
          <a:p>
            <a:pPr lvl="1"/>
            <a:r>
              <a:rPr lang="en-US" b="1" dirty="0"/>
              <a:t>Hospital reception</a:t>
            </a:r>
          </a:p>
          <a:p>
            <a:pPr lvl="1"/>
            <a:r>
              <a:rPr lang="en-US" b="1" dirty="0"/>
              <a:t>During resuscitation</a:t>
            </a:r>
          </a:p>
          <a:p>
            <a:pPr lvl="1"/>
            <a:r>
              <a:rPr lang="en-US" b="1" dirty="0"/>
              <a:t>Prior to surgery</a:t>
            </a:r>
          </a:p>
          <a:p>
            <a:pPr lvl="1"/>
            <a:r>
              <a:rPr lang="en-US" b="1" dirty="0"/>
              <a:t>Prior to admission to ICU / Critical Care Area.</a:t>
            </a:r>
          </a:p>
        </p:txBody>
      </p:sp>
    </p:spTree>
    <p:extLst>
      <p:ext uri="{BB962C8B-B14F-4D97-AF65-F5344CB8AC3E}">
        <p14:creationId xmlns:p14="http://schemas.microsoft.com/office/powerpoint/2010/main" val="134047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Trimodal</a:t>
            </a:r>
            <a:r>
              <a:rPr lang="en-US" b="1" dirty="0"/>
              <a:t> Distribution of Death.</a:t>
            </a:r>
          </a:p>
        </p:txBody>
      </p:sp>
      <p:pic>
        <p:nvPicPr>
          <p:cNvPr id="4" name="Content Placeholder 3" descr="B9780323091787000342_f034-001-9780323091787.jpg"/>
          <p:cNvPicPr>
            <a:picLocks noGrp="1" noChangeAspect="1"/>
          </p:cNvPicPr>
          <p:nvPr>
            <p:ph idx="1"/>
          </p:nvPr>
        </p:nvPicPr>
        <p:blipFill>
          <a:blip r:embed="rId3">
            <a:extLst>
              <a:ext uri="{28A0092B-C50C-407E-A947-70E740481C1C}">
                <a14:useLocalDpi xmlns:a14="http://schemas.microsoft.com/office/drawing/2010/main" val="0"/>
              </a:ext>
            </a:extLst>
          </a:blip>
          <a:srcRect l="-11403" r="-11403"/>
          <a:stretch>
            <a:fillRect/>
          </a:stretch>
        </p:blipFill>
        <p:spPr/>
      </p:pic>
    </p:spTree>
    <p:extLst>
      <p:ext uri="{BB962C8B-B14F-4D97-AF65-F5344CB8AC3E}">
        <p14:creationId xmlns:p14="http://schemas.microsoft.com/office/powerpoint/2010/main" val="38511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Triage Priorities </a:t>
            </a:r>
          </a:p>
        </p:txBody>
      </p:sp>
      <p:sp>
        <p:nvSpPr>
          <p:cNvPr id="8" name="Content Placeholder 7"/>
          <p:cNvSpPr>
            <a:spLocks noGrp="1"/>
          </p:cNvSpPr>
          <p:nvPr>
            <p:ph sz="half" idx="1"/>
          </p:nvPr>
        </p:nvSpPr>
        <p:spPr>
          <a:xfrm>
            <a:off x="457200" y="1268760"/>
            <a:ext cx="4038600" cy="4857403"/>
          </a:xfrm>
        </p:spPr>
        <p:txBody>
          <a:bodyPr/>
          <a:lstStyle/>
          <a:p>
            <a:pPr marL="0" indent="0" algn="ctr">
              <a:buNone/>
            </a:pPr>
            <a:r>
              <a:rPr lang="en-GB" b="1" dirty="0"/>
              <a:t>Priority 1.</a:t>
            </a:r>
          </a:p>
          <a:p>
            <a:pPr marL="0" indent="0" algn="ctr">
              <a:buNone/>
            </a:pPr>
            <a:r>
              <a:rPr lang="en-GB" b="1" dirty="0"/>
              <a:t>Immediate Category</a:t>
            </a:r>
          </a:p>
          <a:p>
            <a:pPr marL="0" indent="0" algn="ctr">
              <a:buNone/>
            </a:pPr>
            <a:endParaRPr lang="en-GB" b="1" dirty="0"/>
          </a:p>
          <a:p>
            <a:pPr marL="0" indent="0" algn="ctr">
              <a:buNone/>
            </a:pPr>
            <a:r>
              <a:rPr lang="en-GB" i="1" dirty="0"/>
              <a:t>Casualties require immediate life-saving treatment.</a:t>
            </a:r>
          </a:p>
          <a:p>
            <a:pPr marL="0" indent="0" algn="ctr">
              <a:buNone/>
            </a:pPr>
            <a:endParaRPr lang="en-GB" dirty="0"/>
          </a:p>
          <a:p>
            <a:pPr marL="0" indent="0" algn="ctr">
              <a:buNone/>
            </a:pPr>
            <a:endParaRPr lang="en-GB" dirty="0"/>
          </a:p>
        </p:txBody>
      </p:sp>
      <p:sp>
        <p:nvSpPr>
          <p:cNvPr id="9" name="Content Placeholder 8"/>
          <p:cNvSpPr>
            <a:spLocks noGrp="1"/>
          </p:cNvSpPr>
          <p:nvPr>
            <p:ph sz="half" idx="2"/>
          </p:nvPr>
        </p:nvSpPr>
        <p:spPr>
          <a:xfrm>
            <a:off x="4648200" y="1417638"/>
            <a:ext cx="4038600" cy="5225376"/>
          </a:xfrm>
        </p:spPr>
        <p:txBody>
          <a:bodyPr/>
          <a:lstStyle/>
          <a:p>
            <a:pPr marL="0" indent="0" algn="ctr">
              <a:buNone/>
            </a:pPr>
            <a:r>
              <a:rPr lang="en-GB" b="1" dirty="0"/>
              <a:t>Priority 2.</a:t>
            </a:r>
          </a:p>
          <a:p>
            <a:pPr marL="0" indent="0" algn="ctr">
              <a:buNone/>
            </a:pPr>
            <a:r>
              <a:rPr lang="en-GB" b="1" dirty="0"/>
              <a:t>Urgent Category</a:t>
            </a:r>
          </a:p>
          <a:p>
            <a:pPr marL="0" indent="0" algn="ctr">
              <a:buNone/>
            </a:pPr>
            <a:endParaRPr lang="en-GB" b="1" dirty="0"/>
          </a:p>
          <a:p>
            <a:pPr marL="0" indent="0" algn="ctr">
              <a:buNone/>
            </a:pPr>
            <a:r>
              <a:rPr lang="en-GB" i="1" dirty="0"/>
              <a:t>Casualties require significant intervention as soon as it can be given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329" y="4293096"/>
            <a:ext cx="1581897" cy="23971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340360"/>
            <a:ext cx="1970393" cy="2302654"/>
          </a:xfrm>
          <a:prstGeom prst="rect">
            <a:avLst/>
          </a:prstGeom>
        </p:spPr>
      </p:pic>
    </p:spTree>
    <p:extLst>
      <p:ext uri="{BB962C8B-B14F-4D97-AF65-F5344CB8AC3E}">
        <p14:creationId xmlns:p14="http://schemas.microsoft.com/office/powerpoint/2010/main" val="2399374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B1B63BEA99D8469381B3F4622F88D0" ma:contentTypeVersion="3" ma:contentTypeDescription="Create a new document." ma:contentTypeScope="" ma:versionID="6de9b59d039cd2b2e245d8ba329614f5">
  <xsd:schema xmlns:xsd="http://www.w3.org/2001/XMLSchema" xmlns:xs="http://www.w3.org/2001/XMLSchema" xmlns:p="http://schemas.microsoft.com/office/2006/metadata/properties" xmlns:ns1="http://schemas.microsoft.com/sharepoint/v3" xmlns:ns2="a034cd46-cd72-429a-a1c6-785cdaa40199" targetNamespace="http://schemas.microsoft.com/office/2006/metadata/properties" ma:root="true" ma:fieldsID="251d0d647fb4d468c652da24f348d3f7" ns1:_="" ns2:_="">
    <xsd:import namespace="http://schemas.microsoft.com/sharepoint/v3"/>
    <xsd:import namespace="a034cd46-cd72-429a-a1c6-785cdaa40199"/>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34cd46-cd72-429a-a1c6-785cdaa4019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readOnly="false" ma:fieldId="{23f27201-bee3-471e-b2e7-b64fd8b7ca38}" ma:taxonomyMulti="true" ma:sspId="a3483eda-ce1d-48a2-91e1-43c8dad1c8ac"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9242d4f4-7f3e-4e9e-89a9-9f3e137b63cd}" ma:internalName="TaxCatchAll" ma:showField="CatchAllData" ma:web="a034cd46-cd72-429a-a1c6-785cdaa4019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242d4f4-7f3e-4e9e-89a9-9f3e137b63cd}" ma:internalName="TaxCatchAllLabel" ma:readOnly="true" ma:showField="CatchAllDataLabel" ma:web="a034cd46-cd72-429a-a1c6-785cdaa401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TaxCatchAll xmlns="a034cd46-cd72-429a-a1c6-785cdaa40199"/>
    <PublishingStartDate xmlns="http://schemas.microsoft.com/sharepoint/v3" xsi:nil="true"/>
    <TaxKeywordTaxHTField xmlns="a034cd46-cd72-429a-a1c6-785cdaa40199">
      <Terms xmlns="http://schemas.microsoft.com/office/infopath/2007/PartnerControls"/>
    </TaxKeywordTaxHTField>
  </documentManagement>
</p:properties>
</file>

<file path=customXml/itemProps1.xml><?xml version="1.0" encoding="utf-8"?>
<ds:datastoreItem xmlns:ds="http://schemas.openxmlformats.org/officeDocument/2006/customXml" ds:itemID="{005B7BE0-F98F-49B0-94A6-192735F7C9E0}">
  <ds:schemaRefs>
    <ds:schemaRef ds:uri="http://schemas.microsoft.com/sharepoint/v3/contenttype/forms"/>
  </ds:schemaRefs>
</ds:datastoreItem>
</file>

<file path=customXml/itemProps2.xml><?xml version="1.0" encoding="utf-8"?>
<ds:datastoreItem xmlns:ds="http://schemas.openxmlformats.org/officeDocument/2006/customXml" ds:itemID="{E65BEEE2-D291-49DB-A208-50B965831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34cd46-cd72-429a-a1c6-785cdaa401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BB01C4-5B5E-46E5-93FD-30939D9B6F63}">
  <ds:schemaRefs>
    <ds:schemaRef ds:uri="http://purl.org/dc/terms/"/>
    <ds:schemaRef ds:uri="http://schemas.microsoft.com/office/2006/metadata/properties"/>
    <ds:schemaRef ds:uri="http://schemas.microsoft.com/sharepoint/v3"/>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a034cd46-cd72-429a-a1c6-785cdaa4019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1240</TotalTime>
  <Words>1305</Words>
  <Application>Microsoft Office PowerPoint</Application>
  <PresentationFormat>On-screen Show (4:3)</PresentationFormat>
  <Paragraphs>286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MAJOR INCIDENT – TRIAGE</vt:lpstr>
      <vt:lpstr>Where to Start?</vt:lpstr>
      <vt:lpstr>PowerPoint Presentation</vt:lpstr>
      <vt:lpstr>PowerPoint Presentation</vt:lpstr>
      <vt:lpstr>Triage</vt:lpstr>
      <vt:lpstr>PowerPoint Presentation</vt:lpstr>
      <vt:lpstr>Timing</vt:lpstr>
      <vt:lpstr>Trimodal Distribution of Death.</vt:lpstr>
      <vt:lpstr>Triage Priorities </vt:lpstr>
      <vt:lpstr>Priority 1 (Immediate)</vt:lpstr>
      <vt:lpstr>Priority 2 (Urgent)</vt:lpstr>
      <vt:lpstr>Triage Priorities </vt:lpstr>
      <vt:lpstr>PowerPoint Presentation</vt:lpstr>
      <vt:lpstr>Triage Priorities </vt:lpstr>
      <vt:lpstr>PowerPoint Presentation</vt:lpstr>
      <vt:lpstr>Triage - Methods</vt:lpstr>
      <vt:lpstr>PowerPoint Presentation</vt:lpstr>
      <vt:lpstr>NARU – Triage Sieve</vt:lpstr>
      <vt:lpstr>MPTT - 24</vt:lpstr>
      <vt:lpstr>PowerPoint Presentation</vt:lpstr>
      <vt:lpstr>NARU – Triage Sieve</vt:lpstr>
      <vt:lpstr>Triage Sort</vt:lpstr>
      <vt:lpstr>Respiratory Rate</vt:lpstr>
      <vt:lpstr>Systolic BP</vt:lpstr>
      <vt:lpstr>GCS</vt:lpstr>
      <vt:lpstr>PowerPoint Presentation</vt:lpstr>
      <vt:lpstr>Triage Labelling</vt:lpstr>
      <vt:lpstr>Triage Labelling</vt:lpstr>
      <vt:lpstr>Triage and Evacuation</vt:lpstr>
      <vt:lpstr>Triage – Implications for ICU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Janse van Rensburg, Jacobus F</dc:creator>
  <cp:lastModifiedBy>Carol Cox</cp:lastModifiedBy>
  <cp:revision>79</cp:revision>
  <cp:lastPrinted>2018-05-30T10:36:56Z</cp:lastPrinted>
  <dcterms:created xsi:type="dcterms:W3CDTF">2014-09-01T13:12:30Z</dcterms:created>
  <dcterms:modified xsi:type="dcterms:W3CDTF">2018-06-21T12:48:19Z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0x01010022B1B63BEA99D8469381B3F4622F88D0</vt:lpwstr>
  </property>
  <property fmtid="{D5CDD505-2E9C-101B-9397-08002B2CF9AE}" pid="3" name="TaxKeyword">
    <vt:lpwstr/>
  </property>
</Properties>
</file>