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9" d="100"/>
          <a:sy n="79" d="100"/>
        </p:scale>
        <p:origin x="1570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/>
              <a:t>Click to edit Master subtitle style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/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en-GB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/>
              <a:t>Click to edit Master text styles</a:t>
            </a:r>
          </a:p>
          <a:p>
            <a:pPr lvl="1" eaLnBrk="1" latinLnBrk="0" hangingPunct="1"/>
            <a:r>
              <a:rPr kumimoji="0" lang="en-US"/>
              <a:t>Second level</a:t>
            </a:r>
          </a:p>
          <a:p>
            <a:pPr lvl="2" eaLnBrk="1" latinLnBrk="0" hangingPunct="1"/>
            <a:r>
              <a:rPr kumimoji="0" lang="en-US"/>
              <a:t>Third level</a:t>
            </a:r>
          </a:p>
          <a:p>
            <a:pPr lvl="3" eaLnBrk="1" latinLnBrk="0" hangingPunct="1"/>
            <a:r>
              <a:rPr kumimoji="0" lang="en-US"/>
              <a:t>Fourth level</a:t>
            </a:r>
          </a:p>
          <a:p>
            <a:pPr lvl="4" eaLnBrk="1" latinLnBrk="0" hangingPunct="1"/>
            <a:r>
              <a:rPr kumimoji="0" lang="en-US"/>
              <a:t>Fifth level</a:t>
            </a:r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7E90670D-F0B9-4400-A2DB-F59918500C9B}" type="datetimeFigureOut">
              <a:rPr lang="en-GB" smtClean="0"/>
              <a:t>10/06/2022</a:t>
            </a:fld>
            <a:endParaRPr lang="en-GB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GB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7051B8D9-B740-48DD-87DF-75C73AD4BA66}" type="slidenum">
              <a:rPr lang="en-GB" smtClean="0"/>
              <a:t>‹#›</a:t>
            </a:fld>
            <a:endParaRPr lang="en-GB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rcslt.org/speech-and-language-therapy/clinical-information/dysphagia" TargetMode="Externa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British Association of Critical Care Nurs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4" y="116632"/>
            <a:ext cx="19526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ctangle 3"/>
          <p:cNvSpPr/>
          <p:nvPr/>
        </p:nvSpPr>
        <p:spPr>
          <a:xfrm>
            <a:off x="566089" y="2132856"/>
            <a:ext cx="7978467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300" dirty="0">
                <a:ln w="11430" cmpd="sng">
                  <a:solidFill>
                    <a:schemeClr val="accent1">
                      <a:tint val="10000"/>
                    </a:schemeClr>
                  </a:solidFill>
                  <a:prstDash val="solid"/>
                  <a:miter lim="800000"/>
                </a:ln>
                <a:gradFill>
                  <a:gsLst>
                    <a:gs pos="10000">
                      <a:schemeClr val="accent1">
                        <a:tint val="83000"/>
                        <a:shade val="100000"/>
                        <a:satMod val="200000"/>
                      </a:schemeClr>
                    </a:gs>
                    <a:gs pos="75000">
                      <a:schemeClr val="accent1">
                        <a:tint val="100000"/>
                        <a:shade val="50000"/>
                        <a:satMod val="150000"/>
                      </a:schemeClr>
                    </a:gs>
                  </a:gsLst>
                  <a:lin ang="5400000"/>
                </a:gradFill>
                <a:effectLst>
                  <a:glow rad="45500">
                    <a:schemeClr val="accent1">
                      <a:satMod val="220000"/>
                      <a:alpha val="35000"/>
                    </a:schemeClr>
                  </a:glow>
                </a:effectLst>
              </a:rPr>
              <a:t>Dysphagia in the ICU</a:t>
            </a:r>
          </a:p>
        </p:txBody>
      </p:sp>
    </p:spTree>
    <p:extLst>
      <p:ext uri="{BB962C8B-B14F-4D97-AF65-F5344CB8AC3E}">
        <p14:creationId xmlns:p14="http://schemas.microsoft.com/office/powerpoint/2010/main" val="163224834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British Association of Critical Care Nurs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3" y="116632"/>
            <a:ext cx="19526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323528" y="1129097"/>
            <a:ext cx="856895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Definition of dysphagia:</a:t>
            </a:r>
          </a:p>
          <a:p>
            <a:endParaRPr lang="en-GB" dirty="0"/>
          </a:p>
          <a:p>
            <a:r>
              <a:rPr lang="en-GB" dirty="0"/>
              <a:t>Dysphagia is the inability to safely transfer food and liquid from the oral cavity to the oesophagus (</a:t>
            </a:r>
            <a:r>
              <a:rPr lang="en-GB" dirty="0" err="1"/>
              <a:t>Macht</a:t>
            </a:r>
            <a:r>
              <a:rPr lang="en-GB" dirty="0"/>
              <a:t> 2011). </a:t>
            </a:r>
          </a:p>
        </p:txBody>
      </p:sp>
      <p:pic>
        <p:nvPicPr>
          <p:cNvPr id="2052" name="Picture 4" descr="Dysphagia Symptom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85567" y="2492896"/>
            <a:ext cx="3889357" cy="3600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323528" y="3140968"/>
            <a:ext cx="4176464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Occurrence in the ICU:</a:t>
            </a:r>
          </a:p>
          <a:p>
            <a:endParaRPr lang="en-GB" dirty="0"/>
          </a:p>
          <a:p>
            <a:r>
              <a:rPr lang="en-GB" dirty="0"/>
              <a:t>from 3% to 62% of those patients who have been intubated (</a:t>
            </a:r>
            <a:r>
              <a:rPr lang="en-GB" dirty="0" err="1"/>
              <a:t>Zuercher</a:t>
            </a:r>
            <a:r>
              <a:rPr lang="en-GB" dirty="0"/>
              <a:t> 2019)</a:t>
            </a:r>
          </a:p>
        </p:txBody>
      </p:sp>
    </p:spTree>
    <p:extLst>
      <p:ext uri="{BB962C8B-B14F-4D97-AF65-F5344CB8AC3E}">
        <p14:creationId xmlns:p14="http://schemas.microsoft.com/office/powerpoint/2010/main" val="367699890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British Association of Critical Care Nurs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3" y="116632"/>
            <a:ext cx="19526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2483768" y="408216"/>
            <a:ext cx="636064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Dysphagia increases mortality by 9.2% (NCEPOD 2014)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55572" y="1268760"/>
            <a:ext cx="5208516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itchFamily="34" charset="0"/>
              <a:buChar char="•"/>
            </a:pPr>
            <a:r>
              <a:rPr lang="en-GB" dirty="0"/>
              <a:t>Increases risk of aspiration pneumonia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GB" dirty="0"/>
              <a:t>Increased likelihood of malnutrition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GB" dirty="0"/>
              <a:t>Prolongs ICU stay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GB" dirty="0"/>
              <a:t>Prolongs hospital stay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GB" dirty="0"/>
              <a:t>Still present on discharge in 60% of cases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GB" dirty="0"/>
              <a:t>Increased morbidity and mortality</a:t>
            </a: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426" t="28980" r="25463" b="23868"/>
          <a:stretch/>
        </p:blipFill>
        <p:spPr bwMode="auto">
          <a:xfrm>
            <a:off x="4211960" y="3212976"/>
            <a:ext cx="4165159" cy="305920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09532767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British Association of Critical Care Nurs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3" y="116632"/>
            <a:ext cx="19526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2915816" y="332656"/>
            <a:ext cx="56166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How dysphagia is assessed on the ICU</a:t>
            </a:r>
          </a:p>
        </p:txBody>
      </p:sp>
      <p:sp>
        <p:nvSpPr>
          <p:cNvPr id="6" name="AutoShape 2" descr="Swallowing Evaluations in Long-Term Care: When, Where, Why, How? - Montero  Therapy and MDS Services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GB"/>
          </a:p>
        </p:txBody>
      </p:sp>
      <p:sp>
        <p:nvSpPr>
          <p:cNvPr id="7" name="AutoShape 4" descr="Swallowing Evaluations in Long-Term Care: When, Where, Why, How? - Montero  Therapy and MDS Services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GB"/>
          </a:p>
        </p:txBody>
      </p:sp>
      <p:pic>
        <p:nvPicPr>
          <p:cNvPr id="4102" name="Picture 6" descr="Speech pathologists now visiting skilled nursing homes - ChristianaCare New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9459" y="3689226"/>
            <a:ext cx="3924582" cy="25038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307975" y="4941168"/>
            <a:ext cx="376835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Flexible Endoscopic Evaluation of Swallowing (FEES):</a:t>
            </a:r>
          </a:p>
        </p:txBody>
      </p:sp>
      <p:pic>
        <p:nvPicPr>
          <p:cNvPr id="4104" name="Picture 8" descr="Dysphagia: What Happens During a Bedside Swallow Exam | Johns Hopkins  Medicin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1086283"/>
            <a:ext cx="3619500" cy="24765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307975" y="2139868"/>
            <a:ext cx="381520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Bedside swallowing assessment:</a:t>
            </a:r>
          </a:p>
        </p:txBody>
      </p:sp>
      <p:sp>
        <p:nvSpPr>
          <p:cNvPr id="10" name="Down Arrow 9"/>
          <p:cNvSpPr/>
          <p:nvPr/>
        </p:nvSpPr>
        <p:spPr>
          <a:xfrm>
            <a:off x="1964182" y="2924944"/>
            <a:ext cx="288032" cy="18002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9890674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British Association of Critical Care Nurs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3" y="116632"/>
            <a:ext cx="19526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2555776" y="222062"/>
            <a:ext cx="547260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Bedside swallowing assessment tool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111" t="30467" r="39167" b="4424"/>
          <a:stretch/>
        </p:blipFill>
        <p:spPr bwMode="auto">
          <a:xfrm>
            <a:off x="3347864" y="722536"/>
            <a:ext cx="5458031" cy="5756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9163143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British Association of Critical Care Nurs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3" y="116632"/>
            <a:ext cx="19526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77" t="36157" r="29515" b="20421"/>
          <a:stretch/>
        </p:blipFill>
        <p:spPr bwMode="auto">
          <a:xfrm>
            <a:off x="3347864" y="993795"/>
            <a:ext cx="5238848" cy="302433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269" t="30972" r="25461" b="27176"/>
          <a:stretch/>
        </p:blipFill>
        <p:spPr bwMode="auto">
          <a:xfrm>
            <a:off x="3951064" y="3997667"/>
            <a:ext cx="4032448" cy="25471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155573" y="2263805"/>
            <a:ext cx="3456384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A cohort of 135 ICU patients over a 12 month period who were eligible to receive a bedside swallowing assessment following extubation. 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611957" y="301298"/>
            <a:ext cx="29883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Are we good at this?</a:t>
            </a:r>
          </a:p>
        </p:txBody>
      </p:sp>
    </p:spTree>
    <p:extLst>
      <p:ext uri="{BB962C8B-B14F-4D97-AF65-F5344CB8AC3E}">
        <p14:creationId xmlns:p14="http://schemas.microsoft.com/office/powerpoint/2010/main" val="422810287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British Association of Critical Care Nurs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3" y="116632"/>
            <a:ext cx="19526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2750840" y="408216"/>
            <a:ext cx="55446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Some reading material (exciting)!</a:t>
            </a:r>
          </a:p>
        </p:txBody>
      </p:sp>
      <p:sp>
        <p:nvSpPr>
          <p:cNvPr id="6" name="Rectangle 5"/>
          <p:cNvSpPr/>
          <p:nvPr/>
        </p:nvSpPr>
        <p:spPr>
          <a:xfrm>
            <a:off x="1072504" y="1196752"/>
            <a:ext cx="7222952" cy="47089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200" dirty="0"/>
              <a:t>Patrick </a:t>
            </a:r>
            <a:r>
              <a:rPr lang="en-GB" sz="1200" dirty="0" err="1"/>
              <a:t>Vuercher</a:t>
            </a:r>
            <a:r>
              <a:rPr lang="en-GB" sz="1200" dirty="0"/>
              <a:t>, Celine </a:t>
            </a:r>
            <a:r>
              <a:rPr lang="en-GB" sz="1200" dirty="0" err="1"/>
              <a:t>Moret</a:t>
            </a:r>
            <a:r>
              <a:rPr lang="en-GB" sz="1200" dirty="0"/>
              <a:t>, Rainer </a:t>
            </a:r>
            <a:r>
              <a:rPr lang="en-GB" sz="1200" dirty="0" err="1"/>
              <a:t>Dziewas</a:t>
            </a:r>
            <a:r>
              <a:rPr lang="en-GB" sz="1200" dirty="0"/>
              <a:t>, </a:t>
            </a:r>
            <a:r>
              <a:rPr lang="en-GB" sz="1200" dirty="0" err="1"/>
              <a:t>Joerg</a:t>
            </a:r>
            <a:r>
              <a:rPr lang="en-GB" sz="1200" dirty="0"/>
              <a:t> </a:t>
            </a:r>
            <a:r>
              <a:rPr lang="en-GB" sz="1200" dirty="0" err="1"/>
              <a:t>Schefold</a:t>
            </a:r>
            <a:r>
              <a:rPr lang="en-GB" sz="1200" dirty="0"/>
              <a:t>, ‘</a:t>
            </a:r>
            <a:r>
              <a:rPr lang="en-GB" sz="1200" i="1" dirty="0"/>
              <a:t>Dysphagia in the intensive care unit: epidemiology, mechanisms and clinical management’, </a:t>
            </a:r>
            <a:r>
              <a:rPr lang="en-GB" sz="1200" dirty="0"/>
              <a:t>Critical Care 23, Article 103, 2019. </a:t>
            </a:r>
          </a:p>
          <a:p>
            <a:endParaRPr lang="en-GB" sz="1200" dirty="0"/>
          </a:p>
          <a:p>
            <a:r>
              <a:rPr lang="en-GB" sz="1200" dirty="0"/>
              <a:t>Madison </a:t>
            </a:r>
            <a:r>
              <a:rPr lang="en-GB" sz="1200" dirty="0" err="1"/>
              <a:t>Macht</a:t>
            </a:r>
            <a:r>
              <a:rPr lang="en-GB" sz="1200" dirty="0"/>
              <a:t>, Christopher King, Tim </a:t>
            </a:r>
            <a:r>
              <a:rPr lang="en-GB" sz="1200" dirty="0" err="1"/>
              <a:t>Wimbish</a:t>
            </a:r>
            <a:r>
              <a:rPr lang="en-GB" sz="1200" dirty="0"/>
              <a:t>, </a:t>
            </a:r>
            <a:r>
              <a:rPr lang="en-GB" sz="1200" dirty="0" err="1"/>
              <a:t>Brenden</a:t>
            </a:r>
            <a:r>
              <a:rPr lang="en-GB" sz="1200" dirty="0"/>
              <a:t> Clark, Alexander Benson, Ellen Burnham, Andre Williams, Marc Moss, ‘</a:t>
            </a:r>
            <a:r>
              <a:rPr lang="en-GB" sz="1200" i="1" dirty="0"/>
              <a:t>Post-extubation dysphagia is associated with longer hospitalization in survivors of critical illness with neurological impairment’, </a:t>
            </a:r>
            <a:r>
              <a:rPr lang="en-GB" sz="1200" dirty="0"/>
              <a:t>Critical Care 17, Article R119, 2013.</a:t>
            </a:r>
          </a:p>
          <a:p>
            <a:endParaRPr lang="en-GB" sz="1200" dirty="0"/>
          </a:p>
          <a:p>
            <a:r>
              <a:rPr lang="en-GB" sz="1200" dirty="0"/>
              <a:t>Min Jung Kim, Yun </a:t>
            </a:r>
            <a:r>
              <a:rPr lang="en-GB" sz="1200" dirty="0" err="1"/>
              <a:t>Hee</a:t>
            </a:r>
            <a:r>
              <a:rPr lang="en-GB" sz="1200" dirty="0"/>
              <a:t> Park, Young </a:t>
            </a:r>
            <a:r>
              <a:rPr lang="en-GB" sz="1200" dirty="0" err="1"/>
              <a:t>Sook</a:t>
            </a:r>
            <a:r>
              <a:rPr lang="en-GB" sz="1200" dirty="0"/>
              <a:t> Park, You Hong Song, ‘</a:t>
            </a:r>
            <a:r>
              <a:rPr lang="en-GB" sz="1200" i="1" dirty="0"/>
              <a:t>Associations Between Prolonged Intubation and Developing Post-extubation Dysphagia and Aspiration Pneumonia in Non-neurologic Critically Ill Patients’, </a:t>
            </a:r>
            <a:r>
              <a:rPr lang="en-GB" sz="1200" dirty="0"/>
              <a:t>Annals of Rehabilitation Medicine, October 2015, 39(5), 763-771.</a:t>
            </a:r>
          </a:p>
          <a:p>
            <a:endParaRPr lang="en-GB" sz="1200" dirty="0"/>
          </a:p>
          <a:p>
            <a:r>
              <a:rPr lang="en-GB" sz="1200" dirty="0"/>
              <a:t>Jens Schroder, </a:t>
            </a:r>
            <a:r>
              <a:rPr lang="en-GB" sz="1200" dirty="0" err="1"/>
              <a:t>Jorg</a:t>
            </a:r>
            <a:r>
              <a:rPr lang="en-GB" sz="1200" dirty="0"/>
              <a:t> </a:t>
            </a:r>
            <a:r>
              <a:rPr lang="en-GB" sz="1200" dirty="0" err="1"/>
              <a:t>Glahn</a:t>
            </a:r>
            <a:r>
              <a:rPr lang="en-GB" sz="1200" dirty="0"/>
              <a:t>, Rainer </a:t>
            </a:r>
            <a:r>
              <a:rPr lang="en-GB" sz="1200" dirty="0" err="1"/>
              <a:t>Dziewas</a:t>
            </a:r>
            <a:r>
              <a:rPr lang="en-GB" sz="1200" dirty="0"/>
              <a:t>, ‘</a:t>
            </a:r>
            <a:r>
              <a:rPr lang="en-GB" sz="1200" i="1" dirty="0"/>
              <a:t>ICU-Related Dysphagia’, </a:t>
            </a:r>
            <a:r>
              <a:rPr lang="en-GB" sz="1200" dirty="0"/>
              <a:t>ICU Management and Practise, v.15(3), 2015.</a:t>
            </a:r>
          </a:p>
          <a:p>
            <a:endParaRPr lang="en-GB" sz="1200" dirty="0"/>
          </a:p>
          <a:p>
            <a:r>
              <a:rPr lang="en-GB" sz="1200" dirty="0"/>
              <a:t>Royal College of Speech and Language Therapists, </a:t>
            </a:r>
            <a:r>
              <a:rPr lang="en-GB" sz="1200" i="1" dirty="0"/>
              <a:t>Dysphagia Overview, </a:t>
            </a:r>
            <a:r>
              <a:rPr lang="en-GB" sz="1200" i="1" u="sng" dirty="0">
                <a:hlinkClick r:id="rId3"/>
              </a:rPr>
              <a:t>https://www.rcslt.org/speech-and-language-therapy/clinical-information/dysphagia</a:t>
            </a:r>
            <a:r>
              <a:rPr lang="en-GB" sz="1200" i="1" dirty="0"/>
              <a:t>, </a:t>
            </a:r>
            <a:r>
              <a:rPr lang="en-GB" sz="1200" dirty="0"/>
              <a:t>2019, accessed 21/11/2019. </a:t>
            </a:r>
          </a:p>
          <a:p>
            <a:endParaRPr lang="en-GB" sz="1200" dirty="0"/>
          </a:p>
          <a:p>
            <a:r>
              <a:rPr lang="en-GB" sz="1200" dirty="0"/>
              <a:t>Karen Johnson, Laurie </a:t>
            </a:r>
            <a:r>
              <a:rPr lang="en-GB" sz="1200" dirty="0" err="1"/>
              <a:t>Speirs</a:t>
            </a:r>
            <a:r>
              <a:rPr lang="en-GB" sz="1200" dirty="0"/>
              <a:t>, Anne Mitchell, Heather </a:t>
            </a:r>
            <a:r>
              <a:rPr lang="en-GB" sz="1200" dirty="0" err="1"/>
              <a:t>Przbyl</a:t>
            </a:r>
            <a:r>
              <a:rPr lang="en-GB" sz="1200" dirty="0"/>
              <a:t>, Diane Anderson, Brenda Manos, Amy T. </a:t>
            </a:r>
            <a:r>
              <a:rPr lang="en-GB" sz="1200" dirty="0" err="1"/>
              <a:t>Schaenzer</a:t>
            </a:r>
            <a:r>
              <a:rPr lang="en-GB" sz="1200" dirty="0"/>
              <a:t>, Keri Winchester, ‘</a:t>
            </a:r>
            <a:r>
              <a:rPr lang="en-GB" sz="1200" i="1" dirty="0"/>
              <a:t>Validation of a </a:t>
            </a:r>
            <a:r>
              <a:rPr lang="en-GB" sz="1200" i="1" dirty="0" err="1"/>
              <a:t>Postextubation</a:t>
            </a:r>
            <a:r>
              <a:rPr lang="en-GB" sz="1200" i="1" dirty="0"/>
              <a:t> Dysphagia Screening Tool for Patients After Prolonged </a:t>
            </a:r>
            <a:r>
              <a:rPr lang="en-GB" sz="1200" i="1" dirty="0" err="1"/>
              <a:t>Endotrachial</a:t>
            </a:r>
            <a:r>
              <a:rPr lang="en-GB" sz="1200" i="1" dirty="0"/>
              <a:t> Intubation’, </a:t>
            </a:r>
            <a:r>
              <a:rPr lang="en-GB" sz="1200" dirty="0"/>
              <a:t>American Journal of Critical Care, March 2018 V.27(2).</a:t>
            </a:r>
          </a:p>
        </p:txBody>
      </p:sp>
    </p:spTree>
    <p:extLst>
      <p:ext uri="{BB962C8B-B14F-4D97-AF65-F5344CB8AC3E}">
        <p14:creationId xmlns:p14="http://schemas.microsoft.com/office/powerpoint/2010/main" val="404068251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British Association of Critical Care Nurs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3" y="116632"/>
            <a:ext cx="1952625" cy="952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0" name="Picture 2" descr="BBC Radio 4 – Any Questions? at Portico - Learning in Portaferry, Northern  Ireland - Ards &amp; North Down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435" t="69535" r="14050" b="6884"/>
          <a:stretch/>
        </p:blipFill>
        <p:spPr bwMode="auto">
          <a:xfrm>
            <a:off x="971600" y="2348756"/>
            <a:ext cx="7281481" cy="12961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45235948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Apothecary">
      <a:dk1>
        <a:sysClr val="windowText" lastClr="000000"/>
      </a:dk1>
      <a:lt1>
        <a:sysClr val="window" lastClr="FFFFFF"/>
      </a:lt1>
      <a:dk2>
        <a:srgbClr val="564B3C"/>
      </a:dk2>
      <a:lt2>
        <a:srgbClr val="ECEDD1"/>
      </a:lt2>
      <a:accent1>
        <a:srgbClr val="93A299"/>
      </a:accent1>
      <a:accent2>
        <a:srgbClr val="CF543F"/>
      </a:accent2>
      <a:accent3>
        <a:srgbClr val="B5AE53"/>
      </a:accent3>
      <a:accent4>
        <a:srgbClr val="848058"/>
      </a:accent4>
      <a:accent5>
        <a:srgbClr val="E8B54D"/>
      </a:accent5>
      <a:accent6>
        <a:srgbClr val="786C71"/>
      </a:accent6>
      <a:hlink>
        <a:srgbClr val="CCCC00"/>
      </a:hlink>
      <a:folHlink>
        <a:srgbClr val="B2B2B2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0</TotalTime>
  <Words>386</Words>
  <Application>Microsoft Office PowerPoint</Application>
  <PresentationFormat>On-screen Show (4:3)</PresentationFormat>
  <Paragraphs>32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4" baseType="lpstr">
      <vt:lpstr>Arial</vt:lpstr>
      <vt:lpstr>Lucida Sans Unicode</vt:lpstr>
      <vt:lpstr>Verdana</vt:lpstr>
      <vt:lpstr>Wingdings 2</vt:lpstr>
      <vt:lpstr>Wingdings 3</vt:lpstr>
      <vt:lpstr>Concourse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Thomas Whitmarsh</dc:creator>
  <cp:lastModifiedBy>Fetal Medicine</cp:lastModifiedBy>
  <cp:revision>15</cp:revision>
  <dcterms:created xsi:type="dcterms:W3CDTF">2022-06-01T15:42:30Z</dcterms:created>
  <dcterms:modified xsi:type="dcterms:W3CDTF">2022-06-10T14:36:31Z</dcterms:modified>
</cp:coreProperties>
</file>