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2" r:id="rId4"/>
    <p:sldMasterId id="2147483756" r:id="rId5"/>
    <p:sldMasterId id="2147483768" r:id="rId6"/>
    <p:sldMasterId id="2147483780" r:id="rId7"/>
    <p:sldMasterId id="2147483792" r:id="rId8"/>
  </p:sldMasterIdLst>
  <p:notesMasterIdLst>
    <p:notesMasterId r:id="rId26"/>
  </p:notesMasterIdLst>
  <p:handoutMasterIdLst>
    <p:handoutMasterId r:id="rId27"/>
  </p:handoutMasterIdLst>
  <p:sldIdLst>
    <p:sldId id="281" r:id="rId9"/>
    <p:sldId id="282" r:id="rId10"/>
    <p:sldId id="289" r:id="rId11"/>
    <p:sldId id="290" r:id="rId12"/>
    <p:sldId id="307" r:id="rId13"/>
    <p:sldId id="308" r:id="rId14"/>
    <p:sldId id="305" r:id="rId15"/>
    <p:sldId id="287" r:id="rId16"/>
    <p:sldId id="288" r:id="rId17"/>
    <p:sldId id="293" r:id="rId18"/>
    <p:sldId id="309" r:id="rId19"/>
    <p:sldId id="297" r:id="rId20"/>
    <p:sldId id="299" r:id="rId21"/>
    <p:sldId id="304" r:id="rId22"/>
    <p:sldId id="301" r:id="rId23"/>
    <p:sldId id="306" r:id="rId24"/>
    <p:sldId id="302"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79" d="100"/>
          <a:sy n="79" d="100"/>
        </p:scale>
        <p:origin x="1579"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8DC34F2-A4AF-436B-88ED-2FAABE22627E}" type="datetimeFigureOut">
              <a:rPr lang="en-GB" smtClean="0"/>
              <a:t>10/06/2022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DF93AA-283A-4967-9774-8B4C576C285F}" type="slidenum">
              <a:rPr lang="en-GB" smtClean="0"/>
              <a:t>‹#›</a:t>
            </a:fld>
            <a:endParaRPr lang="en-GB"/>
          </a:p>
        </p:txBody>
      </p:sp>
    </p:spTree>
    <p:extLst>
      <p:ext uri="{BB962C8B-B14F-4D97-AF65-F5344CB8AC3E}">
        <p14:creationId xmlns:p14="http://schemas.microsoft.com/office/powerpoint/2010/main" val="4197596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B9972F-99BF-45BD-9387-B8D0A76F6437}" type="datetimeFigureOut">
              <a:rPr lang="en-GB" smtClean="0"/>
              <a:pPr/>
              <a:t>10/06/2022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E70B50-3CB2-40E3-BA46-98EE3B5FE1C5}" type="slidenum">
              <a:rPr lang="en-GB" smtClean="0"/>
              <a:pPr/>
              <a:t>‹#›</a:t>
            </a:fld>
            <a:endParaRPr lang="en-GB" dirty="0"/>
          </a:p>
        </p:txBody>
      </p:sp>
    </p:spTree>
    <p:extLst>
      <p:ext uri="{BB962C8B-B14F-4D97-AF65-F5344CB8AC3E}">
        <p14:creationId xmlns:p14="http://schemas.microsoft.com/office/powerpoint/2010/main" val="201415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4ABA5CF4-C9BD-4474-984B-2B2202BBE73F}" type="slidenum">
              <a:rPr lang="en-GB" altLang="en-US">
                <a:solidFill>
                  <a:prstClr val="black"/>
                </a:solidFill>
              </a:rPr>
              <a:pPr eaLnBrk="1" hangingPunct="1"/>
              <a:t>1</a:t>
            </a:fld>
            <a:endParaRPr lang="en-GB" altLang="en-US" dirty="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solidFill>
                  <a:prstClr val="black"/>
                </a:solidFill>
              </a:rPr>
              <a:pPr eaLnBrk="1" hangingPunct="1"/>
              <a:t>13</a:t>
            </a:fld>
            <a:endParaRPr lang="en-GB" altLang="en-US" dirty="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solidFill>
                  <a:prstClr val="black"/>
                </a:solidFill>
              </a:rPr>
              <a:pPr eaLnBrk="1" hangingPunct="1"/>
              <a:t>15</a:t>
            </a:fld>
            <a:endParaRPr lang="en-GB" altLang="en-US" dirty="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solidFill>
                  <a:prstClr val="black"/>
                </a:solidFill>
              </a:rPr>
              <a:pPr eaLnBrk="1" hangingPunct="1"/>
              <a:t>17</a:t>
            </a:fld>
            <a:endParaRPr lang="en-GB" altLang="en-US" dirty="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pPr eaLnBrk="1" hangingPunct="1"/>
              <a:t>2</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the interests of time, I have focused on chronic</a:t>
            </a:r>
            <a:r>
              <a:rPr lang="en-GB" baseline="0" dirty="0"/>
              <a:t> liver disease as these patients are often the most concerning from a nutritional perspective</a:t>
            </a:r>
            <a:endParaRPr lang="en-GB" dirty="0"/>
          </a:p>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pPr eaLnBrk="1" hangingPunct="1"/>
              <a:t>3</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Yet </a:t>
            </a:r>
            <a:r>
              <a:rPr lang="en-GB" dirty="0" err="1"/>
              <a:t>sarcopenia</a:t>
            </a:r>
            <a:r>
              <a:rPr lang="en-GB" dirty="0"/>
              <a:t> is often</a:t>
            </a:r>
            <a:r>
              <a:rPr lang="en-GB" baseline="0" dirty="0"/>
              <a:t> overlooked and its influence is </a:t>
            </a:r>
            <a:r>
              <a:rPr lang="en-GB" baseline="0" dirty="0" err="1"/>
              <a:t>minimsed</a:t>
            </a:r>
            <a:r>
              <a:rPr lang="en-GB" baseline="0" dirty="0"/>
              <a:t> </a:t>
            </a:r>
            <a:r>
              <a:rPr lang="en-GB" dirty="0"/>
              <a:t>Therefore patients attending critical care are more likely to be of the malnourished cohort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Survial</a:t>
            </a:r>
            <a:r>
              <a:rPr lang="en-GB" dirty="0"/>
              <a:t> of 19 months compared to 35</a:t>
            </a:r>
            <a:r>
              <a:rPr lang="en-GB" baseline="0" dirty="0"/>
              <a:t> months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pPr eaLnBrk="1" hangingPunct="1"/>
              <a:t>4</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dirty="0"/>
              <a:t>So we know that liver patients are likely malnourished before they come to the critical care unit. So what does the critical care</a:t>
            </a:r>
            <a:r>
              <a:rPr lang="en-US" altLang="en-US" baseline="0" dirty="0"/>
              <a:t> literature say we should do about it</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Khalid 1174 patients non surgical patients who received mechanical ventilation </a:t>
            </a:r>
            <a:r>
              <a:rPr lang="en-GB" baseline="0" dirty="0" err="1"/>
              <a:t>enteral</a:t>
            </a:r>
            <a:r>
              <a:rPr lang="en-GB" baseline="0" dirty="0"/>
              <a:t> nutrition started within 48 </a:t>
            </a:r>
            <a:r>
              <a:rPr lang="en-GB" baseline="0" dirty="0" err="1"/>
              <a:t>hs</a:t>
            </a:r>
            <a:r>
              <a:rPr lang="en-GB" baseline="0" dirty="0"/>
              <a:t> </a:t>
            </a:r>
            <a:r>
              <a:rPr lang="en-GB" baseline="0" dirty="0" err="1"/>
              <a:t>vs</a:t>
            </a:r>
            <a:r>
              <a:rPr lang="en-GB" baseline="0" dirty="0"/>
              <a:t> later feeding </a:t>
            </a:r>
            <a:r>
              <a:rPr lang="en-GB" baseline="0" dirty="0" err="1"/>
              <a:t>enteral</a:t>
            </a:r>
            <a:r>
              <a:rPr lang="en-GB" baseline="0" dirty="0"/>
              <a:t> nutrition increased blood flow to the gut and reduced bacterial translocation</a:t>
            </a:r>
            <a:endParaRPr lang="en-GB" dirty="0"/>
          </a:p>
          <a:p>
            <a:endParaRPr lang="en-GB" dirty="0"/>
          </a:p>
        </p:txBody>
      </p:sp>
      <p:sp>
        <p:nvSpPr>
          <p:cNvPr id="4" name="Slide Number Placeholder 3"/>
          <p:cNvSpPr>
            <a:spLocks noGrp="1"/>
          </p:cNvSpPr>
          <p:nvPr>
            <p:ph type="sldNum" sz="quarter" idx="10"/>
          </p:nvPr>
        </p:nvSpPr>
        <p:spPr/>
        <p:txBody>
          <a:bodyPr/>
          <a:lstStyle/>
          <a:p>
            <a:fld id="{86E70B50-3CB2-40E3-BA46-98EE3B5FE1C5}"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pPr eaLnBrk="1" hangingPunct="1"/>
              <a:t>8</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EPaNIC no</a:t>
            </a:r>
            <a:r>
              <a:rPr lang="en-GB" baseline="0" dirty="0"/>
              <a:t> benefit and evidence of harm from early PN, covered 7 centres, disproportionate  number of  cardiac surgery patients </a:t>
            </a:r>
            <a:endParaRPr lang="en-GB" dirty="0"/>
          </a:p>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solidFill>
                  <a:prstClr val="black"/>
                </a:solidFill>
              </a:rPr>
              <a:pPr eaLnBrk="1" hangingPunct="1"/>
              <a:t>9</a:t>
            </a:fld>
            <a:endParaRPr lang="en-GB" altLang="en-US" dirty="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dirty="0"/>
              <a:t>So if the critical care literature does not tell up</a:t>
            </a:r>
            <a:r>
              <a:rPr lang="en-US" altLang="en-US" baseline="0" dirty="0"/>
              <a:t> what we should do, where next?</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pPr eaLnBrk="1" hangingPunct="1"/>
              <a:t>10</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en-US" dirty="0"/>
              <a:t>Avoid overfeeding</a:t>
            </a:r>
            <a:r>
              <a:rPr lang="en-US" altLang="en-US" baseline="0" dirty="0"/>
              <a:t> in the sickest, assessment of nutritional status is difficult in liver patients due to fluid overload.</a:t>
            </a:r>
          </a:p>
          <a:p>
            <a:pPr eaLnBrk="1" hangingPunct="1"/>
            <a:r>
              <a:rPr lang="en-US" altLang="en-US" baseline="0" dirty="0"/>
              <a:t>Testing micronutrients unlikely to be helpful in critical illness due to stress response</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algn="ctr" eaLnBrk="0" fontAlgn="base" hangingPunct="0">
              <a:spcBef>
                <a:spcPct val="0"/>
              </a:spcBef>
              <a:spcAft>
                <a:spcPct val="0"/>
              </a:spcAft>
              <a:defRPr>
                <a:solidFill>
                  <a:schemeClr val="tx1"/>
                </a:solidFill>
                <a:latin typeface="Arial" charset="0"/>
              </a:defRPr>
            </a:lvl6pPr>
            <a:lvl7pPr marL="2743269" indent="-211021" algn="ctr" eaLnBrk="0" fontAlgn="base" hangingPunct="0">
              <a:spcBef>
                <a:spcPct val="0"/>
              </a:spcBef>
              <a:spcAft>
                <a:spcPct val="0"/>
              </a:spcAft>
              <a:defRPr>
                <a:solidFill>
                  <a:schemeClr val="tx1"/>
                </a:solidFill>
                <a:latin typeface="Arial" charset="0"/>
              </a:defRPr>
            </a:lvl7pPr>
            <a:lvl8pPr marL="3165310" indent="-211021" algn="ctr" eaLnBrk="0" fontAlgn="base" hangingPunct="0">
              <a:spcBef>
                <a:spcPct val="0"/>
              </a:spcBef>
              <a:spcAft>
                <a:spcPct val="0"/>
              </a:spcAft>
              <a:defRPr>
                <a:solidFill>
                  <a:schemeClr val="tx1"/>
                </a:solidFill>
                <a:latin typeface="Arial" charset="0"/>
              </a:defRPr>
            </a:lvl8pPr>
            <a:lvl9pPr marL="3587351" indent="-211021" algn="ctr" eaLnBrk="0" fontAlgn="base" hangingPunct="0">
              <a:spcBef>
                <a:spcPct val="0"/>
              </a:spcBef>
              <a:spcAft>
                <a:spcPct val="0"/>
              </a:spcAft>
              <a:defRPr>
                <a:solidFill>
                  <a:schemeClr val="tx1"/>
                </a:solidFill>
                <a:latin typeface="Arial" charset="0"/>
              </a:defRPr>
            </a:lvl9pPr>
          </a:lstStyle>
          <a:p>
            <a:pPr eaLnBrk="1" hangingPunct="1"/>
            <a:fld id="{C96FB26B-A06D-4D58-878B-5787AFEB1989}" type="slidenum">
              <a:rPr lang="en-GB" altLang="en-US">
                <a:solidFill>
                  <a:prstClr val="black"/>
                </a:solidFill>
              </a:rPr>
              <a:pPr eaLnBrk="1" hangingPunct="1"/>
              <a:t>12</a:t>
            </a:fld>
            <a:endParaRPr lang="en-GB" altLang="en-US" dirty="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7923101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8993543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6613345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98797026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8728934"/>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7458546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27608261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31314709"/>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17407762"/>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04824799"/>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5175540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38438832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51369131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670064636"/>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6160308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66909193"/>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537275527"/>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55230341"/>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06724235"/>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62649849"/>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19345659"/>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3640441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18271773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69025148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88810588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324613701"/>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30561320"/>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77096237"/>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84961514"/>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8980736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2225085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62351455"/>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657643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18211604"/>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29166393"/>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28085133"/>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77675809"/>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52509276"/>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85334517"/>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77096237"/>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84961514"/>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89807360"/>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22250851"/>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623514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245644420"/>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6576431"/>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29166393"/>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28085133"/>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77675809"/>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52509276"/>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85334517"/>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77096237"/>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84961514"/>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89807360"/>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2225085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118508806"/>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62351455"/>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6576431"/>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29166393"/>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28085133"/>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77675809"/>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52509276"/>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85334517"/>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77096237"/>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84961514"/>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8980736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887725999"/>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22250851"/>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62351455"/>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6576431"/>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29166393"/>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28085133"/>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77675809"/>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52509276"/>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85334517"/>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5DE472-3B19-4A80-A2EA-87DEC7FC80E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077096237"/>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21F097-3A08-4C9F-BEDF-3A5308C86C2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88496151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050262180"/>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5FB5B-D0BE-4449-9CC3-B049469B852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89807360"/>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AF10A-6FA0-44C5-8F9B-B43D692C91F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22250851"/>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BCFCD3-A3C7-4D56-81F7-46412D4D40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462351455"/>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DAFDE3-C4F0-4D0B-A812-6536772CE30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6576431"/>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957ACA-3ED4-4A19-8DB1-DC4ED04E67E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29166393"/>
      </p:ext>
    </p:extLst>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38EBA-8091-4395-896D-2FD7ED3FAEA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28085133"/>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77675809"/>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9C5B6-179E-41BE-82AB-A342986108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52509276"/>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101A4-52F1-4FD3-93A1-8D07B8F89BB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8533451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AD5BB-D254-45F8-AA30-0B876E53969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77691405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2546177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1607786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3896905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3274528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327452871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32745287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32745287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defRPr>
            </a:lvl1pPr>
          </a:lstStyle>
          <a:p>
            <a:pPr fontAlgn="base">
              <a:spcBef>
                <a:spcPct val="0"/>
              </a:spcBef>
              <a:spcAft>
                <a:spcPct val="0"/>
              </a:spcAft>
              <a:defRPr/>
            </a:pPr>
            <a:endParaRPr lang="en-GB" altLang="en-US" dirty="0">
              <a:solidFill>
                <a:srgbClr val="000000"/>
              </a:solidFill>
            </a:endParaRPr>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lgn="ctr" fontAlgn="base">
              <a:spcBef>
                <a:spcPct val="0"/>
              </a:spcBef>
              <a:spcAft>
                <a:spcPct val="0"/>
              </a:spcAft>
              <a:defRPr/>
            </a:pPr>
            <a:endParaRPr lang="en-US" altLang="en-US" dirty="0">
              <a:solidFill>
                <a:srgbClr val="000000"/>
              </a:solidFill>
            </a:endParaRPr>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D9819E2E-1802-4095-B528-4E7609ED2683}"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Tree>
    <p:extLst>
      <p:ext uri="{BB962C8B-B14F-4D97-AF65-F5344CB8AC3E}">
        <p14:creationId xmlns:p14="http://schemas.microsoft.com/office/powerpoint/2010/main" val="32745287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utiger 55 Roman" pitchFamily="50" charset="0"/>
        </a:defRPr>
      </a:lvl2pPr>
      <a:lvl3pPr algn="ctr" rtl="0" eaLnBrk="0" fontAlgn="base" hangingPunct="0">
        <a:spcBef>
          <a:spcPct val="0"/>
        </a:spcBef>
        <a:spcAft>
          <a:spcPct val="0"/>
        </a:spcAft>
        <a:defRPr sz="4400">
          <a:solidFill>
            <a:schemeClr val="tx1"/>
          </a:solidFill>
          <a:latin typeface="Frutiger 55 Roman" pitchFamily="50" charset="0"/>
        </a:defRPr>
      </a:lvl3pPr>
      <a:lvl4pPr algn="ctr" rtl="0" eaLnBrk="0" fontAlgn="base" hangingPunct="0">
        <a:spcBef>
          <a:spcPct val="0"/>
        </a:spcBef>
        <a:spcAft>
          <a:spcPct val="0"/>
        </a:spcAft>
        <a:defRPr sz="4400">
          <a:solidFill>
            <a:schemeClr val="tx1"/>
          </a:solidFill>
          <a:latin typeface="Frutiger 55 Roman" pitchFamily="50" charset="0"/>
        </a:defRPr>
      </a:lvl4pPr>
      <a:lvl5pPr algn="ctr" rtl="0" eaLnBrk="0" fontAlgn="base" hangingPunct="0">
        <a:spcBef>
          <a:spcPct val="0"/>
        </a:spcBef>
        <a:spcAft>
          <a:spcPct val="0"/>
        </a:spcAft>
        <a:defRPr sz="4400">
          <a:solidFill>
            <a:schemeClr val="tx1"/>
          </a:solidFill>
          <a:latin typeface="Frutiger 55 Roman" pitchFamily="50"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box_nhs_blue_ho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76913" y="12509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2"/>
          <p:cNvSpPr>
            <a:spLocks noChangeArrowheads="1"/>
          </p:cNvSpPr>
          <p:nvPr/>
        </p:nvSpPr>
        <p:spPr bwMode="auto">
          <a:xfrm>
            <a:off x="539750" y="980728"/>
            <a:ext cx="5070475" cy="4752528"/>
          </a:xfrm>
          <a:prstGeom prst="roundRect">
            <a:avLst>
              <a:gd name="adj" fmla="val 2347"/>
            </a:avLst>
          </a:prstGeom>
          <a:solidFill>
            <a:srgbClr val="00AA9E"/>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ltLang="en-US" dirty="0">
              <a:solidFill>
                <a:srgbClr val="000000"/>
              </a:solidFill>
            </a:endParaRPr>
          </a:p>
        </p:txBody>
      </p:sp>
      <p:sp>
        <p:nvSpPr>
          <p:cNvPr id="2052" name="Rectangle 3"/>
          <p:cNvSpPr>
            <a:spLocks noGrp="1" noChangeArrowheads="1"/>
          </p:cNvSpPr>
          <p:nvPr>
            <p:ph type="title"/>
          </p:nvPr>
        </p:nvSpPr>
        <p:spPr>
          <a:xfrm>
            <a:off x="690563" y="1222375"/>
            <a:ext cx="4870450" cy="2493963"/>
          </a:xfrm>
        </p:spPr>
        <p:txBody>
          <a:bodyPr/>
          <a:lstStyle/>
          <a:p>
            <a:pPr eaLnBrk="1" hangingPunct="1"/>
            <a:br>
              <a:rPr lang="en-GB" altLang="en-US" dirty="0">
                <a:solidFill>
                  <a:schemeClr val="bg1"/>
                </a:solidFill>
              </a:rPr>
            </a:br>
            <a:endParaRPr lang="en-GB" altLang="en-US" dirty="0">
              <a:solidFill>
                <a:schemeClr val="bg1"/>
              </a:solidFill>
            </a:endParaRPr>
          </a:p>
        </p:txBody>
      </p:sp>
      <p:sp>
        <p:nvSpPr>
          <p:cNvPr id="2053" name="Freeform 7"/>
          <p:cNvSpPr>
            <a:spLocks/>
          </p:cNvSpPr>
          <p:nvPr/>
        </p:nvSpPr>
        <p:spPr bwMode="auto">
          <a:xfrm>
            <a:off x="7323138" y="1254125"/>
            <a:ext cx="1311275" cy="1311275"/>
          </a:xfrm>
          <a:custGeom>
            <a:avLst/>
            <a:gdLst>
              <a:gd name="T0" fmla="*/ 0 w 1088"/>
              <a:gd name="T1" fmla="*/ 80749 h 1088"/>
              <a:gd name="T2" fmla="*/ 0 w 1088"/>
              <a:gd name="T3" fmla="*/ 1229320 h 1088"/>
              <a:gd name="T4" fmla="*/ 4821 w 1088"/>
              <a:gd name="T5" fmla="*/ 1254630 h 1088"/>
              <a:gd name="T6" fmla="*/ 15668 w 1088"/>
              <a:gd name="T7" fmla="*/ 1277529 h 1088"/>
              <a:gd name="T8" fmla="*/ 33746 w 1088"/>
              <a:gd name="T9" fmla="*/ 1295607 h 1088"/>
              <a:gd name="T10" fmla="*/ 56645 w 1088"/>
              <a:gd name="T11" fmla="*/ 1306454 h 1088"/>
              <a:gd name="T12" fmla="*/ 81955 w 1088"/>
              <a:gd name="T13" fmla="*/ 1311275 h 1088"/>
              <a:gd name="T14" fmla="*/ 1230526 w 1088"/>
              <a:gd name="T15" fmla="*/ 1311275 h 1088"/>
              <a:gd name="T16" fmla="*/ 1254630 w 1088"/>
              <a:gd name="T17" fmla="*/ 1306454 h 1088"/>
              <a:gd name="T18" fmla="*/ 1277529 w 1088"/>
              <a:gd name="T19" fmla="*/ 1295607 h 1088"/>
              <a:gd name="T20" fmla="*/ 1295607 w 1088"/>
              <a:gd name="T21" fmla="*/ 1277529 h 1088"/>
              <a:gd name="T22" fmla="*/ 1306454 w 1088"/>
              <a:gd name="T23" fmla="*/ 1254630 h 1088"/>
              <a:gd name="T24" fmla="*/ 1311275 w 1088"/>
              <a:gd name="T25" fmla="*/ 1231731 h 1088"/>
              <a:gd name="T26" fmla="*/ 1311275 w 1088"/>
              <a:gd name="T27" fmla="*/ 79544 h 1088"/>
              <a:gd name="T28" fmla="*/ 1306454 w 1088"/>
              <a:gd name="T29" fmla="*/ 56645 h 1088"/>
              <a:gd name="T30" fmla="*/ 1295607 w 1088"/>
              <a:gd name="T31" fmla="*/ 33746 h 1088"/>
              <a:gd name="T32" fmla="*/ 1277529 w 1088"/>
              <a:gd name="T33" fmla="*/ 15668 h 1088"/>
              <a:gd name="T34" fmla="*/ 1254630 w 1088"/>
              <a:gd name="T35" fmla="*/ 4821 h 1088"/>
              <a:gd name="T36" fmla="*/ 1231731 w 1088"/>
              <a:gd name="T37" fmla="*/ 0 h 1088"/>
              <a:gd name="T38" fmla="*/ 79544 w 1088"/>
              <a:gd name="T39" fmla="*/ 0 h 1088"/>
              <a:gd name="T40" fmla="*/ 56645 w 1088"/>
              <a:gd name="T41" fmla="*/ 4821 h 1088"/>
              <a:gd name="T42" fmla="*/ 33746 w 1088"/>
              <a:gd name="T43" fmla="*/ 15668 h 1088"/>
              <a:gd name="T44" fmla="*/ 15668 w 1088"/>
              <a:gd name="T45" fmla="*/ 33746 h 1088"/>
              <a:gd name="T46" fmla="*/ 4821 w 1088"/>
              <a:gd name="T47" fmla="*/ 56645 h 1088"/>
              <a:gd name="T48" fmla="*/ 0 w 1088"/>
              <a:gd name="T49" fmla="*/ 80749 h 1088"/>
              <a:gd name="T50" fmla="*/ 0 w 1088"/>
              <a:gd name="T51" fmla="*/ 80749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fontAlgn="base">
              <a:spcBef>
                <a:spcPct val="0"/>
              </a:spcBef>
              <a:spcAft>
                <a:spcPct val="0"/>
              </a:spcAft>
            </a:pPr>
            <a:endParaRPr lang="en-GB" dirty="0">
              <a:solidFill>
                <a:srgbClr val="000000"/>
              </a:solidFill>
              <a:latin typeface="Arial" charset="0"/>
            </a:endParaRPr>
          </a:p>
        </p:txBody>
      </p:sp>
      <p:sp>
        <p:nvSpPr>
          <p:cNvPr id="47113" name="AutoShape 9"/>
          <p:cNvSpPr>
            <a:spLocks noChangeArrowheads="1"/>
          </p:cNvSpPr>
          <p:nvPr/>
        </p:nvSpPr>
        <p:spPr bwMode="auto">
          <a:xfrm>
            <a:off x="5776913" y="2732088"/>
            <a:ext cx="2857500" cy="2857500"/>
          </a:xfrm>
          <a:prstGeom prst="roundRect">
            <a:avLst>
              <a:gd name="adj" fmla="val 4731"/>
            </a:avLst>
          </a:prstGeom>
          <a:blipFill dpi="0" rotWithShape="1">
            <a:blip r:embed="rId4" cstate="print"/>
            <a:srcRect/>
            <a:stretch>
              <a:fillRect b="-29555"/>
            </a:stretch>
          </a:bli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spcBef>
                <a:spcPct val="0"/>
              </a:spcBef>
              <a:spcAft>
                <a:spcPct val="0"/>
              </a:spcAft>
              <a:defRPr/>
            </a:pPr>
            <a:endParaRPr lang="en-GB" dirty="0">
              <a:solidFill>
                <a:srgbClr val="000000"/>
              </a:solidFill>
              <a:latin typeface="Arial" charset="0"/>
            </a:endParaRPr>
          </a:p>
        </p:txBody>
      </p:sp>
      <p:sp>
        <p:nvSpPr>
          <p:cNvPr id="2057" name="Rectangle 10"/>
          <p:cNvSpPr>
            <a:spLocks noChangeArrowheads="1"/>
          </p:cNvSpPr>
          <p:nvPr/>
        </p:nvSpPr>
        <p:spPr bwMode="auto">
          <a:xfrm>
            <a:off x="690563" y="3714750"/>
            <a:ext cx="487045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rgbClr val="0072C6"/>
              </a:buClr>
              <a:buChar char="•"/>
              <a:defRPr sz="3200">
                <a:solidFill>
                  <a:schemeClr val="tx1"/>
                </a:solidFill>
                <a:latin typeface="Frutiger 55 Roman" pitchFamily="50" charset="0"/>
              </a:defRPr>
            </a:lvl1pPr>
            <a:lvl2pPr marL="742950" indent="-285750" algn="l" eaLnBrk="0" hangingPunct="0">
              <a:spcBef>
                <a:spcPct val="20000"/>
              </a:spcBef>
              <a:buClr>
                <a:srgbClr val="0072C6"/>
              </a:buClr>
              <a:buChar char="–"/>
              <a:defRPr sz="2800">
                <a:solidFill>
                  <a:schemeClr val="tx1"/>
                </a:solidFill>
                <a:latin typeface="Frutiger 55 Roman" pitchFamily="50" charset="0"/>
              </a:defRPr>
            </a:lvl2pPr>
            <a:lvl3pPr marL="1143000" indent="-228600" algn="l" eaLnBrk="0" hangingPunct="0">
              <a:spcBef>
                <a:spcPct val="20000"/>
              </a:spcBef>
              <a:buClr>
                <a:srgbClr val="0072C6"/>
              </a:buClr>
              <a:buChar char="•"/>
              <a:defRPr sz="2400">
                <a:solidFill>
                  <a:schemeClr val="tx1"/>
                </a:solidFill>
                <a:latin typeface="Frutiger 55 Roman" pitchFamily="50" charset="0"/>
              </a:defRPr>
            </a:lvl3pPr>
            <a:lvl4pPr marL="1600200" indent="-228600" algn="l" eaLnBrk="0" hangingPunct="0">
              <a:spcBef>
                <a:spcPct val="20000"/>
              </a:spcBef>
              <a:buClr>
                <a:srgbClr val="0072C6"/>
              </a:buClr>
              <a:buChar char="–"/>
              <a:defRPr sz="2000">
                <a:solidFill>
                  <a:schemeClr val="tx1"/>
                </a:solidFill>
                <a:latin typeface="Frutiger 55 Roman" pitchFamily="50" charset="0"/>
              </a:defRPr>
            </a:lvl4pPr>
            <a:lvl5pPr marL="2057400" indent="-228600" algn="l" eaLnBrk="0" hangingPunct="0">
              <a:spcBef>
                <a:spcPct val="20000"/>
              </a:spcBef>
              <a:buClr>
                <a:srgbClr val="0072C6"/>
              </a:buClr>
              <a:buChar char="»"/>
              <a:defRPr sz="2000">
                <a:solidFill>
                  <a:schemeClr val="tx1"/>
                </a:solidFill>
                <a:latin typeface="Frutiger 55 Roman" pitchFamily="50" charset="0"/>
              </a:defRPr>
            </a:lvl5pPr>
            <a:lvl6pPr marL="25146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6pPr>
            <a:lvl7pPr marL="29718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7pPr>
            <a:lvl8pPr marL="34290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8pPr>
            <a:lvl9pPr marL="3886200" indent="-228600" eaLnBrk="0" fontAlgn="base" hangingPunct="0">
              <a:spcBef>
                <a:spcPct val="20000"/>
              </a:spcBef>
              <a:spcAft>
                <a:spcPct val="0"/>
              </a:spcAft>
              <a:buClr>
                <a:srgbClr val="0072C6"/>
              </a:buClr>
              <a:buChar char="»"/>
              <a:defRPr sz="2000">
                <a:solidFill>
                  <a:schemeClr val="tx1"/>
                </a:solidFill>
                <a:latin typeface="Frutiger 55 Roman" pitchFamily="50" charset="0"/>
              </a:defRPr>
            </a:lvl9pPr>
          </a:lstStyle>
          <a:p>
            <a:pPr algn="ctr" eaLnBrk="1" fontAlgn="base" hangingPunct="1">
              <a:spcAft>
                <a:spcPct val="0"/>
              </a:spcAft>
              <a:buFontTx/>
              <a:buNone/>
            </a:pPr>
            <a:endParaRPr lang="en-GB" altLang="en-US" dirty="0">
              <a:solidFill>
                <a:srgbClr val="FFFFFF"/>
              </a:solidFill>
            </a:endParaRPr>
          </a:p>
        </p:txBody>
      </p:sp>
      <p:sp>
        <p:nvSpPr>
          <p:cNvPr id="2058" name="Text Box 12"/>
          <p:cNvSpPr txBox="1">
            <a:spLocks noChangeArrowheads="1"/>
          </p:cNvSpPr>
          <p:nvPr/>
        </p:nvSpPr>
        <p:spPr bwMode="auto">
          <a:xfrm>
            <a:off x="4572000" y="0"/>
            <a:ext cx="4176713" cy="366713"/>
          </a:xfrm>
          <a:prstGeom prst="rect">
            <a:avLst/>
          </a:prstGeom>
          <a:noFill/>
          <a:ln>
            <a:noFill/>
          </a:ln>
          <a:effectLst/>
          <a:extLst>
            <a:ext uri="{909E8E84-426E-40DD-AFC4-6F175D3DCCD1}">
              <a14:hiddenFill xmlns:a14="http://schemas.microsoft.com/office/drawing/2010/main">
                <a:solidFill>
                  <a:srgbClr val="0072C6">
                    <a:alpha val="25098"/>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endParaRPr lang="en-US" altLang="en-US" dirty="0">
              <a:solidFill>
                <a:srgbClr val="000000"/>
              </a:solidFill>
            </a:endParaRPr>
          </a:p>
        </p:txBody>
      </p:sp>
      <p:pic>
        <p:nvPicPr>
          <p:cNvPr id="2059" name="Picture 1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1013" y="201613"/>
            <a:ext cx="344487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9" descr="KHP_M_oneline_descriptor_strapline_hr_CMY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038" y="5835650"/>
            <a:ext cx="8112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714918" y="1050454"/>
            <a:ext cx="4875213" cy="266429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ysClr val="windowText" lastClr="000000"/>
                </a:solidFill>
                <a:effectLst/>
                <a:uLnTx/>
                <a:uFillTx/>
                <a:latin typeface="Calibri"/>
                <a:ea typeface="+mj-ea"/>
                <a:cs typeface="+mj-cs"/>
              </a:rPr>
              <a:t> </a:t>
            </a:r>
            <a:r>
              <a:rPr kumimoji="0" lang="en-GB" sz="4400" b="0" i="0" u="none" strike="noStrike" kern="1200" cap="none" spc="0" normalizeH="0" baseline="0" noProof="0" dirty="0">
                <a:ln>
                  <a:noFill/>
                </a:ln>
                <a:solidFill>
                  <a:schemeClr val="bg1"/>
                </a:solidFill>
                <a:effectLst/>
                <a:uLnTx/>
                <a:uFillTx/>
                <a:latin typeface="Calibri"/>
                <a:ea typeface="+mj-ea"/>
                <a:cs typeface="+mj-cs"/>
              </a:rPr>
              <a:t>Nutrition and Chronic </a:t>
            </a:r>
            <a:r>
              <a:rPr lang="en-GB" dirty="0">
                <a:solidFill>
                  <a:schemeClr val="bg1"/>
                </a:solidFill>
                <a:latin typeface="Calibri"/>
              </a:rPr>
              <a:t>Li</a:t>
            </a:r>
            <a:r>
              <a:rPr kumimoji="0" lang="en-GB" sz="4400" b="0" i="0" u="none" strike="noStrike" kern="1200" cap="none" spc="0" normalizeH="0" baseline="0" noProof="0" dirty="0">
                <a:ln>
                  <a:noFill/>
                </a:ln>
                <a:solidFill>
                  <a:schemeClr val="bg1"/>
                </a:solidFill>
                <a:effectLst/>
                <a:uLnTx/>
                <a:uFillTx/>
                <a:latin typeface="Calibri"/>
                <a:ea typeface="+mj-ea"/>
                <a:cs typeface="+mj-cs"/>
              </a:rPr>
              <a:t>ver Disease in the Critical Care setting</a:t>
            </a:r>
          </a:p>
        </p:txBody>
      </p:sp>
      <p:sp>
        <p:nvSpPr>
          <p:cNvPr id="12" name="Subtitle 2"/>
          <p:cNvSpPr txBox="1">
            <a:spLocks/>
          </p:cNvSpPr>
          <p:nvPr/>
        </p:nvSpPr>
        <p:spPr bwMode="auto">
          <a:xfrm>
            <a:off x="539750" y="3886200"/>
            <a:ext cx="50212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a:lstStyle>
          <a:p>
            <a:pPr marL="0" indent="0" algn="ctr">
              <a:buNone/>
            </a:pPr>
            <a:r>
              <a:rPr lang="en-GB" kern="0" dirty="0"/>
              <a:t>Nicole Rainford</a:t>
            </a:r>
          </a:p>
          <a:p>
            <a:pPr marL="0" indent="0" algn="ctr">
              <a:buNone/>
            </a:pPr>
            <a:r>
              <a:rPr lang="en-GB" kern="0" dirty="0"/>
              <a:t>Senior Specialist </a:t>
            </a:r>
            <a:r>
              <a:rPr lang="en-GB" kern="0" dirty="0" err="1"/>
              <a:t>Hepatology</a:t>
            </a:r>
            <a:r>
              <a:rPr lang="en-GB" kern="0" dirty="0"/>
              <a:t> Dietitian</a:t>
            </a:r>
          </a:p>
        </p:txBody>
      </p:sp>
    </p:spTree>
    <p:extLst>
      <p:ext uri="{BB962C8B-B14F-4D97-AF65-F5344CB8AC3E}">
        <p14:creationId xmlns:p14="http://schemas.microsoft.com/office/powerpoint/2010/main" val="103749758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sz="3200" dirty="0">
                <a:solidFill>
                  <a:schemeClr val="bg1"/>
                </a:solidFill>
              </a:rPr>
              <a:t>Calculating nutritional requirements in liver</a:t>
            </a:r>
          </a:p>
        </p:txBody>
      </p:sp>
      <p:sp>
        <p:nvSpPr>
          <p:cNvPr id="5123" name="Rectangle 3"/>
          <p:cNvSpPr>
            <a:spLocks noGrp="1" noChangeArrowheads="1"/>
          </p:cNvSpPr>
          <p:nvPr>
            <p:ph type="body" idx="1"/>
          </p:nvPr>
        </p:nvSpPr>
        <p:spPr>
          <a:xfrm>
            <a:off x="467544" y="1124744"/>
            <a:ext cx="8229600" cy="5184576"/>
          </a:xfrm>
        </p:spPr>
        <p:txBody>
          <a:bodyPr/>
          <a:lstStyle/>
          <a:p>
            <a:r>
              <a:rPr lang="en-GB" sz="2000" dirty="0"/>
              <a:t>Aim to start feeding on admission and meet requirements within 48 hours – slower if high refeeding risk</a:t>
            </a:r>
          </a:p>
          <a:p>
            <a:r>
              <a:rPr lang="en-GB" sz="2000" dirty="0"/>
              <a:t>Ensuring </a:t>
            </a:r>
            <a:r>
              <a:rPr lang="en-GB" sz="2000" dirty="0" err="1"/>
              <a:t>Pabrinex</a:t>
            </a:r>
            <a:r>
              <a:rPr lang="en-GB" sz="2000" dirty="0"/>
              <a:t> is given before feeding commenced</a:t>
            </a:r>
          </a:p>
          <a:p>
            <a:r>
              <a:rPr lang="en-GB" sz="2000" dirty="0"/>
              <a:t>Penn State or 25kcal/kg in intubated and ventilated patients taking into account propofol and IV glucose calories</a:t>
            </a:r>
          </a:p>
          <a:p>
            <a:r>
              <a:rPr lang="en-GB" sz="2000" dirty="0"/>
              <a:t>More aggressive nutritional support when patient no longer on full ventilation </a:t>
            </a:r>
          </a:p>
          <a:p>
            <a:r>
              <a:rPr lang="en-GB" sz="2000" dirty="0"/>
              <a:t>Aim minimum 1.2g-1.5g protein/kg </a:t>
            </a:r>
          </a:p>
          <a:p>
            <a:r>
              <a:rPr lang="en-GB" sz="2000" dirty="0"/>
              <a:t>If on CRRT 1.7g/kg increasing unto 2.5g/kg if possible according to tolerance - Sheinkenstal et al found that positive nitrogen balance was only achieved at protein intakes above 2g/kg, for every 1g increase in protein there was a 21% increase in survival </a:t>
            </a:r>
          </a:p>
          <a:p>
            <a:r>
              <a:rPr lang="en-GB" sz="2000" dirty="0"/>
              <a:t>Consideration of </a:t>
            </a:r>
            <a:r>
              <a:rPr lang="en-GB" sz="2000" dirty="0" err="1"/>
              <a:t>Additrace</a:t>
            </a:r>
            <a:r>
              <a:rPr lang="en-GB" sz="2000" dirty="0"/>
              <a:t> for zinc deficiency and Vitamin D supplementation </a:t>
            </a:r>
          </a:p>
          <a:p>
            <a:pPr eaLnBrk="1" hangingPunct="1"/>
            <a:endParaRPr lang="en-GB" altLang="en-US" dirty="0"/>
          </a:p>
        </p:txBody>
      </p:sp>
    </p:spTree>
    <p:extLst>
      <p:ext uri="{BB962C8B-B14F-4D97-AF65-F5344CB8AC3E}">
        <p14:creationId xmlns:p14="http://schemas.microsoft.com/office/powerpoint/2010/main" val="127560815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65" y="0"/>
            <a:ext cx="8229600" cy="882650"/>
          </a:xfrm>
        </p:spPr>
        <p:txBody>
          <a:bodyPr/>
          <a:lstStyle/>
          <a:p>
            <a:r>
              <a:rPr lang="en-GB" dirty="0">
                <a:solidFill>
                  <a:schemeClr val="bg1"/>
                </a:solidFill>
              </a:rPr>
              <a:t>Indirect calorimetry</a:t>
            </a:r>
          </a:p>
        </p:txBody>
      </p:sp>
      <p:sp>
        <p:nvSpPr>
          <p:cNvPr id="3" name="Content Placeholder 2"/>
          <p:cNvSpPr>
            <a:spLocks noGrp="1"/>
          </p:cNvSpPr>
          <p:nvPr>
            <p:ph idx="1"/>
          </p:nvPr>
        </p:nvSpPr>
        <p:spPr>
          <a:xfrm>
            <a:off x="457200" y="1268760"/>
            <a:ext cx="8229600" cy="5211415"/>
          </a:xfrm>
        </p:spPr>
        <p:txBody>
          <a:bodyPr/>
          <a:lstStyle/>
          <a:p>
            <a:r>
              <a:rPr lang="en-GB" dirty="0"/>
              <a:t>Measures resting energy expenditure </a:t>
            </a:r>
          </a:p>
          <a:p>
            <a:r>
              <a:rPr lang="en-GB" dirty="0"/>
              <a:t>Possibly very helpful in liver </a:t>
            </a:r>
            <a:r>
              <a:rPr lang="en-GB" dirty="0" err="1"/>
              <a:t>diease</a:t>
            </a:r>
            <a:r>
              <a:rPr lang="en-GB" dirty="0"/>
              <a:t> </a:t>
            </a:r>
          </a:p>
          <a:p>
            <a:r>
              <a:rPr lang="en-GB" dirty="0"/>
              <a:t>Patient 18 years male, liver failure due to Wilsons, ventilated</a:t>
            </a:r>
          </a:p>
          <a:p>
            <a:r>
              <a:rPr lang="en-GB" dirty="0"/>
              <a:t>EER was 1832kcal – 35kcal/kg vs standard ITU requirements which would be around 1250. </a:t>
            </a:r>
          </a:p>
        </p:txBody>
      </p:sp>
    </p:spTree>
    <p:extLst>
      <p:ext uri="{BB962C8B-B14F-4D97-AF65-F5344CB8AC3E}">
        <p14:creationId xmlns:p14="http://schemas.microsoft.com/office/powerpoint/2010/main" val="315672893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NJ tube insertion and PN</a:t>
            </a:r>
          </a:p>
        </p:txBody>
      </p:sp>
      <p:sp>
        <p:nvSpPr>
          <p:cNvPr id="5" name="Content Placeholder 2"/>
          <p:cNvSpPr>
            <a:spLocks noGrp="1"/>
          </p:cNvSpPr>
          <p:nvPr>
            <p:ph idx="1"/>
          </p:nvPr>
        </p:nvSpPr>
        <p:spPr>
          <a:xfrm>
            <a:off x="457200" y="1600200"/>
            <a:ext cx="8229600" cy="4525963"/>
          </a:xfrm>
        </p:spPr>
        <p:txBody>
          <a:bodyPr>
            <a:normAutofit fontScale="85000" lnSpcReduction="20000"/>
          </a:bodyPr>
          <a:lstStyle/>
          <a:p>
            <a:r>
              <a:rPr lang="en-GB" dirty="0"/>
              <a:t>NJ tube insertion should be considered in those with high residual gastric volumes despite pro-kinetics, persistent vomiting, pancreatitis</a:t>
            </a:r>
          </a:p>
          <a:p>
            <a:r>
              <a:rPr lang="en-GB" dirty="0"/>
              <a:t>Bedside insertion of NJ tubes reduce patient waiting times for tube insertion </a:t>
            </a:r>
          </a:p>
          <a:p>
            <a:r>
              <a:rPr lang="en-GB" dirty="0"/>
              <a:t>PN should be considered in those where enteral feeding cannot be established or in those who can only tolerate small volumes of enteral nutrition</a:t>
            </a:r>
          </a:p>
          <a:p>
            <a:r>
              <a:rPr lang="en-GB" dirty="0"/>
              <a:t>Liver failure is not an automatic contraindication for PN </a:t>
            </a:r>
          </a:p>
          <a:p>
            <a:r>
              <a:rPr lang="en-GB" dirty="0"/>
              <a:t>Can be especially helpful in particularly malnourished patients </a:t>
            </a:r>
          </a:p>
        </p:txBody>
      </p:sp>
    </p:spTree>
    <p:extLst>
      <p:ext uri="{BB962C8B-B14F-4D97-AF65-F5344CB8AC3E}">
        <p14:creationId xmlns:p14="http://schemas.microsoft.com/office/powerpoint/2010/main" val="172603326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Pancreatitis and Cholestasis</a:t>
            </a:r>
          </a:p>
        </p:txBody>
      </p:sp>
      <p:sp>
        <p:nvSpPr>
          <p:cNvPr id="6" name="Content Placeholder 2"/>
          <p:cNvSpPr>
            <a:spLocks noGrp="1"/>
          </p:cNvSpPr>
          <p:nvPr>
            <p:ph idx="1"/>
          </p:nvPr>
        </p:nvSpPr>
        <p:spPr>
          <a:xfrm>
            <a:off x="457200" y="1600200"/>
            <a:ext cx="8229600" cy="4525963"/>
          </a:xfrm>
        </p:spPr>
        <p:txBody>
          <a:bodyPr>
            <a:normAutofit fontScale="70000" lnSpcReduction="20000"/>
          </a:bodyPr>
          <a:lstStyle/>
          <a:p>
            <a:r>
              <a:rPr lang="en-GB" dirty="0"/>
              <a:t>Pancreatitis is a common finding in alcohol related liver disease and should be considered in all those presenting with alcohol related liver disease </a:t>
            </a:r>
          </a:p>
          <a:p>
            <a:r>
              <a:rPr lang="en-GB" dirty="0"/>
              <a:t>In patients with diarrhoea or signs of fat malabsorption or a calcified pancreas pancreatic insufficiency should be considered</a:t>
            </a:r>
          </a:p>
          <a:p>
            <a:r>
              <a:rPr lang="en-GB" dirty="0"/>
              <a:t>Semi-elemental formulas should be used with pancreatic enzymes</a:t>
            </a:r>
          </a:p>
          <a:p>
            <a:r>
              <a:rPr lang="en-GB" dirty="0"/>
              <a:t>Pancrex V 1g every 2-4 hours or Creon 25,000 unit tablets every 4 hours – be aware of volume of sodium bicarbonate</a:t>
            </a:r>
          </a:p>
          <a:p>
            <a:r>
              <a:rPr lang="en-GB" dirty="0"/>
              <a:t>Bilirubin &gt; 300 consider lower fat feeds – these tend to be semi-elemental</a:t>
            </a:r>
          </a:p>
          <a:p>
            <a:r>
              <a:rPr lang="en-GB" dirty="0"/>
              <a:t>If eating fat to tolerance </a:t>
            </a:r>
          </a:p>
          <a:p>
            <a:endParaRPr lang="en-GB" dirty="0"/>
          </a:p>
        </p:txBody>
      </p:sp>
    </p:spTree>
    <p:extLst>
      <p:ext uri="{BB962C8B-B14F-4D97-AF65-F5344CB8AC3E}">
        <p14:creationId xmlns:p14="http://schemas.microsoft.com/office/powerpoint/2010/main" val="172603326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941568" cy="882650"/>
          </a:xfrm>
        </p:spPr>
        <p:txBody>
          <a:bodyPr/>
          <a:lstStyle/>
          <a:p>
            <a:pPr algn="l"/>
            <a:r>
              <a:rPr lang="en-GB" dirty="0">
                <a:solidFill>
                  <a:schemeClr val="bg1"/>
                </a:solidFill>
              </a:rPr>
              <a:t>Summary of recommendations</a:t>
            </a:r>
          </a:p>
        </p:txBody>
      </p:sp>
      <p:sp>
        <p:nvSpPr>
          <p:cNvPr id="3" name="Content Placeholder 2"/>
          <p:cNvSpPr>
            <a:spLocks noGrp="1"/>
          </p:cNvSpPr>
          <p:nvPr>
            <p:ph idx="1"/>
          </p:nvPr>
        </p:nvSpPr>
        <p:spPr>
          <a:xfrm>
            <a:off x="395536" y="1196752"/>
            <a:ext cx="8229600" cy="4608512"/>
          </a:xfrm>
        </p:spPr>
        <p:txBody>
          <a:bodyPr/>
          <a:lstStyle/>
          <a:p>
            <a:r>
              <a:rPr lang="en-GB" sz="2400" dirty="0"/>
              <a:t>Aim to start enteral feeding within 24-48 hours or admission</a:t>
            </a:r>
          </a:p>
          <a:p>
            <a:r>
              <a:rPr lang="en-GB" sz="2400" dirty="0"/>
              <a:t>Use of feeding protocols and pro-kinetics</a:t>
            </a:r>
          </a:p>
          <a:p>
            <a:r>
              <a:rPr lang="en-GB" sz="2400" dirty="0"/>
              <a:t>Ensure refeeding medications are given in those at risk</a:t>
            </a:r>
          </a:p>
          <a:p>
            <a:r>
              <a:rPr lang="en-GB" sz="2400" dirty="0"/>
              <a:t>Low threshold for NJ insertion/PN</a:t>
            </a:r>
          </a:p>
          <a:p>
            <a:r>
              <a:rPr lang="en-GB" sz="2400" dirty="0"/>
              <a:t>Trial of pancreatic enzymes and semi-elemental formulas in cases of suspected malabsorption</a:t>
            </a:r>
          </a:p>
          <a:p>
            <a:r>
              <a:rPr lang="en-GB" sz="2400" dirty="0"/>
              <a:t>Monitor, monitor, monitor - patients are evolving continuously</a:t>
            </a:r>
          </a:p>
        </p:txBody>
      </p:sp>
    </p:spTree>
    <p:extLst>
      <p:ext uri="{BB962C8B-B14F-4D97-AF65-F5344CB8AC3E}">
        <p14:creationId xmlns:p14="http://schemas.microsoft.com/office/powerpoint/2010/main" val="84792436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References</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9" y="1412776"/>
            <a:ext cx="8304213"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03326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82650"/>
          </a:xfrm>
        </p:spPr>
        <p:txBody>
          <a:bodyPr/>
          <a:lstStyle/>
          <a:p>
            <a:pPr algn="l"/>
            <a:r>
              <a:rPr lang="en-GB" dirty="0">
                <a:solidFill>
                  <a:schemeClr val="bg1"/>
                </a:solidFill>
              </a:rPr>
              <a:t>References</a:t>
            </a:r>
          </a:p>
        </p:txBody>
      </p:sp>
      <p:sp>
        <p:nvSpPr>
          <p:cNvPr id="3" name="Content Placeholder 2"/>
          <p:cNvSpPr>
            <a:spLocks noGrp="1"/>
          </p:cNvSpPr>
          <p:nvPr>
            <p:ph idx="1"/>
          </p:nvPr>
        </p:nvSpPr>
        <p:spPr>
          <a:xfrm>
            <a:off x="467544" y="1340768"/>
            <a:ext cx="8229600" cy="4473575"/>
          </a:xfrm>
        </p:spPr>
        <p:txBody>
          <a:bodyPr/>
          <a:lstStyle/>
          <a:p>
            <a:r>
              <a:rPr lang="en-GB" sz="2400" dirty="0"/>
              <a:t>Cheung, K., Lee, S., Raman, M. </a:t>
            </a:r>
            <a:r>
              <a:rPr lang="en-GB" sz="2400" i="1" dirty="0"/>
              <a:t>Prevalence and Mechanisms of Malnutrition in Patients With Advanced Liver Disease, and Nutrition Management. </a:t>
            </a:r>
            <a:r>
              <a:rPr lang="en-GB" sz="2400" dirty="0"/>
              <a:t>Clinical gastroenterology and </a:t>
            </a:r>
            <a:r>
              <a:rPr lang="en-GB" sz="2400" dirty="0" err="1"/>
              <a:t>hepatology</a:t>
            </a:r>
            <a:r>
              <a:rPr lang="en-GB" sz="2400" dirty="0"/>
              <a:t>; 2012;10:117–125</a:t>
            </a:r>
          </a:p>
          <a:p>
            <a:r>
              <a:rPr lang="en-GB" sz="2400" dirty="0"/>
              <a:t>Kim, H., Yang, J. </a:t>
            </a:r>
            <a:r>
              <a:rPr lang="en-GB" sz="2400" i="1" dirty="0" err="1"/>
              <a:t>Sarcopenia</a:t>
            </a:r>
            <a:r>
              <a:rPr lang="en-GB" sz="2400" i="1" dirty="0"/>
              <a:t> in the prognosis of cirrhosis: Going beyond the MELD score. </a:t>
            </a:r>
            <a:r>
              <a:rPr lang="en-GB" sz="2400" dirty="0"/>
              <a:t>World Journal of Gastroenterology; </a:t>
            </a:r>
            <a:r>
              <a:rPr lang="nb-NO" sz="2400" dirty="0"/>
              <a:t>201521(25): 7637–7647.</a:t>
            </a:r>
            <a:endParaRPr lang="en-GB" sz="2400" dirty="0"/>
          </a:p>
          <a:p>
            <a:pPr fontAlgn="t"/>
            <a:r>
              <a:rPr lang="en-GB" sz="2400" dirty="0"/>
              <a:t>Montano-</a:t>
            </a:r>
            <a:r>
              <a:rPr lang="en-GB" sz="2400" dirty="0" err="1"/>
              <a:t>Loza</a:t>
            </a:r>
            <a:r>
              <a:rPr lang="en-GB" sz="2400" dirty="0"/>
              <a:t>, A. </a:t>
            </a:r>
            <a:r>
              <a:rPr lang="en-GB" sz="2400" i="1" dirty="0"/>
              <a:t>Clinical relevance of </a:t>
            </a:r>
            <a:r>
              <a:rPr lang="en-GB" sz="2400" i="1" dirty="0" err="1"/>
              <a:t>sarcopenia</a:t>
            </a:r>
            <a:r>
              <a:rPr lang="en-GB" sz="2400" i="1" dirty="0"/>
              <a:t> in patients with cirrhosis</a:t>
            </a:r>
            <a:r>
              <a:rPr lang="en-GB" sz="2400" dirty="0"/>
              <a:t>. World Journal of Gastroenterology; 2014 Jul 7; 20(25): 8061–8071. </a:t>
            </a:r>
          </a:p>
          <a:p>
            <a:r>
              <a:rPr lang="en-GB" sz="2400" dirty="0" err="1"/>
              <a:t>Thandassery</a:t>
            </a:r>
            <a:r>
              <a:rPr lang="en-GB" sz="2400" dirty="0"/>
              <a:t>, R.B. &amp; Montano-</a:t>
            </a:r>
            <a:r>
              <a:rPr lang="en-GB" sz="2400" dirty="0" err="1"/>
              <a:t>Loza</a:t>
            </a:r>
            <a:r>
              <a:rPr lang="en-GB" sz="2400" dirty="0"/>
              <a:t>, A.J. </a:t>
            </a:r>
            <a:r>
              <a:rPr lang="en-GB" sz="2400" i="1" dirty="0" err="1"/>
              <a:t>Curr</a:t>
            </a:r>
            <a:r>
              <a:rPr lang="en-GB" sz="2400" i="1" dirty="0"/>
              <a:t> Treat Options Gastro; </a:t>
            </a:r>
            <a:r>
              <a:rPr lang="en-GB" sz="2400" dirty="0"/>
              <a:t>2016;14: 257-273</a:t>
            </a:r>
          </a:p>
          <a:p>
            <a:endParaRPr lang="en-GB" i="1"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References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00" y="1195735"/>
            <a:ext cx="855980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03326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484313"/>
            <a:ext cx="8229600" cy="4473575"/>
          </a:xfrm>
        </p:spPr>
        <p:txBody>
          <a:bodyPr/>
          <a:lstStyle/>
          <a:p>
            <a:r>
              <a:rPr lang="en-GB" dirty="0"/>
              <a:t>Malnutrition in liver disease</a:t>
            </a:r>
          </a:p>
          <a:p>
            <a:r>
              <a:rPr lang="en-GB" dirty="0"/>
              <a:t>Sarcopenia and weight loss</a:t>
            </a:r>
          </a:p>
          <a:p>
            <a:r>
              <a:rPr lang="en-GB" dirty="0"/>
              <a:t>Feeding in the critical care </a:t>
            </a:r>
          </a:p>
          <a:p>
            <a:r>
              <a:rPr lang="en-GB" dirty="0"/>
              <a:t>Nutritional requirements in liver disease</a:t>
            </a:r>
          </a:p>
          <a:p>
            <a:r>
              <a:rPr lang="en-GB" dirty="0"/>
              <a:t>Pancreatitis and malabsorption </a:t>
            </a:r>
          </a:p>
          <a:p>
            <a:r>
              <a:rPr lang="en-GB" dirty="0"/>
              <a:t>NJ feeding and PN</a:t>
            </a:r>
          </a:p>
          <a:p>
            <a:pPr eaLnBrk="1" hangingPunct="1"/>
            <a:endParaRPr lang="en-GB" altLang="en-US" dirty="0"/>
          </a:p>
        </p:txBody>
      </p:sp>
      <p:sp>
        <p:nvSpPr>
          <p:cNvPr id="8" name="Title 1"/>
          <p:cNvSpPr>
            <a:spLocks noGrp="1"/>
          </p:cNvSpPr>
          <p:nvPr>
            <p:ph type="title"/>
          </p:nvPr>
        </p:nvSpPr>
        <p:spPr>
          <a:xfrm>
            <a:off x="827584" y="0"/>
            <a:ext cx="8229600" cy="882650"/>
          </a:xfrm>
        </p:spPr>
        <p:txBody>
          <a:bodyPr/>
          <a:lstStyle/>
          <a:p>
            <a:r>
              <a:rPr lang="en-GB" dirty="0">
                <a:solidFill>
                  <a:schemeClr val="bg1"/>
                </a:solidFill>
              </a:rPr>
              <a:t>What we will be covering today</a:t>
            </a:r>
          </a:p>
        </p:txBody>
      </p:sp>
    </p:spTree>
    <p:extLst>
      <p:ext uri="{BB962C8B-B14F-4D97-AF65-F5344CB8AC3E}">
        <p14:creationId xmlns:p14="http://schemas.microsoft.com/office/powerpoint/2010/main" val="338475225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sz="4000" dirty="0">
                <a:solidFill>
                  <a:schemeClr val="bg1"/>
                </a:solidFill>
              </a:rPr>
              <a:t>Malnutrition in chronic liver disease</a:t>
            </a:r>
          </a:p>
        </p:txBody>
      </p:sp>
      <p:sp>
        <p:nvSpPr>
          <p:cNvPr id="5" name="Content Placeholder 2"/>
          <p:cNvSpPr>
            <a:spLocks noGrp="1"/>
          </p:cNvSpPr>
          <p:nvPr>
            <p:ph type="body" idx="1"/>
          </p:nvPr>
        </p:nvSpPr>
        <p:spPr>
          <a:xfrm>
            <a:off x="467544" y="1268760"/>
            <a:ext cx="8229600" cy="5400600"/>
          </a:xfrm>
        </p:spPr>
        <p:txBody>
          <a:bodyPr>
            <a:normAutofit fontScale="70000" lnSpcReduction="20000"/>
          </a:bodyPr>
          <a:lstStyle/>
          <a:p>
            <a:r>
              <a:rPr lang="en-GB" dirty="0"/>
              <a:t>Malnutrition is one of the most common complications of liver disease is prevalent in even early stages – up to 46% of Childs Pugh A increasing to 95% of Childs Pugh C. (Cheung et al, 2012)</a:t>
            </a:r>
          </a:p>
          <a:p>
            <a:r>
              <a:rPr lang="en-GB" dirty="0"/>
              <a:t>Malnutrition leads to increased complications – ascites, hepatorenal syndrome, HE, variceal bleeding and infections (</a:t>
            </a:r>
            <a:r>
              <a:rPr lang="en-GB" dirty="0" err="1"/>
              <a:t>Thandassery</a:t>
            </a:r>
            <a:r>
              <a:rPr lang="en-GB" dirty="0"/>
              <a:t> and </a:t>
            </a:r>
            <a:r>
              <a:rPr lang="en-GB" dirty="0" err="1"/>
              <a:t>Mantano-Loza</a:t>
            </a:r>
            <a:r>
              <a:rPr lang="en-GB" dirty="0"/>
              <a:t>, 2016)</a:t>
            </a:r>
          </a:p>
          <a:p>
            <a:r>
              <a:rPr lang="en-GB" dirty="0"/>
              <a:t>Peng et al (2007) found significant protein depletion in 51% of population but there were marked differences between men and women 28% for women and 63% of men</a:t>
            </a:r>
          </a:p>
          <a:p>
            <a:r>
              <a:rPr lang="en-GB" dirty="0"/>
              <a:t>Sarcopenia is present regardless of BMI – Increasing rates of </a:t>
            </a:r>
            <a:r>
              <a:rPr lang="en-GB" dirty="0" err="1"/>
              <a:t>sarcopenic</a:t>
            </a:r>
            <a:r>
              <a:rPr lang="en-GB" dirty="0"/>
              <a:t> obesity (Montano-</a:t>
            </a:r>
            <a:r>
              <a:rPr lang="en-GB" dirty="0" err="1"/>
              <a:t>Loza</a:t>
            </a:r>
            <a:r>
              <a:rPr lang="en-GB" dirty="0"/>
              <a:t> 2014)</a:t>
            </a:r>
          </a:p>
          <a:p>
            <a:r>
              <a:rPr lang="en-GB" dirty="0"/>
              <a:t>Ascites is much more common in protein depleted patients 47% vs 22%</a:t>
            </a:r>
          </a:p>
          <a:p>
            <a:r>
              <a:rPr lang="en-GB" dirty="0"/>
              <a:t>Malnutrition is an independent risk factor for mortality - length of survival 65% of that of non-</a:t>
            </a:r>
            <a:r>
              <a:rPr lang="en-GB" dirty="0" err="1"/>
              <a:t>sarcopenic</a:t>
            </a:r>
            <a:r>
              <a:rPr lang="en-GB" dirty="0"/>
              <a:t> patients</a:t>
            </a:r>
          </a:p>
          <a:p>
            <a:r>
              <a:rPr lang="en-GB" dirty="0" err="1"/>
              <a:t>Hypermetabolism</a:t>
            </a:r>
            <a:r>
              <a:rPr lang="en-GB" dirty="0"/>
              <a:t> seen in up to 38% of STABLE </a:t>
            </a:r>
            <a:r>
              <a:rPr lang="en-GB" dirty="0" err="1"/>
              <a:t>cirrhotics</a:t>
            </a:r>
            <a:r>
              <a:rPr lang="en-GB" dirty="0"/>
              <a:t> and REE up to 30% higher than expected (Muller, 1999)</a:t>
            </a:r>
          </a:p>
          <a:p>
            <a:endParaRPr lang="en-GB" dirty="0"/>
          </a:p>
          <a:p>
            <a:endParaRPr lang="en-GB" dirty="0"/>
          </a:p>
        </p:txBody>
      </p:sp>
    </p:spTree>
    <p:extLst>
      <p:ext uri="{BB962C8B-B14F-4D97-AF65-F5344CB8AC3E}">
        <p14:creationId xmlns:p14="http://schemas.microsoft.com/office/powerpoint/2010/main" val="71976534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sz="3600" dirty="0">
                <a:solidFill>
                  <a:schemeClr val="bg1"/>
                </a:solidFill>
              </a:rPr>
              <a:t>Sarcopenia and weight loss is multifactorial</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63" y="1412776"/>
            <a:ext cx="8523287"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2040" y="6165304"/>
            <a:ext cx="3816424" cy="369332"/>
          </a:xfrm>
          <a:prstGeom prst="rect">
            <a:avLst/>
          </a:prstGeom>
          <a:noFill/>
        </p:spPr>
        <p:txBody>
          <a:bodyPr wrap="square" rtlCol="0">
            <a:spAutoFit/>
          </a:bodyPr>
          <a:lstStyle/>
          <a:p>
            <a:r>
              <a:rPr lang="en-GB" dirty="0"/>
              <a:t>Adapted from Kim and Yang (2015)</a:t>
            </a:r>
          </a:p>
        </p:txBody>
      </p:sp>
    </p:spTree>
    <p:extLst>
      <p:ext uri="{BB962C8B-B14F-4D97-AF65-F5344CB8AC3E}">
        <p14:creationId xmlns:p14="http://schemas.microsoft.com/office/powerpoint/2010/main" val="79847807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500"/>
            <a:ext cx="8229600" cy="882650"/>
          </a:xfrm>
        </p:spPr>
        <p:txBody>
          <a:bodyPr/>
          <a:lstStyle/>
          <a:p>
            <a:r>
              <a:rPr lang="en-GB" dirty="0">
                <a:solidFill>
                  <a:schemeClr val="bg1"/>
                </a:solidFill>
              </a:rPr>
              <a:t>The liver disease patient on ITU</a:t>
            </a:r>
          </a:p>
        </p:txBody>
      </p:sp>
      <p:sp>
        <p:nvSpPr>
          <p:cNvPr id="3" name="Content Placeholder 2"/>
          <p:cNvSpPr>
            <a:spLocks noGrp="1"/>
          </p:cNvSpPr>
          <p:nvPr>
            <p:ph idx="1"/>
          </p:nvPr>
        </p:nvSpPr>
        <p:spPr>
          <a:xfrm>
            <a:off x="467544" y="1196752"/>
            <a:ext cx="8229600" cy="5040560"/>
          </a:xfrm>
        </p:spPr>
        <p:txBody>
          <a:bodyPr/>
          <a:lstStyle/>
          <a:p>
            <a:r>
              <a:rPr lang="en-GB" sz="2400" dirty="0"/>
              <a:t>Patients with end stage liver disease requiring critical care admission with have limited physiological reserve</a:t>
            </a:r>
          </a:p>
          <a:p>
            <a:r>
              <a:rPr lang="en-GB" sz="2400" dirty="0"/>
              <a:t>Some of the main causes for admission to ITU include hepatic encephalopathy, GI bleeding, sepsis/infection and respiratory failure</a:t>
            </a:r>
          </a:p>
          <a:p>
            <a:r>
              <a:rPr lang="en-GB" sz="2400" dirty="0"/>
              <a:t>Increasing numbers of organ support reduces likelihood of survival – though most will have multiple organ failures</a:t>
            </a:r>
          </a:p>
          <a:p>
            <a:r>
              <a:rPr lang="en-GB" sz="2400" dirty="0"/>
              <a:t>ITU stays can be long sometimes in the order of months so need to consider longer term consequences</a:t>
            </a:r>
          </a:p>
          <a:p>
            <a:endParaRPr lang="en-GB" sz="2400" dirty="0"/>
          </a:p>
          <a:p>
            <a:endParaRPr lang="en-GB" sz="2400" dirty="0"/>
          </a:p>
          <a:p>
            <a:endParaRPr lang="en-GB" dirty="0"/>
          </a:p>
        </p:txBody>
      </p:sp>
    </p:spTree>
    <p:extLst>
      <p:ext uri="{BB962C8B-B14F-4D97-AF65-F5344CB8AC3E}">
        <p14:creationId xmlns:p14="http://schemas.microsoft.com/office/powerpoint/2010/main" val="991491166"/>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2650"/>
          </a:xfrm>
        </p:spPr>
        <p:txBody>
          <a:bodyPr/>
          <a:lstStyle/>
          <a:p>
            <a:r>
              <a:rPr lang="en-GB" dirty="0">
                <a:solidFill>
                  <a:schemeClr val="bg1"/>
                </a:solidFill>
              </a:rPr>
              <a:t>Assessment of liver patient</a:t>
            </a:r>
          </a:p>
        </p:txBody>
      </p:sp>
      <p:sp>
        <p:nvSpPr>
          <p:cNvPr id="3" name="Content Placeholder 2"/>
          <p:cNvSpPr>
            <a:spLocks noGrp="1"/>
          </p:cNvSpPr>
          <p:nvPr>
            <p:ph idx="1"/>
          </p:nvPr>
        </p:nvSpPr>
        <p:spPr>
          <a:xfrm>
            <a:off x="457200" y="1340768"/>
            <a:ext cx="8229600" cy="5256584"/>
          </a:xfrm>
        </p:spPr>
        <p:txBody>
          <a:bodyPr/>
          <a:lstStyle/>
          <a:p>
            <a:r>
              <a:rPr lang="en-GB" dirty="0"/>
              <a:t>Weight is difficult to assess due to fluid retention</a:t>
            </a:r>
          </a:p>
          <a:p>
            <a:r>
              <a:rPr lang="en-GB" dirty="0"/>
              <a:t>Volume of ascites can exceed 20kg</a:t>
            </a:r>
          </a:p>
          <a:p>
            <a:r>
              <a:rPr lang="en-GB" dirty="0"/>
              <a:t>Mid Arm </a:t>
            </a:r>
            <a:r>
              <a:rPr lang="en-GB" dirty="0" err="1"/>
              <a:t>Circumfrence</a:t>
            </a:r>
            <a:r>
              <a:rPr lang="en-GB" dirty="0"/>
              <a:t> can help assess and monitor weight (though oedema is not uncommon)</a:t>
            </a:r>
          </a:p>
        </p:txBody>
      </p:sp>
      <p:pic>
        <p:nvPicPr>
          <p:cNvPr id="4" name="Picture 3"/>
          <p:cNvPicPr>
            <a:picLocks noChangeAspect="1"/>
          </p:cNvPicPr>
          <p:nvPr/>
        </p:nvPicPr>
        <p:blipFill>
          <a:blip r:embed="rId2"/>
          <a:stretch>
            <a:fillRect/>
          </a:stretch>
        </p:blipFill>
        <p:spPr>
          <a:xfrm>
            <a:off x="4932040" y="4077072"/>
            <a:ext cx="1828978" cy="2334970"/>
          </a:xfrm>
          <a:prstGeom prst="rect">
            <a:avLst/>
          </a:prstGeom>
        </p:spPr>
      </p:pic>
    </p:spTree>
    <p:extLst>
      <p:ext uri="{BB962C8B-B14F-4D97-AF65-F5344CB8AC3E}">
        <p14:creationId xmlns:p14="http://schemas.microsoft.com/office/powerpoint/2010/main" val="34837605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82650"/>
          </a:xfrm>
        </p:spPr>
        <p:txBody>
          <a:bodyPr/>
          <a:lstStyle/>
          <a:p>
            <a:pPr algn="l"/>
            <a:r>
              <a:rPr lang="en-GB" dirty="0">
                <a:solidFill>
                  <a:schemeClr val="bg1"/>
                </a:solidFill>
              </a:rPr>
              <a:t>Feeding in critical care</a:t>
            </a:r>
          </a:p>
        </p:txBody>
      </p:sp>
      <p:sp>
        <p:nvSpPr>
          <p:cNvPr id="3" name="Content Placeholder 2"/>
          <p:cNvSpPr>
            <a:spLocks noGrp="1"/>
          </p:cNvSpPr>
          <p:nvPr>
            <p:ph idx="1"/>
          </p:nvPr>
        </p:nvSpPr>
        <p:spPr>
          <a:xfrm>
            <a:off x="395536" y="1268760"/>
            <a:ext cx="8229600" cy="5256584"/>
          </a:xfrm>
        </p:spPr>
        <p:txBody>
          <a:bodyPr/>
          <a:lstStyle/>
          <a:p>
            <a:r>
              <a:rPr lang="en-GB" sz="2000" dirty="0"/>
              <a:t>Barr et al (2004) – Meeting nutritional requirements associated with lower mortality and increased ventilator free days</a:t>
            </a:r>
          </a:p>
          <a:p>
            <a:r>
              <a:rPr lang="en-GB" sz="2000" dirty="0"/>
              <a:t>Khalid et al (2010) – Early </a:t>
            </a:r>
            <a:r>
              <a:rPr lang="en-GB" sz="2000" dirty="0" err="1"/>
              <a:t>enteral</a:t>
            </a:r>
            <a:r>
              <a:rPr lang="en-GB" sz="2000" dirty="0"/>
              <a:t> nutrition in </a:t>
            </a:r>
            <a:r>
              <a:rPr lang="en-GB" sz="2000" dirty="0" err="1"/>
              <a:t>haemodynamically</a:t>
            </a:r>
            <a:r>
              <a:rPr lang="en-GB" sz="2000" dirty="0"/>
              <a:t> unstable patients showed reduced mortality with the sickest patients conferring the largest benefits</a:t>
            </a:r>
          </a:p>
          <a:p>
            <a:r>
              <a:rPr lang="en-GB" sz="2000" dirty="0"/>
              <a:t>ESPEN – Critically ill patients with a chronic catabolic disease should be fed to meet full requirements, supplementary PN should be used if needed</a:t>
            </a:r>
          </a:p>
          <a:p>
            <a:r>
              <a:rPr lang="en-GB" sz="2000" dirty="0"/>
              <a:t>Much focus on early nutrition and its influence on mortality and LOS in ITU and hospital</a:t>
            </a:r>
          </a:p>
          <a:p>
            <a:r>
              <a:rPr lang="en-GB" sz="2000" dirty="0"/>
              <a:t>One of the major drawbacks of much nutritional research in the critical care is that it treats all patients the same and does not tend to stratify in terms of nutritional risk. </a:t>
            </a:r>
          </a:p>
          <a:p>
            <a:endParaRPr lang="en-GB"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675456"/>
            <a:ext cx="8229600" cy="2160240"/>
          </a:xfrm>
        </p:spPr>
        <p:txBody>
          <a:bodyPr/>
          <a:lstStyle/>
          <a:p>
            <a:pPr algn="l" eaLnBrk="1" hangingPunct="1"/>
            <a:r>
              <a:rPr lang="en-GB" altLang="en-US" sz="3200" dirty="0">
                <a:solidFill>
                  <a:schemeClr val="bg1"/>
                </a:solidFill>
              </a:rPr>
              <a:t>Hepatology patients make up a tiny proportion of patients examined </a:t>
            </a:r>
          </a:p>
        </p:txBody>
      </p:sp>
      <p:pic>
        <p:nvPicPr>
          <p:cNvPr id="6" name="Picture 2"/>
          <p:cNvPicPr>
            <a:picLocks noChangeAspect="1" noChangeArrowheads="1"/>
          </p:cNvPicPr>
          <p:nvPr/>
        </p:nvPicPr>
        <p:blipFill>
          <a:blip r:embed="rId3" cstate="print"/>
          <a:srcRect/>
          <a:stretch>
            <a:fillRect/>
          </a:stretch>
        </p:blipFill>
        <p:spPr bwMode="auto">
          <a:xfrm>
            <a:off x="323528" y="1556792"/>
            <a:ext cx="7738807" cy="40270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16216" y="5877272"/>
            <a:ext cx="1546119" cy="369332"/>
          </a:xfrm>
          <a:prstGeom prst="rect">
            <a:avLst/>
          </a:prstGeom>
          <a:noFill/>
        </p:spPr>
        <p:txBody>
          <a:bodyPr wrap="square" rtlCol="0">
            <a:spAutoFit/>
          </a:bodyPr>
          <a:lstStyle/>
          <a:p>
            <a:r>
              <a:rPr lang="en-GB" dirty="0"/>
              <a:t>EPaNIC trial</a:t>
            </a:r>
          </a:p>
        </p:txBody>
      </p:sp>
      <p:pic>
        <p:nvPicPr>
          <p:cNvPr id="9" name="Content Placeholder 3"/>
          <p:cNvPicPr>
            <a:picLocks noGrp="1" noChangeAspect="1" noChangeArrowheads="1"/>
          </p:cNvPicPr>
          <p:nvPr>
            <p:ph idx="1"/>
          </p:nvPr>
        </p:nvPicPr>
        <p:blipFill>
          <a:blip r:embed="rId4" cstate="print"/>
          <a:srcRect/>
          <a:stretch>
            <a:fillRect/>
          </a:stretch>
        </p:blipFill>
        <p:spPr bwMode="auto">
          <a:xfrm>
            <a:off x="720762" y="1340768"/>
            <a:ext cx="7702475" cy="5040560"/>
          </a:xfrm>
          <a:prstGeom prst="rect">
            <a:avLst/>
          </a:prstGeom>
          <a:noFill/>
          <a:ln w="9525">
            <a:noFill/>
            <a:miter lim="800000"/>
            <a:headEnd/>
            <a:tailEnd/>
          </a:ln>
          <a:effectLst/>
        </p:spPr>
      </p:pic>
    </p:spTree>
    <p:extLst>
      <p:ext uri="{BB962C8B-B14F-4D97-AF65-F5344CB8AC3E}">
        <p14:creationId xmlns:p14="http://schemas.microsoft.com/office/powerpoint/2010/main" val="41317156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62025" y="0"/>
            <a:ext cx="8229600" cy="882650"/>
          </a:xfrm>
        </p:spPr>
        <p:txBody>
          <a:bodyPr/>
          <a:lstStyle/>
          <a:p>
            <a:pPr algn="l" eaLnBrk="1" hangingPunct="1"/>
            <a:r>
              <a:rPr lang="en-GB" altLang="en-US" dirty="0">
                <a:solidFill>
                  <a:schemeClr val="bg1"/>
                </a:solidFill>
              </a:rPr>
              <a:t>Or are excluded altogether</a:t>
            </a:r>
          </a:p>
        </p:txBody>
      </p:sp>
      <p:sp>
        <p:nvSpPr>
          <p:cNvPr id="5123" name="Rectangle 3"/>
          <p:cNvSpPr>
            <a:spLocks noGrp="1" noChangeArrowheads="1"/>
          </p:cNvSpPr>
          <p:nvPr>
            <p:ph type="body" idx="1"/>
          </p:nvPr>
        </p:nvSpPr>
        <p:spPr>
          <a:xfrm>
            <a:off x="457200" y="1484313"/>
            <a:ext cx="8229600" cy="4969023"/>
          </a:xfrm>
        </p:spPr>
        <p:txBody>
          <a:bodyPr/>
          <a:lstStyle/>
          <a:p>
            <a:r>
              <a:rPr lang="en-GB" sz="2700" dirty="0"/>
              <a:t>TICACOS trial:</a:t>
            </a:r>
          </a:p>
          <a:p>
            <a:pPr>
              <a:buNone/>
            </a:pPr>
            <a:r>
              <a:rPr lang="en-GB" sz="2700" dirty="0"/>
              <a:t>	‘ The main exclusion criteria were requirement for inspired oxygen content (FiO2) greater than 0.6, air leaks through chest drains, inhaled nitric oxide therapy </a:t>
            </a:r>
            <a:r>
              <a:rPr lang="en-GB" sz="2700" b="1" dirty="0"/>
              <a:t>and continuous renal replacement therapy (CRRT), </a:t>
            </a:r>
            <a:r>
              <a:rPr lang="en-GB" sz="2700" dirty="0"/>
              <a:t>and pregnancy. In addition, patients suffering from significant head trauma (GCS\8), </a:t>
            </a:r>
            <a:r>
              <a:rPr lang="en-GB" sz="2700" b="1" dirty="0"/>
              <a:t>severe liver disease (Child–Pugh score C)</a:t>
            </a:r>
            <a:r>
              <a:rPr lang="en-GB" sz="2700" dirty="0"/>
              <a:t>, or after open-heart surgery were also excluded because the length of stay is frequently related to the underlying condition.’</a:t>
            </a:r>
          </a:p>
          <a:p>
            <a:pPr eaLnBrk="1" hangingPunct="1"/>
            <a:endParaRPr lang="en-GB" altLang="en-US" dirty="0"/>
          </a:p>
        </p:txBody>
      </p:sp>
    </p:spTree>
    <p:extLst>
      <p:ext uri="{BB962C8B-B14F-4D97-AF65-F5344CB8AC3E}">
        <p14:creationId xmlns:p14="http://schemas.microsoft.com/office/powerpoint/2010/main" val="1758837733"/>
      </p:ext>
    </p:extLst>
  </p:cSld>
  <p:clrMapOvr>
    <a:masterClrMapping/>
  </p:clrMapOvr>
  <p:transition>
    <p:fade thruBlk="1"/>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1289</Words>
  <Application>Microsoft Office PowerPoint</Application>
  <PresentationFormat>On-screen Show (4:3)</PresentationFormat>
  <Paragraphs>103</Paragraphs>
  <Slides>17</Slides>
  <Notes>12</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17</vt:i4>
      </vt:variant>
    </vt:vector>
  </HeadingPairs>
  <TitlesOfParts>
    <vt:vector size="28" baseType="lpstr">
      <vt:lpstr>Arial</vt:lpstr>
      <vt:lpstr>Calibri</vt:lpstr>
      <vt:lpstr>Frutiger 55 Roman</vt:lpstr>
      <vt:lpstr>Default Design</vt:lpstr>
      <vt:lpstr>1_Default Design</vt:lpstr>
      <vt:lpstr>2_Default Design</vt:lpstr>
      <vt:lpstr>6_Default Design</vt:lpstr>
      <vt:lpstr>8_Default Design</vt:lpstr>
      <vt:lpstr>9_Default Design</vt:lpstr>
      <vt:lpstr>10_Default Design</vt:lpstr>
      <vt:lpstr>11_Default Design</vt:lpstr>
      <vt:lpstr> </vt:lpstr>
      <vt:lpstr>What we will be covering today</vt:lpstr>
      <vt:lpstr>Malnutrition in chronic liver disease</vt:lpstr>
      <vt:lpstr>Sarcopenia and weight loss is multifactorial</vt:lpstr>
      <vt:lpstr>The liver disease patient on ITU</vt:lpstr>
      <vt:lpstr>Assessment of liver patient</vt:lpstr>
      <vt:lpstr>Feeding in critical care</vt:lpstr>
      <vt:lpstr>Hepatology patients make up a tiny proportion of patients examined </vt:lpstr>
      <vt:lpstr>Or are excluded altogether</vt:lpstr>
      <vt:lpstr>Calculating nutritional requirements in liver</vt:lpstr>
      <vt:lpstr>Indirect calorimetry</vt:lpstr>
      <vt:lpstr>NJ tube insertion and PN</vt:lpstr>
      <vt:lpstr>Pancreatitis and Cholestasis</vt:lpstr>
      <vt:lpstr>Summary of recommendations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liver disease in the critical care setting</dc:title>
  <dc:creator>Nicole</dc:creator>
  <cp:lastModifiedBy>Fetal Medicine</cp:lastModifiedBy>
  <cp:revision>164</cp:revision>
  <cp:lastPrinted>2016-12-01T09:36:37Z</cp:lastPrinted>
  <dcterms:created xsi:type="dcterms:W3CDTF">2016-11-24T17:46:13Z</dcterms:created>
  <dcterms:modified xsi:type="dcterms:W3CDTF">2022-06-10T14:36:44Z</dcterms:modified>
</cp:coreProperties>
</file>