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923" r:id="rId2"/>
    <p:sldId id="2145707319" r:id="rId3"/>
    <p:sldId id="2145707295" r:id="rId4"/>
    <p:sldId id="2145707308" r:id="rId5"/>
    <p:sldId id="2145707309" r:id="rId6"/>
    <p:sldId id="2145707312" r:id="rId7"/>
    <p:sldId id="2145707314" r:id="rId8"/>
    <p:sldId id="2145707315" r:id="rId9"/>
    <p:sldId id="2145707316" r:id="rId10"/>
    <p:sldId id="2145707310" r:id="rId11"/>
    <p:sldId id="2145707317" r:id="rId12"/>
    <p:sldId id="214570731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5C254-B779-4EA9-8829-0D350C403BBC}" v="1" dt="2024-11-28T16:20:54.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45" autoAdjust="0"/>
  </p:normalViewPr>
  <p:slideViewPr>
    <p:cSldViewPr snapToGrid="0">
      <p:cViewPr varScale="1">
        <p:scale>
          <a:sx n="56" d="100"/>
          <a:sy n="56" d="100"/>
        </p:scale>
        <p:origin x="10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4.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53463-FD13-4CA9-A1CC-A2462E35D050}" type="datetimeFigureOut">
              <a:rPr lang="en-GB" smtClean="0"/>
              <a:t>28/11/2024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FFC60-2623-45B0-9E0C-8B335866E7E6}" type="slidenum">
              <a:rPr lang="en-GB" smtClean="0"/>
              <a:t>‹#›</a:t>
            </a:fld>
            <a:endParaRPr lang="en-GB"/>
          </a:p>
        </p:txBody>
      </p:sp>
    </p:spTree>
    <p:extLst>
      <p:ext uri="{BB962C8B-B14F-4D97-AF65-F5344CB8AC3E}">
        <p14:creationId xmlns:p14="http://schemas.microsoft.com/office/powerpoint/2010/main" val="180132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Showcase what you do -</a:t>
            </a:r>
            <a:r>
              <a:rPr lang="en-GB" dirty="0" err="1"/>
              <a:t>pwr</a:t>
            </a:r>
            <a:endParaRPr lang="en-GB" dirty="0"/>
          </a:p>
        </p:txBody>
      </p:sp>
      <p:sp>
        <p:nvSpPr>
          <p:cNvPr id="4" name="Slide Number Placeholder 3"/>
          <p:cNvSpPr>
            <a:spLocks noGrp="1"/>
          </p:cNvSpPr>
          <p:nvPr>
            <p:ph type="sldNum" sz="quarter" idx="5"/>
          </p:nvPr>
        </p:nvSpPr>
        <p:spPr/>
        <p:txBody>
          <a:bodyPr/>
          <a:lstStyle/>
          <a:p>
            <a:fld id="{2E2FFC60-2623-45B0-9E0C-8B335866E7E6}" type="slidenum">
              <a:rPr lang="en-GB" smtClean="0"/>
              <a:t>12</a:t>
            </a:fld>
            <a:endParaRPr lang="en-GB"/>
          </a:p>
        </p:txBody>
      </p:sp>
    </p:spTree>
    <p:extLst>
      <p:ext uri="{BB962C8B-B14F-4D97-AF65-F5344CB8AC3E}">
        <p14:creationId xmlns:p14="http://schemas.microsoft.com/office/powerpoint/2010/main" val="334611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2FFC60-2623-45B0-9E0C-8B335866E7E6}" type="slidenum">
              <a:rPr lang="en-GB" smtClean="0"/>
              <a:t>2</a:t>
            </a:fld>
            <a:endParaRPr lang="en-GB"/>
          </a:p>
        </p:txBody>
      </p:sp>
    </p:spTree>
    <p:extLst>
      <p:ext uri="{BB962C8B-B14F-4D97-AF65-F5344CB8AC3E}">
        <p14:creationId xmlns:p14="http://schemas.microsoft.com/office/powerpoint/2010/main" val="266350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Professional Nurse Advocate (PNA) role was implemented in March 2021 and followed the Professional Midwifery Advocate (PMA) role, which had been introduced in 2017. The purpose of the PNA role was to create an opportunity for nurses to be trained to support nursing colleagues, during and after the covid pandemic.</a:t>
            </a:r>
          </a:p>
          <a:p>
            <a:r>
              <a:rPr lang="en-GB" dirty="0"/>
              <a:t>This support is via the use of the A-EQUIP model, also used by PMA’s, which enables clinical supervision, education and development, quality improvement, and monitoring and audit, as key tools to support the well-being and career progression of the nursing workforce.</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151256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Rcn</a:t>
            </a:r>
            <a:r>
              <a:rPr lang="en-GB" dirty="0"/>
              <a:t> standards</a:t>
            </a:r>
          </a:p>
          <a:p>
            <a:r>
              <a:rPr lang="en-GB" dirty="0"/>
              <a:t>You’re needed to help work towards the others</a:t>
            </a:r>
          </a:p>
        </p:txBody>
      </p:sp>
      <p:sp>
        <p:nvSpPr>
          <p:cNvPr id="4" name="Slide Number Placeholder 3"/>
          <p:cNvSpPr>
            <a:spLocks noGrp="1"/>
          </p:cNvSpPr>
          <p:nvPr>
            <p:ph type="sldNum" sz="quarter" idx="5"/>
          </p:nvPr>
        </p:nvSpPr>
        <p:spPr/>
        <p:txBody>
          <a:bodyPr/>
          <a:lstStyle/>
          <a:p>
            <a:fld id="{2E2FFC60-2623-45B0-9E0C-8B335866E7E6}" type="slidenum">
              <a:rPr lang="en-GB" smtClean="0"/>
              <a:t>5</a:t>
            </a:fld>
            <a:endParaRPr lang="en-GB"/>
          </a:p>
        </p:txBody>
      </p:sp>
    </p:spTree>
    <p:extLst>
      <p:ext uri="{BB962C8B-B14F-4D97-AF65-F5344CB8AC3E}">
        <p14:creationId xmlns:p14="http://schemas.microsoft.com/office/powerpoint/2010/main" val="35734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Standardisation but flexibility </a:t>
            </a:r>
          </a:p>
        </p:txBody>
      </p:sp>
      <p:sp>
        <p:nvSpPr>
          <p:cNvPr id="4" name="Slide Number Placeholder 3"/>
          <p:cNvSpPr>
            <a:spLocks noGrp="1"/>
          </p:cNvSpPr>
          <p:nvPr>
            <p:ph type="sldNum" sz="quarter" idx="5"/>
          </p:nvPr>
        </p:nvSpPr>
        <p:spPr/>
        <p:txBody>
          <a:bodyPr/>
          <a:lstStyle/>
          <a:p>
            <a:fld id="{2E2FFC60-2623-45B0-9E0C-8B335866E7E6}" type="slidenum">
              <a:rPr lang="en-GB" smtClean="0"/>
              <a:t>6</a:t>
            </a:fld>
            <a:endParaRPr lang="en-GB"/>
          </a:p>
        </p:txBody>
      </p:sp>
    </p:spTree>
    <p:extLst>
      <p:ext uri="{BB962C8B-B14F-4D97-AF65-F5344CB8AC3E}">
        <p14:creationId xmlns:p14="http://schemas.microsoft.com/office/powerpoint/2010/main" val="394749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role is small and supportive</a:t>
            </a:r>
          </a:p>
        </p:txBody>
      </p:sp>
      <p:sp>
        <p:nvSpPr>
          <p:cNvPr id="4" name="Slide Number Placeholder 3"/>
          <p:cNvSpPr>
            <a:spLocks noGrp="1"/>
          </p:cNvSpPr>
          <p:nvPr>
            <p:ph type="sldNum" sz="quarter" idx="5"/>
          </p:nvPr>
        </p:nvSpPr>
        <p:spPr/>
        <p:txBody>
          <a:bodyPr/>
          <a:lstStyle/>
          <a:p>
            <a:fld id="{2E2FFC60-2623-45B0-9E0C-8B335866E7E6}" type="slidenum">
              <a:rPr lang="en-GB" smtClean="0"/>
              <a:t>7</a:t>
            </a:fld>
            <a:endParaRPr lang="en-GB"/>
          </a:p>
        </p:txBody>
      </p:sp>
    </p:spTree>
    <p:extLst>
      <p:ext uri="{BB962C8B-B14F-4D97-AF65-F5344CB8AC3E}">
        <p14:creationId xmlns:p14="http://schemas.microsoft.com/office/powerpoint/2010/main" val="30407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Link to a-equip model</a:t>
            </a:r>
          </a:p>
          <a:p>
            <a:r>
              <a:rPr lang="en-GB" dirty="0"/>
              <a:t>You are the ones who may the impact</a:t>
            </a:r>
          </a:p>
        </p:txBody>
      </p:sp>
      <p:sp>
        <p:nvSpPr>
          <p:cNvPr id="4" name="Slide Number Placeholder 3"/>
          <p:cNvSpPr>
            <a:spLocks noGrp="1"/>
          </p:cNvSpPr>
          <p:nvPr>
            <p:ph type="sldNum" sz="quarter" idx="5"/>
          </p:nvPr>
        </p:nvSpPr>
        <p:spPr/>
        <p:txBody>
          <a:bodyPr/>
          <a:lstStyle/>
          <a:p>
            <a:fld id="{2E2FFC60-2623-45B0-9E0C-8B335866E7E6}" type="slidenum">
              <a:rPr lang="en-GB" smtClean="0"/>
              <a:t>8</a:t>
            </a:fld>
            <a:endParaRPr lang="en-GB"/>
          </a:p>
        </p:txBody>
      </p:sp>
    </p:spTree>
    <p:extLst>
      <p:ext uri="{BB962C8B-B14F-4D97-AF65-F5344CB8AC3E}">
        <p14:creationId xmlns:p14="http://schemas.microsoft.com/office/powerpoint/2010/main" val="216218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Showcase what you do –</a:t>
            </a:r>
            <a:r>
              <a:rPr lang="en-GB" dirty="0" err="1"/>
              <a:t>pwr</a:t>
            </a:r>
            <a:endParaRPr lang="en-GB" dirty="0"/>
          </a:p>
          <a:p>
            <a:r>
              <a:rPr lang="en-GB" dirty="0"/>
              <a:t>Why these questions?</a:t>
            </a:r>
          </a:p>
        </p:txBody>
      </p:sp>
      <p:sp>
        <p:nvSpPr>
          <p:cNvPr id="4" name="Slide Number Placeholder 3"/>
          <p:cNvSpPr>
            <a:spLocks noGrp="1"/>
          </p:cNvSpPr>
          <p:nvPr>
            <p:ph type="sldNum" sz="quarter" idx="5"/>
          </p:nvPr>
        </p:nvSpPr>
        <p:spPr/>
        <p:txBody>
          <a:bodyPr/>
          <a:lstStyle/>
          <a:p>
            <a:fld id="{2E2FFC60-2623-45B0-9E0C-8B335866E7E6}" type="slidenum">
              <a:rPr lang="en-GB" smtClean="0"/>
              <a:t>10</a:t>
            </a:fld>
            <a:endParaRPr lang="en-GB"/>
          </a:p>
        </p:txBody>
      </p:sp>
    </p:spTree>
    <p:extLst>
      <p:ext uri="{BB962C8B-B14F-4D97-AF65-F5344CB8AC3E}">
        <p14:creationId xmlns:p14="http://schemas.microsoft.com/office/powerpoint/2010/main" val="109522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existing </a:t>
            </a:r>
            <a:r>
              <a:rPr lang="en-GB" dirty="0" err="1"/>
              <a:t>pnas</a:t>
            </a:r>
            <a:r>
              <a:rPr lang="en-GB" dirty="0"/>
              <a:t> and services – use the support, to allow you to support others</a:t>
            </a:r>
          </a:p>
        </p:txBody>
      </p:sp>
      <p:sp>
        <p:nvSpPr>
          <p:cNvPr id="4" name="Slide Number Placeholder 3"/>
          <p:cNvSpPr>
            <a:spLocks noGrp="1"/>
          </p:cNvSpPr>
          <p:nvPr>
            <p:ph type="sldNum" sz="quarter" idx="5"/>
          </p:nvPr>
        </p:nvSpPr>
        <p:spPr/>
        <p:txBody>
          <a:bodyPr/>
          <a:lstStyle/>
          <a:p>
            <a:fld id="{2E2FFC60-2623-45B0-9E0C-8B335866E7E6}" type="slidenum">
              <a:rPr lang="en-GB" smtClean="0"/>
              <a:t>11</a:t>
            </a:fld>
            <a:endParaRPr lang="en-GB"/>
          </a:p>
        </p:txBody>
      </p:sp>
    </p:spTree>
    <p:extLst>
      <p:ext uri="{BB962C8B-B14F-4D97-AF65-F5344CB8AC3E}">
        <p14:creationId xmlns:p14="http://schemas.microsoft.com/office/powerpoint/2010/main" val="82813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4FA1-27BB-9F1C-CC06-BDB4F0040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D6A503-88B2-0436-421D-E9C1D2BDC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AAFAB4-0306-C33B-63A9-8E815C1B4026}"/>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5" name="Footer Placeholder 4">
            <a:extLst>
              <a:ext uri="{FF2B5EF4-FFF2-40B4-BE49-F238E27FC236}">
                <a16:creationId xmlns:a16="http://schemas.microsoft.com/office/drawing/2014/main" id="{004D2407-26A3-88B2-B608-9FFA485AD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797926-753E-AD80-36BE-FD2D36922525}"/>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35291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04C0-0663-87E4-CC51-614D881387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412DC-12F6-1E2C-8438-08B672721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C9C6A3-99EC-DB7B-AD8E-11E79D3068BE}"/>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5" name="Footer Placeholder 4">
            <a:extLst>
              <a:ext uri="{FF2B5EF4-FFF2-40B4-BE49-F238E27FC236}">
                <a16:creationId xmlns:a16="http://schemas.microsoft.com/office/drawing/2014/main" id="{7AD0595E-FC80-3CFF-40D1-952B017E29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0E952-06F0-99D9-DFD3-112C48268374}"/>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145413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E5BAA-5672-7024-294C-08E89171CE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F8354A-B036-C63E-6627-CF517460F6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33C5AF-A99E-275A-E6D5-7D43E3ED76EF}"/>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5" name="Footer Placeholder 4">
            <a:extLst>
              <a:ext uri="{FF2B5EF4-FFF2-40B4-BE49-F238E27FC236}">
                <a16:creationId xmlns:a16="http://schemas.microsoft.com/office/drawing/2014/main" id="{EADD00DA-3D9B-48FB-C9F0-2258108947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2D70A-C073-2ED8-1B63-3F368B7BD33C}"/>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52758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85627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9551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2C60-8876-FCE2-9A29-4E1CD49BBD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EF194-40F4-B3F8-717E-929395146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3C1FA3-C35C-E7B4-EEB5-F2F94633B957}"/>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5" name="Footer Placeholder 4">
            <a:extLst>
              <a:ext uri="{FF2B5EF4-FFF2-40B4-BE49-F238E27FC236}">
                <a16:creationId xmlns:a16="http://schemas.microsoft.com/office/drawing/2014/main" id="{690F6085-DC11-2C59-6FA6-7080A43DB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92B6D-4CAF-5835-7162-B165EA9A01BC}"/>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192686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EE14-7B6E-4F55-A502-B7973C8511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DB39DE-1F7C-623C-24D8-C120AD619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85AB2E-61FA-7B9E-B10D-FDF3A9FCAC3C}"/>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5" name="Footer Placeholder 4">
            <a:extLst>
              <a:ext uri="{FF2B5EF4-FFF2-40B4-BE49-F238E27FC236}">
                <a16:creationId xmlns:a16="http://schemas.microsoft.com/office/drawing/2014/main" id="{2CD3AAE4-4C8E-90B6-160C-051E84C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937DE-3D42-A69B-1091-AE0D684235CA}"/>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284083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32FD-4BCB-DB68-CF88-ADE5F4BB21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3648CF-75B7-4FA8-63FA-F0F282DEF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AD0E23-F975-3CFB-0F63-1B4D452CB7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D0FBAE-F73A-1007-55B3-EED44E7BDD54}"/>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6" name="Footer Placeholder 5">
            <a:extLst>
              <a:ext uri="{FF2B5EF4-FFF2-40B4-BE49-F238E27FC236}">
                <a16:creationId xmlns:a16="http://schemas.microsoft.com/office/drawing/2014/main" id="{6ED47873-EBFF-E9DF-04D8-13A734A90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EA223D-100B-157B-3D97-E2CA1A4C18D7}"/>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335900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55E9-9DD3-63AB-F6F1-3D62DB563B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AF6CCB-2A9B-022E-9430-5CA7520E4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1BD0B-C124-F8B1-1532-88957F6AE0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72A036-DB71-B98A-3679-DADD321F6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B3433A-6258-8DCB-A88A-34423128D7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8BEF25-D391-0D8D-11EC-6E93AC3B59C3}"/>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8" name="Footer Placeholder 7">
            <a:extLst>
              <a:ext uri="{FF2B5EF4-FFF2-40B4-BE49-F238E27FC236}">
                <a16:creationId xmlns:a16="http://schemas.microsoft.com/office/drawing/2014/main" id="{F67661B2-5ECC-1BDE-F3EA-28F6C7FC0B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A5AB98-7BF1-CE6F-50D3-517E24A0CF4A}"/>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72352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F684-7086-FE33-1D42-AD8B171390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9FC1F2-8DFA-64F5-3916-B847407E3556}"/>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4" name="Footer Placeholder 3">
            <a:extLst>
              <a:ext uri="{FF2B5EF4-FFF2-40B4-BE49-F238E27FC236}">
                <a16:creationId xmlns:a16="http://schemas.microsoft.com/office/drawing/2014/main" id="{440E9E94-CDB1-917A-911F-F83D647985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8237FB-936C-B52F-818C-27DAB403EE0C}"/>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119591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3AB6E-3232-E538-5B0A-80ACDE81521A}"/>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3" name="Footer Placeholder 2">
            <a:extLst>
              <a:ext uri="{FF2B5EF4-FFF2-40B4-BE49-F238E27FC236}">
                <a16:creationId xmlns:a16="http://schemas.microsoft.com/office/drawing/2014/main" id="{A1478DD4-D4AB-27C2-BC30-435A601E26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BE5956-981E-8220-4F11-C96DB53EAA3E}"/>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13081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A078E-30A6-53F0-5C1B-951FA2855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DE347B-0135-0D1B-8ECA-FE7851D02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CDD41B-10F8-04C2-C815-4CDC62A2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AB0E8-B88F-FD9A-285F-F79BE89344B7}"/>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6" name="Footer Placeholder 5">
            <a:extLst>
              <a:ext uri="{FF2B5EF4-FFF2-40B4-BE49-F238E27FC236}">
                <a16:creationId xmlns:a16="http://schemas.microsoft.com/office/drawing/2014/main" id="{2172DEC8-3ECE-5FC0-D017-3AB5BF9B00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3D6ED9-3D73-0007-EB02-55D611911A5A}"/>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344770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8BB6-DAB6-5641-27B9-D083E7F2B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B104FD-06B9-2E2F-F677-7D9E29A9A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CF4899-7542-9BFD-7C60-8D8C83905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10203-CFC2-56B1-06C1-67DB10A251E8}"/>
              </a:ext>
            </a:extLst>
          </p:cNvPr>
          <p:cNvSpPr>
            <a:spLocks noGrp="1"/>
          </p:cNvSpPr>
          <p:nvPr>
            <p:ph type="dt" sz="half" idx="10"/>
          </p:nvPr>
        </p:nvSpPr>
        <p:spPr/>
        <p:txBody>
          <a:bodyPr/>
          <a:lstStyle/>
          <a:p>
            <a:fld id="{6B989BEA-02B9-4C76-8352-24929A8A11D7}" type="datetimeFigureOut">
              <a:rPr lang="en-GB" smtClean="0"/>
              <a:t>28/11/2024</a:t>
            </a:fld>
            <a:endParaRPr lang="en-GB"/>
          </a:p>
        </p:txBody>
      </p:sp>
      <p:sp>
        <p:nvSpPr>
          <p:cNvPr id="6" name="Footer Placeholder 5">
            <a:extLst>
              <a:ext uri="{FF2B5EF4-FFF2-40B4-BE49-F238E27FC236}">
                <a16:creationId xmlns:a16="http://schemas.microsoft.com/office/drawing/2014/main" id="{1C53CDD5-C271-AC5C-B1A1-EDBAAA2ABB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4FBFB7-6889-D93C-5603-5C3BF08E0990}"/>
              </a:ext>
            </a:extLst>
          </p:cNvPr>
          <p:cNvSpPr>
            <a:spLocks noGrp="1"/>
          </p:cNvSpPr>
          <p:nvPr>
            <p:ph type="sldNum" sz="quarter" idx="12"/>
          </p:nvPr>
        </p:nvSpPr>
        <p:spPr/>
        <p:txBody>
          <a:bodyPr/>
          <a:lstStyle/>
          <a:p>
            <a:fld id="{BD1C2963-4296-4630-9CB9-63E5F5929CF4}" type="slidenum">
              <a:rPr lang="en-GB" smtClean="0"/>
              <a:t>‹#›</a:t>
            </a:fld>
            <a:endParaRPr lang="en-GB"/>
          </a:p>
        </p:txBody>
      </p:sp>
    </p:spTree>
    <p:extLst>
      <p:ext uri="{BB962C8B-B14F-4D97-AF65-F5344CB8AC3E}">
        <p14:creationId xmlns:p14="http://schemas.microsoft.com/office/powerpoint/2010/main" val="234884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D5BB6-BDAA-CEC6-FDDF-6A26AE4B2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9128A6-212C-E90C-8BEC-0E42B8EDE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E5104-064D-94A1-6277-DFEFE9318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89BEA-02B9-4C76-8352-24929A8A11D7}" type="datetimeFigureOut">
              <a:rPr lang="en-GB" smtClean="0"/>
              <a:t>28/11/2024</a:t>
            </a:fld>
            <a:endParaRPr lang="en-GB"/>
          </a:p>
        </p:txBody>
      </p:sp>
      <p:sp>
        <p:nvSpPr>
          <p:cNvPr id="5" name="Footer Placeholder 4">
            <a:extLst>
              <a:ext uri="{FF2B5EF4-FFF2-40B4-BE49-F238E27FC236}">
                <a16:creationId xmlns:a16="http://schemas.microsoft.com/office/drawing/2014/main" id="{F6C05D9D-414A-814A-906A-50FD5DC75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17A50F-76F8-397E-97A4-C7792575C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C2963-4296-4630-9CB9-63E5F5929CF4}" type="slidenum">
              <a:rPr lang="en-GB" smtClean="0"/>
              <a:t>‹#›</a:t>
            </a:fld>
            <a:endParaRPr lang="en-GB"/>
          </a:p>
        </p:txBody>
      </p:sp>
    </p:spTree>
    <p:extLst>
      <p:ext uri="{BB962C8B-B14F-4D97-AF65-F5344CB8AC3E}">
        <p14:creationId xmlns:p14="http://schemas.microsoft.com/office/powerpoint/2010/main" val="425872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4.jpeg"/><Relationship Id="rId4" Type="http://schemas.openxmlformats.org/officeDocument/2006/relationships/image" Target="../media/image7.jpe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victoria.hughes40@nhs.ne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KsfBu7xeRg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rcn.org.uk/Professional-Development/publications/professional-nurse-advocate-standards-uk-pub-010-854"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publication/professional-nurse-advocate-a-equip-model-a-model-of-clinical-supervision-for-nurs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england.nhs.uk/publication/professional-nurse-advocate-a-equip-model-a-model-of-clinical-supervision-for-nurs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644620"/>
            <a:ext cx="5387775" cy="5036090"/>
          </a:xfrm>
        </p:spPr>
        <p:txBody>
          <a:bodyPr/>
          <a:lstStyle/>
          <a:p>
            <a:pPr algn="ctr"/>
            <a:r>
              <a:rPr lang="en-GB" sz="6000" dirty="0"/>
              <a:t>Professional Nurse Advocates in the </a:t>
            </a:r>
            <a:br>
              <a:rPr lang="en-GB" sz="6000" dirty="0"/>
            </a:br>
            <a:r>
              <a:rPr lang="en-GB" sz="6000" dirty="0"/>
              <a:t>North West </a:t>
            </a:r>
            <a:br>
              <a:rPr lang="en-GB" sz="6000" dirty="0"/>
            </a:br>
            <a:endParaRPr lang="en-GB" sz="6000" dirty="0"/>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112714" y="6265326"/>
            <a:ext cx="6259513" cy="592674"/>
          </a:xfrm>
        </p:spPr>
        <p:txBody>
          <a:bodyPr>
            <a:normAutofit/>
          </a:bodyPr>
          <a:lstStyle/>
          <a:p>
            <a:pPr>
              <a:lnSpc>
                <a:spcPct val="120000"/>
              </a:lnSpc>
            </a:pPr>
            <a:r>
              <a:rPr lang="en-GB" dirty="0"/>
              <a:t>December 2024</a:t>
            </a:r>
            <a:endParaRPr lang="en-GB" b="1" dirty="0"/>
          </a:p>
        </p:txBody>
      </p:sp>
      <p:pic>
        <p:nvPicPr>
          <p:cNvPr id="8194" name="Picture 2" descr="PROFESSIONAL NURSE ADVOCATE ROLE UHCW">
            <a:extLst>
              <a:ext uri="{FF2B5EF4-FFF2-40B4-BE49-F238E27FC236}">
                <a16:creationId xmlns:a16="http://schemas.microsoft.com/office/drawing/2014/main" id="{CCAC3DA7-8E84-9564-D26C-618DE52E2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990" y="118873"/>
            <a:ext cx="1397284" cy="140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432000" y="0"/>
            <a:ext cx="11404154" cy="865186"/>
          </a:xfrm>
        </p:spPr>
        <p:txBody>
          <a:bodyPr/>
          <a:lstStyle/>
          <a:p>
            <a:pPr algn="ctr"/>
            <a:r>
              <a:rPr lang="en-GB" dirty="0"/>
              <a:t>Reporting Activity - PWR</a:t>
            </a:r>
          </a:p>
        </p:txBody>
      </p:sp>
      <p:graphicFrame>
        <p:nvGraphicFramePr>
          <p:cNvPr id="3" name="Table 2">
            <a:extLst>
              <a:ext uri="{FF2B5EF4-FFF2-40B4-BE49-F238E27FC236}">
                <a16:creationId xmlns:a16="http://schemas.microsoft.com/office/drawing/2014/main" id="{02816F69-1EFB-E2D7-886D-D28FB3EAA6A8}"/>
              </a:ext>
            </a:extLst>
          </p:cNvPr>
          <p:cNvGraphicFramePr>
            <a:graphicFrameLocks noGrp="1"/>
          </p:cNvGraphicFramePr>
          <p:nvPr>
            <p:extLst>
              <p:ext uri="{D42A27DB-BD31-4B8C-83A1-F6EECF244321}">
                <p14:modId xmlns:p14="http://schemas.microsoft.com/office/powerpoint/2010/main" val="4058569116"/>
              </p:ext>
            </p:extLst>
          </p:nvPr>
        </p:nvGraphicFramePr>
        <p:xfrm>
          <a:off x="432000" y="1297186"/>
          <a:ext cx="11360562" cy="4785996"/>
        </p:xfrm>
        <a:graphic>
          <a:graphicData uri="http://schemas.openxmlformats.org/drawingml/2006/table">
            <a:tbl>
              <a:tblPr firstRow="1" firstCol="1" bandRow="1">
                <a:tableStyleId>{5C22544A-7EE6-4342-B048-85BDC9FD1C3A}</a:tableStyleId>
              </a:tblPr>
              <a:tblGrid>
                <a:gridCol w="11360562">
                  <a:extLst>
                    <a:ext uri="{9D8B030D-6E8A-4147-A177-3AD203B41FA5}">
                      <a16:colId xmlns:a16="http://schemas.microsoft.com/office/drawing/2014/main" val="2552360844"/>
                    </a:ext>
                  </a:extLst>
                </a:gridCol>
              </a:tblGrid>
              <a:tr h="797666">
                <a:tc>
                  <a:txBody>
                    <a:bodyPr/>
                    <a:lstStyle/>
                    <a:p>
                      <a:r>
                        <a:rPr lang="en-GB" sz="1800" b="0" dirty="0">
                          <a:solidFill>
                            <a:schemeClr val="tx1"/>
                          </a:solidFill>
                          <a:effectLst/>
                        </a:rPr>
                        <a:t>Total number of registered nursing staff with a PNA qualification (headcount)</a:t>
                      </a:r>
                      <a:endParaRPr lang="en-GB" sz="1800" b="0" dirty="0">
                        <a:solidFill>
                          <a:schemeClr val="tx1"/>
                        </a:solidFill>
                        <a:effectLst/>
                        <a:latin typeface="Calibri" panose="020F0502020204030204" pitchFamily="34" charset="0"/>
                        <a:ea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969945925"/>
                  </a:ext>
                </a:extLst>
              </a:tr>
              <a:tr h="797666">
                <a:tc>
                  <a:txBody>
                    <a:bodyPr/>
                    <a:lstStyle/>
                    <a:p>
                      <a:r>
                        <a:rPr lang="en-GB" sz="1800" b="0">
                          <a:solidFill>
                            <a:schemeClr val="tx1"/>
                          </a:solidFill>
                          <a:effectLst/>
                        </a:rPr>
                        <a:t>Total number of restorative supervision sessions conducted by a PNA (total in month)</a:t>
                      </a:r>
                      <a:endParaRPr lang="en-GB" sz="1800" b="0">
                        <a:solidFill>
                          <a:schemeClr val="tx1"/>
                        </a:solidFill>
                        <a:effectLst/>
                        <a:latin typeface="Calibri" panose="020F0502020204030204" pitchFamily="34" charset="0"/>
                        <a:ea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835913708"/>
                  </a:ext>
                </a:extLst>
              </a:tr>
              <a:tr h="797666">
                <a:tc>
                  <a:txBody>
                    <a:bodyPr/>
                    <a:lstStyle/>
                    <a:p>
                      <a:r>
                        <a:rPr lang="en-GB" sz="1800" b="0" dirty="0">
                          <a:solidFill>
                            <a:schemeClr val="tx1"/>
                          </a:solidFill>
                          <a:effectLst/>
                        </a:rPr>
                        <a:t>Total number of individuals receiving restorative supervision session in month</a:t>
                      </a:r>
                      <a:endParaRPr lang="en-GB" sz="1800" b="0" dirty="0">
                        <a:solidFill>
                          <a:schemeClr val="tx1"/>
                        </a:solidFill>
                        <a:effectLst/>
                        <a:latin typeface="Calibri" panose="020F0502020204030204" pitchFamily="34" charset="0"/>
                        <a:ea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2684108189"/>
                  </a:ext>
                </a:extLst>
              </a:tr>
              <a:tr h="797666">
                <a:tc>
                  <a:txBody>
                    <a:bodyPr/>
                    <a:lstStyle/>
                    <a:p>
                      <a:r>
                        <a:rPr lang="en-GB" sz="1800" b="0">
                          <a:solidFill>
                            <a:schemeClr val="tx1"/>
                          </a:solidFill>
                          <a:effectLst/>
                        </a:rPr>
                        <a:t>Total number of career conversations delivered by a PNA (total in month)</a:t>
                      </a:r>
                      <a:endParaRPr lang="en-GB" sz="1800" b="0">
                        <a:solidFill>
                          <a:schemeClr val="tx1"/>
                        </a:solidFill>
                        <a:effectLst/>
                        <a:latin typeface="Calibri" panose="020F0502020204030204" pitchFamily="34" charset="0"/>
                        <a:ea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2800865404"/>
                  </a:ext>
                </a:extLst>
              </a:tr>
              <a:tr h="797666">
                <a:tc>
                  <a:txBody>
                    <a:bodyPr/>
                    <a:lstStyle/>
                    <a:p>
                      <a:r>
                        <a:rPr lang="en-GB" sz="1800" b="0" dirty="0">
                          <a:solidFill>
                            <a:schemeClr val="tx1"/>
                          </a:solidFill>
                          <a:effectLst/>
                        </a:rPr>
                        <a:t>Total number of individuals receiving a career conversation in month</a:t>
                      </a:r>
                      <a:endParaRPr lang="en-GB" sz="1800" b="0" dirty="0">
                        <a:solidFill>
                          <a:schemeClr val="tx1"/>
                        </a:solidFill>
                        <a:effectLst/>
                        <a:latin typeface="Calibri" panose="020F0502020204030204" pitchFamily="34" charset="0"/>
                        <a:ea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1746836533"/>
                  </a:ext>
                </a:extLst>
              </a:tr>
              <a:tr h="797666">
                <a:tc>
                  <a:txBody>
                    <a:bodyPr/>
                    <a:lstStyle/>
                    <a:p>
                      <a:r>
                        <a:rPr lang="en-GB" sz="1800" b="0" dirty="0">
                          <a:solidFill>
                            <a:schemeClr val="tx1"/>
                          </a:solidFill>
                          <a:effectLst/>
                        </a:rPr>
                        <a:t>Total number of improvement projects/programmes supported by PNAs (rolling total)</a:t>
                      </a:r>
                      <a:endParaRPr lang="en-GB" sz="1800" b="0" dirty="0">
                        <a:solidFill>
                          <a:schemeClr val="tx1"/>
                        </a:solidFill>
                        <a:effectLst/>
                        <a:latin typeface="Calibri" panose="020F0502020204030204" pitchFamily="34" charset="0"/>
                        <a:ea typeface="Calibri" panose="020F0502020204030204" pitchFamily="34" charset="0"/>
                      </a:endParaRPr>
                    </a:p>
                  </a:txBody>
                  <a:tcPr marL="9525" marR="9525" marT="9525" marB="9525" anchor="ctr">
                    <a:solidFill>
                      <a:schemeClr val="bg1"/>
                    </a:solidFill>
                  </a:tcPr>
                </a:tc>
                <a:extLst>
                  <a:ext uri="{0D108BD9-81ED-4DB2-BD59-A6C34878D82A}">
                    <a16:rowId xmlns:a16="http://schemas.microsoft.com/office/drawing/2014/main" val="3965368630"/>
                  </a:ext>
                </a:extLst>
              </a:tr>
            </a:tbl>
          </a:graphicData>
        </a:graphic>
      </p:graphicFrame>
    </p:spTree>
    <p:extLst>
      <p:ext uri="{BB962C8B-B14F-4D97-AF65-F5344CB8AC3E}">
        <p14:creationId xmlns:p14="http://schemas.microsoft.com/office/powerpoint/2010/main" val="399433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393923" y="926"/>
            <a:ext cx="11404154" cy="865186"/>
          </a:xfrm>
        </p:spPr>
        <p:txBody>
          <a:bodyPr/>
          <a:lstStyle/>
          <a:p>
            <a:pPr algn="ctr"/>
            <a:r>
              <a:rPr lang="en-GB" dirty="0"/>
              <a:t>Support &amp; Development</a:t>
            </a:r>
          </a:p>
        </p:txBody>
      </p:sp>
      <p:sp>
        <p:nvSpPr>
          <p:cNvPr id="4" name="Content Placeholder 3">
            <a:extLst>
              <a:ext uri="{FF2B5EF4-FFF2-40B4-BE49-F238E27FC236}">
                <a16:creationId xmlns:a16="http://schemas.microsoft.com/office/drawing/2014/main" id="{D26D3B7B-04D7-8CA0-44BB-B16C5E67C37B}"/>
              </a:ext>
            </a:extLst>
          </p:cNvPr>
          <p:cNvSpPr txBox="1">
            <a:spLocks/>
          </p:cNvSpPr>
          <p:nvPr/>
        </p:nvSpPr>
        <p:spPr>
          <a:xfrm>
            <a:off x="381000" y="918915"/>
            <a:ext cx="5715000" cy="51179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GB" sz="1200" dirty="0"/>
          </a:p>
        </p:txBody>
      </p:sp>
      <p:pic>
        <p:nvPicPr>
          <p:cNvPr id="10" name="Picture 9">
            <a:extLst>
              <a:ext uri="{FF2B5EF4-FFF2-40B4-BE49-F238E27FC236}">
                <a16:creationId xmlns:a16="http://schemas.microsoft.com/office/drawing/2014/main" id="{F582CE04-7376-AAB4-70F6-D3B43EE2AB75}"/>
              </a:ext>
            </a:extLst>
          </p:cNvPr>
          <p:cNvPicPr>
            <a:picLocks noChangeAspect="1"/>
          </p:cNvPicPr>
          <p:nvPr/>
        </p:nvPicPr>
        <p:blipFill>
          <a:blip r:embed="rId3"/>
          <a:stretch>
            <a:fillRect/>
          </a:stretch>
        </p:blipFill>
        <p:spPr>
          <a:xfrm>
            <a:off x="375790" y="245386"/>
            <a:ext cx="2251914" cy="3183614"/>
          </a:xfrm>
          <a:prstGeom prst="rect">
            <a:avLst/>
          </a:prstGeom>
          <a:ln>
            <a:solidFill>
              <a:schemeClr val="accent1">
                <a:shade val="50000"/>
              </a:schemeClr>
            </a:solidFill>
          </a:ln>
        </p:spPr>
      </p:pic>
      <p:pic>
        <p:nvPicPr>
          <p:cNvPr id="11" name="Picture 4" descr="Karen Sargent (@karensargent16) / X">
            <a:extLst>
              <a:ext uri="{FF2B5EF4-FFF2-40B4-BE49-F238E27FC236}">
                <a16:creationId xmlns:a16="http://schemas.microsoft.com/office/drawing/2014/main" id="{988A6FCA-30B0-B30C-C756-06D79EF9B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8410" y="666560"/>
            <a:ext cx="2243330" cy="3197354"/>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2052" name="Picture 4" descr="Home - Nurse Wellbeing Mission">
            <a:extLst>
              <a:ext uri="{FF2B5EF4-FFF2-40B4-BE49-F238E27FC236}">
                <a16:creationId xmlns:a16="http://schemas.microsoft.com/office/drawing/2014/main" id="{F851F914-FE2E-F2A4-80AB-ADDCA1119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816" y="750677"/>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hinyMind – Apps on Google Play">
            <a:extLst>
              <a:ext uri="{FF2B5EF4-FFF2-40B4-BE49-F238E27FC236}">
                <a16:creationId xmlns:a16="http://schemas.microsoft.com/office/drawing/2014/main" id="{260D5946-E244-7516-B3FB-C5C88B556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8410" y="428355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rtin Hogan on LinkedIn: Excited 2👀u 2morro at our National forum and  hear from our wonderful…">
            <a:extLst>
              <a:ext uri="{FF2B5EF4-FFF2-40B4-BE49-F238E27FC236}">
                <a16:creationId xmlns:a16="http://schemas.microsoft.com/office/drawing/2014/main" id="{319AED82-0BDC-7C64-CEFF-F856726621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861" y="2786747"/>
            <a:ext cx="4970360" cy="28206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the FutureNHS virtual workspace enables spread of improvement and  innovation through collaboration and learning – NHS Horizons">
            <a:extLst>
              <a:ext uri="{FF2B5EF4-FFF2-40B4-BE49-F238E27FC236}">
                <a16:creationId xmlns:a16="http://schemas.microsoft.com/office/drawing/2014/main" id="{90B6153F-2DBD-3BF8-7ED3-12F75AE45F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4570" y="5646952"/>
            <a:ext cx="40767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HS England - Wikipedia">
            <a:extLst>
              <a:ext uri="{FF2B5EF4-FFF2-40B4-BE49-F238E27FC236}">
                <a16:creationId xmlns:a16="http://schemas.microsoft.com/office/drawing/2014/main" id="{C0B84B75-1CB0-3BA4-1292-D272E016C0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790" y="4322977"/>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ROFESSIONAL NURSE ADVOCATE ROLE UHCW">
            <a:extLst>
              <a:ext uri="{FF2B5EF4-FFF2-40B4-BE49-F238E27FC236}">
                <a16:creationId xmlns:a16="http://schemas.microsoft.com/office/drawing/2014/main" id="{B074EC11-8183-B2FC-6CD2-A30FD394E4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0292" y="666560"/>
            <a:ext cx="1985490" cy="199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9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432000" y="432000"/>
            <a:ext cx="11404154" cy="5934510"/>
          </a:xfrm>
        </p:spPr>
        <p:txBody>
          <a:bodyPr/>
          <a:lstStyle/>
          <a:p>
            <a:pPr algn="ctr"/>
            <a:r>
              <a:rPr lang="en-GB" sz="6600" dirty="0"/>
              <a:t>Thank you!</a:t>
            </a:r>
            <a:br>
              <a:rPr lang="en-GB" dirty="0"/>
            </a:br>
            <a:endParaRPr lang="en-GB" dirty="0"/>
          </a:p>
        </p:txBody>
      </p:sp>
    </p:spTree>
    <p:extLst>
      <p:ext uri="{BB962C8B-B14F-4D97-AF65-F5344CB8AC3E}">
        <p14:creationId xmlns:p14="http://schemas.microsoft.com/office/powerpoint/2010/main" val="309312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868680" y="157117"/>
            <a:ext cx="8801924" cy="414901"/>
          </a:xfrm>
        </p:spPr>
        <p:txBody>
          <a:bodyPr>
            <a:normAutofit fontScale="90000"/>
          </a:bodyPr>
          <a:lstStyle/>
          <a:p>
            <a:pPr algn="ctr"/>
            <a:r>
              <a:rPr lang="en-GB" b="0" dirty="0">
                <a:solidFill>
                  <a:srgbClr val="202A30"/>
                </a:solidFill>
                <a:latin typeface="-apple-system"/>
              </a:rPr>
              <a:t>Introduction - </a:t>
            </a:r>
            <a:r>
              <a:rPr lang="en-GB" sz="3600" b="0" i="0" dirty="0">
                <a:solidFill>
                  <a:srgbClr val="202A30"/>
                </a:solidFill>
                <a:effectLst/>
                <a:latin typeface="-apple-system"/>
              </a:rPr>
              <a:t>Who am I?</a:t>
            </a:r>
            <a:endParaRPr lang="en-GB" dirty="0"/>
          </a:p>
        </p:txBody>
      </p:sp>
      <p:sp>
        <p:nvSpPr>
          <p:cNvPr id="4" name="Content Placeholder 3">
            <a:extLst>
              <a:ext uri="{FF2B5EF4-FFF2-40B4-BE49-F238E27FC236}">
                <a16:creationId xmlns:a16="http://schemas.microsoft.com/office/drawing/2014/main" id="{D26D3B7B-04D7-8CA0-44BB-B16C5E67C37B}"/>
              </a:ext>
            </a:extLst>
          </p:cNvPr>
          <p:cNvSpPr txBox="1">
            <a:spLocks/>
          </p:cNvSpPr>
          <p:nvPr/>
        </p:nvSpPr>
        <p:spPr>
          <a:xfrm>
            <a:off x="381000" y="918915"/>
            <a:ext cx="5715000" cy="51179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GB" sz="1200" dirty="0"/>
          </a:p>
        </p:txBody>
      </p:sp>
      <p:sp>
        <p:nvSpPr>
          <p:cNvPr id="3" name="TextBox 2">
            <a:extLst>
              <a:ext uri="{FF2B5EF4-FFF2-40B4-BE49-F238E27FC236}">
                <a16:creationId xmlns:a16="http://schemas.microsoft.com/office/drawing/2014/main" id="{27DEE63D-267D-90D2-6AE4-A680228F6FB4}"/>
              </a:ext>
            </a:extLst>
          </p:cNvPr>
          <p:cNvSpPr txBox="1"/>
          <p:nvPr/>
        </p:nvSpPr>
        <p:spPr>
          <a:xfrm>
            <a:off x="1566862" y="1545660"/>
            <a:ext cx="9039225" cy="2954655"/>
          </a:xfrm>
          <a:prstGeom prst="rect">
            <a:avLst/>
          </a:prstGeom>
          <a:noFill/>
        </p:spPr>
        <p:txBody>
          <a:bodyPr wrap="square">
            <a:spAutoFit/>
          </a:bodyPr>
          <a:lstStyle/>
          <a:p>
            <a:pPr algn="l" fontAlgn="base"/>
            <a:r>
              <a:rPr lang="en-GB" sz="2800" b="0" i="0" dirty="0">
                <a:solidFill>
                  <a:srgbClr val="202A30"/>
                </a:solidFill>
                <a:effectLst/>
                <a:latin typeface="-apple-system"/>
              </a:rPr>
              <a:t>Victoria Hughes – </a:t>
            </a:r>
            <a:r>
              <a:rPr lang="en-GB" sz="2800" b="0" i="0" dirty="0">
                <a:solidFill>
                  <a:srgbClr val="202A30"/>
                </a:solidFill>
                <a:effectLst/>
                <a:latin typeface="-apple-system"/>
                <a:hlinkClick r:id="rId3"/>
              </a:rPr>
              <a:t>victoria.hughes40@nhs.net</a:t>
            </a:r>
            <a:endParaRPr lang="en-GB" sz="2800" b="0" i="0" dirty="0">
              <a:solidFill>
                <a:srgbClr val="202A30"/>
              </a:solidFill>
              <a:effectLst/>
              <a:latin typeface="-apple-system"/>
            </a:endParaRPr>
          </a:p>
          <a:p>
            <a:pPr algn="l" fontAlgn="base"/>
            <a:r>
              <a:rPr lang="en-GB" sz="2800" b="0" i="0" dirty="0">
                <a:solidFill>
                  <a:srgbClr val="202A30"/>
                </a:solidFill>
                <a:effectLst/>
                <a:latin typeface="-apple-system"/>
              </a:rPr>
              <a:t>North West Regional PNA Advisor </a:t>
            </a:r>
          </a:p>
          <a:p>
            <a:pPr algn="l" fontAlgn="base"/>
            <a:r>
              <a:rPr lang="en-GB" sz="2800" b="0" i="0" dirty="0">
                <a:solidFill>
                  <a:srgbClr val="202A30"/>
                </a:solidFill>
                <a:effectLst/>
                <a:latin typeface="-apple-system"/>
              </a:rPr>
              <a:t>Commenced Sept 2023</a:t>
            </a:r>
          </a:p>
          <a:p>
            <a:pPr algn="l" fontAlgn="base"/>
            <a:endParaRPr lang="en-GB" sz="2800" dirty="0">
              <a:solidFill>
                <a:srgbClr val="202A30"/>
              </a:solidFill>
              <a:latin typeface="-apple-system"/>
            </a:endParaRPr>
          </a:p>
          <a:p>
            <a:pPr algn="l" fontAlgn="base"/>
            <a:r>
              <a:rPr lang="en-GB" sz="2800" dirty="0">
                <a:solidFill>
                  <a:srgbClr val="202A30"/>
                </a:solidFill>
                <a:latin typeface="-apple-system"/>
              </a:rPr>
              <a:t>Organisational PNA Lead – Alder Hey 2021-2023</a:t>
            </a:r>
          </a:p>
          <a:p>
            <a:pPr algn="l" fontAlgn="base"/>
            <a:r>
              <a:rPr lang="en-GB" sz="2800" b="0" i="0" dirty="0">
                <a:solidFill>
                  <a:srgbClr val="202A30"/>
                </a:solidFill>
                <a:effectLst/>
                <a:latin typeface="-apple-system"/>
              </a:rPr>
              <a:t>PNA training Apri</a:t>
            </a:r>
            <a:r>
              <a:rPr lang="en-GB" sz="2800" dirty="0">
                <a:solidFill>
                  <a:srgbClr val="202A30"/>
                </a:solidFill>
                <a:latin typeface="-apple-system"/>
              </a:rPr>
              <a:t>l 2021</a:t>
            </a:r>
          </a:p>
          <a:p>
            <a:pPr algn="l" fontAlgn="base"/>
            <a:endParaRPr lang="en-GB" b="0" i="0" dirty="0">
              <a:solidFill>
                <a:srgbClr val="202A30"/>
              </a:solidFill>
              <a:effectLst/>
              <a:latin typeface="-apple-system"/>
            </a:endParaRPr>
          </a:p>
        </p:txBody>
      </p:sp>
    </p:spTree>
    <p:extLst>
      <p:ext uri="{BB962C8B-B14F-4D97-AF65-F5344CB8AC3E}">
        <p14:creationId xmlns:p14="http://schemas.microsoft.com/office/powerpoint/2010/main" val="390049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09E9-122B-7C77-6737-07FBC5A97BE6}"/>
              </a:ext>
            </a:extLst>
          </p:cNvPr>
          <p:cNvSpPr>
            <a:spLocks noGrp="1"/>
          </p:cNvSpPr>
          <p:nvPr>
            <p:ph type="title"/>
          </p:nvPr>
        </p:nvSpPr>
        <p:spPr>
          <a:xfrm>
            <a:off x="355846" y="0"/>
            <a:ext cx="11404154" cy="865186"/>
          </a:xfrm>
        </p:spPr>
        <p:txBody>
          <a:bodyPr/>
          <a:lstStyle/>
          <a:p>
            <a:pPr algn="ctr"/>
            <a:r>
              <a:rPr lang="en-GB" u="sng" dirty="0"/>
              <a:t>Background </a:t>
            </a:r>
          </a:p>
        </p:txBody>
      </p:sp>
      <p:sp>
        <p:nvSpPr>
          <p:cNvPr id="4" name="TextBox 3">
            <a:extLst>
              <a:ext uri="{FF2B5EF4-FFF2-40B4-BE49-F238E27FC236}">
                <a16:creationId xmlns:a16="http://schemas.microsoft.com/office/drawing/2014/main" id="{31E7B760-B5C3-853D-CD1F-89407439EEC0}"/>
              </a:ext>
            </a:extLst>
          </p:cNvPr>
          <p:cNvSpPr txBox="1"/>
          <p:nvPr/>
        </p:nvSpPr>
        <p:spPr>
          <a:xfrm>
            <a:off x="355846" y="1223807"/>
            <a:ext cx="11128033" cy="4606646"/>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b="0" i="0" dirty="0">
                <a:solidFill>
                  <a:srgbClr val="202A30"/>
                </a:solidFill>
                <a:effectLst/>
                <a:cs typeface="Arial" panose="020B0604020202020204" pitchFamily="34" charset="0"/>
              </a:rPr>
              <a:t>The Professional Nurse Advocate (PNA) programme delivers training and restorative supervision for colleagues right across England. The programme launched in March 2021, towards the end of the third wave of COVID-19. This was the start  of a critical point of recovery: for patients, for services and for our workforce.                                     (NHSE 2023)</a:t>
            </a:r>
          </a:p>
          <a:p>
            <a:pPr marL="285750" indent="-285750">
              <a:spcAft>
                <a:spcPts val="1000"/>
              </a:spcAft>
              <a:buFont typeface="Arial" panose="020B0604020202020204" pitchFamily="34" charset="0"/>
              <a:buChar char="•"/>
            </a:pPr>
            <a:r>
              <a:rPr lang="en-GB" dirty="0">
                <a:solidFill>
                  <a:srgbClr val="202A30"/>
                </a:solidFill>
                <a:cs typeface="Arial" panose="020B0604020202020204" pitchFamily="34" charset="0"/>
              </a:rPr>
              <a:t>PNA’s are taught to </a:t>
            </a:r>
            <a:r>
              <a:rPr lang="en-GB" b="0" i="0" dirty="0">
                <a:solidFill>
                  <a:srgbClr val="444444"/>
                </a:solidFill>
                <a:effectLst/>
              </a:rPr>
              <a:t>embed the Advocating and Educating for Quality Improvement (A-EQUIP) model into nursing clinical practice</a:t>
            </a:r>
            <a:endParaRPr lang="en-GB" b="0" i="0" dirty="0">
              <a:solidFill>
                <a:srgbClr val="444444"/>
              </a:solidFill>
              <a:effectLst/>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dirty="0">
                <a:ea typeface="Calibri" panose="020F0502020204030204" pitchFamily="34" charset="0"/>
                <a:cs typeface="Arial" panose="020B0604020202020204" pitchFamily="34" charset="0"/>
              </a:rPr>
              <a:t>T</a:t>
            </a:r>
            <a:r>
              <a:rPr lang="en-GB" sz="1800" dirty="0">
                <a:effectLst/>
                <a:ea typeface="Calibri" panose="020F0502020204030204" pitchFamily="34" charset="0"/>
                <a:cs typeface="Arial" panose="020B0604020202020204" pitchFamily="34" charset="0"/>
              </a:rPr>
              <a:t>he vision of Ruth May (Chief Nursing Officer) who has implemented the PNA role:-</a:t>
            </a:r>
          </a:p>
          <a:p>
            <a:pPr algn="ctr">
              <a:lnSpc>
                <a:spcPct val="115000"/>
              </a:lnSpc>
              <a:spcAft>
                <a:spcPts val="1000"/>
              </a:spcAft>
            </a:pPr>
            <a:r>
              <a:rPr lang="en-GB" sz="1800" i="1" kern="1200" dirty="0">
                <a:solidFill>
                  <a:srgbClr val="333333"/>
                </a:solidFill>
                <a:effectLst/>
                <a:latin typeface="Arial" panose="020B0604020202020204" pitchFamily="34" charset="0"/>
                <a:ea typeface="Calibri" panose="020F0502020204030204" pitchFamily="34" charset="0"/>
                <a:cs typeface="Arial" panose="020B0604020202020204" pitchFamily="34" charset="0"/>
              </a:rPr>
              <a:t>It has been identified there is a need for nurses to be equipped to understand                                                         the demands of their role and how colleagues may be feeling, developing                                                    skills of leadership,  quality improvement and to embed robust                                                          Restorative Clinical Supervision (RCS) within healthcare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en-GB" dirty="0">
                <a:solidFill>
                  <a:srgbClr val="333333"/>
                </a:solidFill>
                <a:ea typeface="Calibri" panose="020F0502020204030204" pitchFamily="34" charset="0"/>
                <a:cs typeface="Times New Roman" panose="02020603050405020304" pitchFamily="18" charset="0"/>
              </a:rPr>
              <a:t>The below video has been created to show the PNA role and structures to support</a:t>
            </a:r>
          </a:p>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https://youtu.be/KsfBu7xeRgE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146" name="Picture 2" descr="PROFESSIONAL NURSE ADVOCATE ROLE UHCW">
            <a:extLst>
              <a:ext uri="{FF2B5EF4-FFF2-40B4-BE49-F238E27FC236}">
                <a16:creationId xmlns:a16="http://schemas.microsoft.com/office/drawing/2014/main" id="{4A10975D-A5C8-576E-325C-B35C7CDA9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8208" y="0"/>
            <a:ext cx="1383792" cy="13899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966CFDB9-F2BB-85A8-BDE9-1CD7DB16E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4774" y="4242816"/>
            <a:ext cx="2827226" cy="261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3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393923" y="36392"/>
            <a:ext cx="11404154" cy="865186"/>
          </a:xfrm>
        </p:spPr>
        <p:txBody>
          <a:bodyPr/>
          <a:lstStyle/>
          <a:p>
            <a:pPr algn="ctr"/>
            <a:r>
              <a:rPr lang="en-GB" dirty="0"/>
              <a:t>Impact of PNA – Evaluation </a:t>
            </a:r>
          </a:p>
        </p:txBody>
      </p:sp>
      <p:sp>
        <p:nvSpPr>
          <p:cNvPr id="4" name="TextBox 3">
            <a:extLst>
              <a:ext uri="{FF2B5EF4-FFF2-40B4-BE49-F238E27FC236}">
                <a16:creationId xmlns:a16="http://schemas.microsoft.com/office/drawing/2014/main" id="{53A42F19-40E2-18A9-6257-C142637971DF}"/>
              </a:ext>
            </a:extLst>
          </p:cNvPr>
          <p:cNvSpPr txBox="1"/>
          <p:nvPr/>
        </p:nvSpPr>
        <p:spPr>
          <a:xfrm>
            <a:off x="355843" y="862328"/>
            <a:ext cx="11404153" cy="1200329"/>
          </a:xfrm>
          <a:prstGeom prst="rect">
            <a:avLst/>
          </a:prstGeom>
          <a:noFill/>
        </p:spPr>
        <p:txBody>
          <a:bodyPr wrap="square">
            <a:spAutoFit/>
          </a:bodyPr>
          <a:lstStyle/>
          <a:p>
            <a:r>
              <a:rPr lang="en-GB" sz="1800" b="0" i="0" u="none" strike="noStrike" baseline="0" dirty="0">
                <a:solidFill>
                  <a:srgbClr val="000000"/>
                </a:solidFill>
                <a:latin typeface="Calibri" panose="020F0502020204030204" pitchFamily="34" charset="0"/>
              </a:rPr>
              <a:t>In February 2022, NHSE sought an evaluation of the PNA programme</a:t>
            </a:r>
            <a:r>
              <a:rPr lang="en-GB" dirty="0">
                <a:solidFill>
                  <a:srgbClr val="000000"/>
                </a:solidFill>
                <a:latin typeface="Calibri" panose="020F0502020204030204" pitchFamily="34" charset="0"/>
              </a:rPr>
              <a:t> and a</a:t>
            </a:r>
            <a:r>
              <a:rPr lang="en-GB" sz="1800" b="0" i="0" u="none" strike="noStrike" baseline="0" dirty="0">
                <a:solidFill>
                  <a:srgbClr val="000000"/>
                </a:solidFill>
                <a:latin typeface="Calibri" panose="020F0502020204030204" pitchFamily="34" charset="0"/>
              </a:rPr>
              <a:t> research team from Coventry University was commissioned to undertake this work. The evaluation aim was to explore the impact of the Professional Nurse Advocates (PNA) programme on PNAs and wider team, with recommendations for improvements</a:t>
            </a:r>
            <a:r>
              <a:rPr lang="en-GB" sz="1800" b="0" i="0" u="none" strike="noStrike" baseline="0" dirty="0">
                <a:solidFill>
                  <a:srgbClr val="000000"/>
                </a:solidFill>
                <a:latin typeface="Arial" panose="020B0604020202020204" pitchFamily="34" charset="0"/>
              </a:rPr>
              <a:t>. </a:t>
            </a:r>
            <a:endParaRPr lang="en-GB" dirty="0"/>
          </a:p>
          <a:p>
            <a:r>
              <a:rPr lang="en-GB" b="1" u="sng" dirty="0"/>
              <a:t>HOW -</a:t>
            </a:r>
          </a:p>
        </p:txBody>
      </p:sp>
      <p:sp>
        <p:nvSpPr>
          <p:cNvPr id="8" name="TextBox 7">
            <a:extLst>
              <a:ext uri="{FF2B5EF4-FFF2-40B4-BE49-F238E27FC236}">
                <a16:creationId xmlns:a16="http://schemas.microsoft.com/office/drawing/2014/main" id="{31D781BB-0D25-B618-5D1D-3295A2EBB76D}"/>
              </a:ext>
            </a:extLst>
          </p:cNvPr>
          <p:cNvSpPr txBox="1"/>
          <p:nvPr/>
        </p:nvSpPr>
        <p:spPr>
          <a:xfrm>
            <a:off x="393923" y="2062657"/>
            <a:ext cx="10855125" cy="3416320"/>
          </a:xfrm>
          <a:prstGeom prst="rect">
            <a:avLst/>
          </a:prstGeom>
          <a:noFill/>
        </p:spPr>
        <p:txBody>
          <a:bodyPr wrap="square">
            <a:spAutoFit/>
          </a:bodyPr>
          <a:lstStyle/>
          <a:p>
            <a:pPr marL="285750" indent="-285750">
              <a:buFont typeface="Arial" panose="020B0604020202020204" pitchFamily="34" charset="0"/>
              <a:buChar char="•"/>
            </a:pPr>
            <a:r>
              <a:rPr lang="en-GB" sz="1800" b="1" i="0" u="none" strike="noStrike" baseline="0" dirty="0">
                <a:solidFill>
                  <a:srgbClr val="000000"/>
                </a:solidFill>
                <a:latin typeface="Calibri" panose="020F0502020204030204" pitchFamily="34" charset="0"/>
              </a:rPr>
              <a:t>An electronic survey </a:t>
            </a:r>
            <a:r>
              <a:rPr lang="en-GB" sz="1800" b="0" i="0" u="none" strike="noStrike" baseline="0" dirty="0">
                <a:solidFill>
                  <a:srgbClr val="000000"/>
                </a:solidFill>
                <a:latin typeface="Calibri" panose="020F0502020204030204" pitchFamily="34" charset="0"/>
              </a:rPr>
              <a:t>was distributed by NHS England between August and December 2022, via email to three constituent groups: Nurses who received RCS (known as RCS Nurses); PNAs; and Trust PNA Leads. There were 302 responses to the survey (RCS Nurses n=73, PNAs n=214, Trust Leads n=15). </a:t>
            </a:r>
          </a:p>
          <a:p>
            <a:pPr marL="285750" indent="-285750">
              <a:buFont typeface="Arial" panose="020B0604020202020204" pitchFamily="34" charset="0"/>
              <a:buChar char="•"/>
            </a:pPr>
            <a:r>
              <a:rPr lang="en-GB" sz="1800" b="1" i="0" u="none" strike="noStrike" baseline="0" dirty="0">
                <a:solidFill>
                  <a:srgbClr val="000000"/>
                </a:solidFill>
                <a:latin typeface="Calibri" panose="020F0502020204030204" pitchFamily="34" charset="0"/>
              </a:rPr>
              <a:t>Case Studies </a:t>
            </a:r>
            <a:r>
              <a:rPr lang="en-GB" sz="1800" b="0" i="0" u="none" strike="noStrike" baseline="0" dirty="0">
                <a:solidFill>
                  <a:srgbClr val="000000"/>
                </a:solidFill>
                <a:latin typeface="Calibri" panose="020F0502020204030204" pitchFamily="34" charset="0"/>
              </a:rPr>
              <a:t>were conducted with eight sites, spanning Healthcare and HEI settings across England to provide in-depth, contextually based information regarding the implementation of the professional nurse advocate programme </a:t>
            </a:r>
          </a:p>
          <a:p>
            <a:pPr marL="285750" indent="-285750">
              <a:buFont typeface="Arial" panose="020B0604020202020204" pitchFamily="34" charset="0"/>
              <a:buChar char="•"/>
            </a:pPr>
            <a:r>
              <a:rPr lang="en-GB" sz="1800" b="1" i="0" u="none" strike="noStrike" baseline="0" dirty="0">
                <a:solidFill>
                  <a:srgbClr val="000000"/>
                </a:solidFill>
                <a:latin typeface="Calibri" panose="020F0502020204030204" pitchFamily="34" charset="0"/>
              </a:rPr>
              <a:t>Interview </a:t>
            </a:r>
            <a:r>
              <a:rPr lang="en-GB" sz="1800" b="0" i="0" u="none" strike="noStrike" baseline="0" dirty="0">
                <a:solidFill>
                  <a:srgbClr val="000000"/>
                </a:solidFill>
                <a:latin typeface="Calibri" panose="020F0502020204030204" pitchFamily="34" charset="0"/>
              </a:rPr>
              <a:t>data were collected from 63 individuals, with 59 individual interviews and 4, two-person interviews. This included Regional PNA leads (6), Trust PNA leads (13), PNAs (32) and RCS Nurses (7) and HEI Leads (5). </a:t>
            </a:r>
          </a:p>
          <a:p>
            <a:r>
              <a:rPr lang="en-GB" b="1" u="sng" dirty="0">
                <a:solidFill>
                  <a:srgbClr val="000000"/>
                </a:solidFill>
                <a:latin typeface="Calibri" panose="020F0502020204030204" pitchFamily="34" charset="0"/>
              </a:rPr>
              <a:t>COMMENTS-</a:t>
            </a:r>
            <a:endParaRPr lang="en-GB" sz="1800" b="1" i="0" u="sng" strike="noStrike" baseline="0"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endParaRPr lang="en-GB" dirty="0"/>
          </a:p>
        </p:txBody>
      </p:sp>
      <p:sp>
        <p:nvSpPr>
          <p:cNvPr id="15" name="TextBox 14">
            <a:extLst>
              <a:ext uri="{FF2B5EF4-FFF2-40B4-BE49-F238E27FC236}">
                <a16:creationId xmlns:a16="http://schemas.microsoft.com/office/drawing/2014/main" id="{92764A9E-10C5-1AB9-30EB-50881B6D7741}"/>
              </a:ext>
            </a:extLst>
          </p:cNvPr>
          <p:cNvSpPr txBox="1"/>
          <p:nvPr/>
        </p:nvSpPr>
        <p:spPr>
          <a:xfrm>
            <a:off x="355842" y="4608731"/>
            <a:ext cx="11404153" cy="2031325"/>
          </a:xfrm>
          <a:prstGeom prst="rect">
            <a:avLst/>
          </a:prstGeom>
          <a:noFill/>
        </p:spPr>
        <p:txBody>
          <a:bodyPr wrap="square">
            <a:spAutoFit/>
          </a:bodyPr>
          <a:lstStyle/>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Participating in RCS was described as a positive and constructive experience by many RCS nurses which had boosted their self-confidence, leaving them restored and reinvigorated…RCS and career conversations are enabling nurses, who might otherwise leave the profession, to stay.</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general appreciation was reflected that the PNA programme has opened opportunities for nurses at any stage of their career to engage in further study and to combine this with experience, which served to make nurses feel valued and empowered in their roles </a:t>
            </a:r>
            <a:endParaRPr lang="en-GB" dirty="0"/>
          </a:p>
          <a:p>
            <a:endParaRPr lang="en-GB" dirty="0"/>
          </a:p>
        </p:txBody>
      </p:sp>
    </p:spTree>
    <p:extLst>
      <p:ext uri="{BB962C8B-B14F-4D97-AF65-F5344CB8AC3E}">
        <p14:creationId xmlns:p14="http://schemas.microsoft.com/office/powerpoint/2010/main" val="26220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468413" y="0"/>
            <a:ext cx="11404154" cy="865186"/>
          </a:xfrm>
        </p:spPr>
        <p:txBody>
          <a:bodyPr/>
          <a:lstStyle/>
          <a:p>
            <a:pPr algn="ctr"/>
            <a:r>
              <a:rPr lang="en-GB" dirty="0"/>
              <a:t>Evaluation</a:t>
            </a:r>
          </a:p>
        </p:txBody>
      </p:sp>
      <p:sp>
        <p:nvSpPr>
          <p:cNvPr id="7" name="TextBox 6">
            <a:extLst>
              <a:ext uri="{FF2B5EF4-FFF2-40B4-BE49-F238E27FC236}">
                <a16:creationId xmlns:a16="http://schemas.microsoft.com/office/drawing/2014/main" id="{48C67F66-521F-A3E7-D58B-ADD101192B2B}"/>
              </a:ext>
            </a:extLst>
          </p:cNvPr>
          <p:cNvSpPr txBox="1"/>
          <p:nvPr/>
        </p:nvSpPr>
        <p:spPr>
          <a:xfrm>
            <a:off x="319433" y="1007045"/>
            <a:ext cx="11255174" cy="5663089"/>
          </a:xfrm>
          <a:prstGeom prst="rect">
            <a:avLst/>
          </a:prstGeom>
          <a:noFill/>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pPr marL="342900" indent="-342900">
              <a:buAutoNum type="arabicPeriod"/>
            </a:pPr>
            <a:r>
              <a:rPr lang="en-GB" b="0" i="0" u="none" strike="noStrike" baseline="0" dirty="0">
                <a:solidFill>
                  <a:srgbClr val="000000"/>
                </a:solidFill>
                <a:latin typeface="Calibri" panose="020F0502020204030204" pitchFamily="34" charset="0"/>
              </a:rPr>
              <a:t>Prior to the PNA Programme, the delivery of restorative support and clinical supervision for nurses was not well</a:t>
            </a:r>
          </a:p>
          <a:p>
            <a:r>
              <a:rPr lang="en-GB" b="0" i="0" u="none" strike="noStrike" baseline="0" dirty="0">
                <a:solidFill>
                  <a:srgbClr val="000000"/>
                </a:solidFill>
                <a:latin typeface="Calibri" panose="020F0502020204030204" pitchFamily="34" charset="0"/>
              </a:rPr>
              <a:t>developed, despite some pockets of good practice. Learning from the areas good practice developed through the programme must be adopted across England. </a:t>
            </a:r>
          </a:p>
          <a:p>
            <a:pPr marL="342900" indent="-342900">
              <a:buAutoNum type="arabicPeriod"/>
            </a:pPr>
            <a:endParaRPr lang="en-GB" b="0" i="0" u="none" strike="noStrike" baseline="0" dirty="0">
              <a:solidFill>
                <a:srgbClr val="000000"/>
              </a:solidFill>
              <a:latin typeface="Calibri" panose="020F0502020204030204" pitchFamily="34" charset="0"/>
            </a:endParaRPr>
          </a:p>
          <a:p>
            <a:r>
              <a:rPr lang="en-GB" b="0" i="0" u="none" strike="noStrike" baseline="0" dirty="0">
                <a:solidFill>
                  <a:srgbClr val="000000"/>
                </a:solidFill>
                <a:latin typeface="Calibri" panose="020F0502020204030204" pitchFamily="34" charset="0"/>
              </a:rPr>
              <a:t>2. Regional and site Lead PNAs require more time to drive the PNA Programme strategy, juggling ‘many other’ priorities which create challenges for implementation at site level. There is much learning that could be shared across each wave of roll out to avoid replication in the development of work and the energy needed to deliver the programme. </a:t>
            </a:r>
          </a:p>
          <a:p>
            <a:endParaRPr lang="en-GB" b="0" i="0" u="none" strike="noStrike" baseline="0" dirty="0">
              <a:solidFill>
                <a:srgbClr val="000000"/>
              </a:solidFill>
              <a:latin typeface="Calibri" panose="020F0502020204030204" pitchFamily="34" charset="0"/>
            </a:endParaRPr>
          </a:p>
          <a:p>
            <a:r>
              <a:rPr lang="en-GB" b="0" i="0" u="none" strike="noStrike" baseline="0" dirty="0">
                <a:solidFill>
                  <a:srgbClr val="000000"/>
                </a:solidFill>
                <a:latin typeface="Calibri" panose="020F0502020204030204" pitchFamily="34" charset="0"/>
              </a:rPr>
              <a:t>3</a:t>
            </a:r>
            <a:r>
              <a:rPr lang="en-GB" b="0" i="0" u="none" strike="noStrike" baseline="0" dirty="0">
                <a:solidFill>
                  <a:srgbClr val="000000"/>
                </a:solidFill>
                <a:highlight>
                  <a:srgbClr val="00FF00"/>
                </a:highlight>
                <a:latin typeface="Calibri" panose="020F0502020204030204" pitchFamily="34" charset="0"/>
              </a:rPr>
              <a:t>. Disparity in the PNA Programme assessment strategy across HEIs and, the requirement for work-based learning in current NHS pressures, requires an agreement for parity for of assessments at Level 7. </a:t>
            </a:r>
          </a:p>
          <a:p>
            <a:endParaRPr lang="en-GB" b="0" i="0" u="none" strike="noStrike" baseline="0" dirty="0">
              <a:solidFill>
                <a:srgbClr val="000000"/>
              </a:solidFill>
              <a:latin typeface="Calibri" panose="020F0502020204030204" pitchFamily="34" charset="0"/>
            </a:endParaRPr>
          </a:p>
          <a:p>
            <a:r>
              <a:rPr lang="en-GB" b="0" i="0" u="none" strike="noStrike" baseline="0" dirty="0">
                <a:solidFill>
                  <a:srgbClr val="000000"/>
                </a:solidFill>
                <a:latin typeface="Calibri" panose="020F0502020204030204" pitchFamily="34" charset="0"/>
              </a:rPr>
              <a:t>4. Adequate ‘</a:t>
            </a:r>
            <a:r>
              <a:rPr lang="en-GB" b="0" i="1" u="none" strike="noStrike" baseline="0" dirty="0">
                <a:solidFill>
                  <a:srgbClr val="000000"/>
                </a:solidFill>
                <a:latin typeface="Calibri" panose="020F0502020204030204" pitchFamily="34" charset="0"/>
              </a:rPr>
              <a:t>time</a:t>
            </a:r>
            <a:r>
              <a:rPr lang="en-GB" b="0" i="0" u="none" strike="noStrike" baseline="0" dirty="0">
                <a:solidFill>
                  <a:srgbClr val="000000"/>
                </a:solidFill>
                <a:latin typeface="Calibri" panose="020F0502020204030204" pitchFamily="34" charset="0"/>
              </a:rPr>
              <a:t>’ release of nurses, and access to ‘</a:t>
            </a:r>
            <a:r>
              <a:rPr lang="en-GB" b="0" i="1" u="none" strike="noStrike" baseline="0" dirty="0">
                <a:solidFill>
                  <a:srgbClr val="000000"/>
                </a:solidFill>
                <a:latin typeface="Calibri" panose="020F0502020204030204" pitchFamily="34" charset="0"/>
              </a:rPr>
              <a:t>office space</a:t>
            </a:r>
            <a:r>
              <a:rPr lang="en-GB" b="0" i="0" u="none" strike="noStrike" baseline="0" dirty="0">
                <a:solidFill>
                  <a:srgbClr val="000000"/>
                </a:solidFill>
                <a:latin typeface="Calibri" panose="020F0502020204030204" pitchFamily="34" charset="0"/>
              </a:rPr>
              <a:t>’ [privacy] is needed for PNAs to facilitate RCS and career conversations, these elements at site level are critical to sustain the programme delivery. </a:t>
            </a:r>
          </a:p>
          <a:p>
            <a:endParaRPr lang="en-GB" b="0" i="0" u="none" strike="noStrike" baseline="0" dirty="0">
              <a:solidFill>
                <a:srgbClr val="000000"/>
              </a:solidFill>
              <a:latin typeface="Calibri" panose="020F0502020204030204" pitchFamily="34" charset="0"/>
            </a:endParaRPr>
          </a:p>
          <a:p>
            <a:r>
              <a:rPr lang="en-GB" b="0" i="0" u="none" strike="noStrike" baseline="0" dirty="0">
                <a:solidFill>
                  <a:srgbClr val="000000"/>
                </a:solidFill>
                <a:latin typeface="Calibri" panose="020F0502020204030204" pitchFamily="34" charset="0"/>
              </a:rPr>
              <a:t>5. More work is needed to develop and promote all elements of the A-EQUIP model in practice, particularly quantifiable improvements in patient care arising from QI work. </a:t>
            </a:r>
          </a:p>
          <a:p>
            <a:endParaRPr lang="en-GB" b="0" i="0" u="none" strike="noStrike" baseline="0" dirty="0">
              <a:solidFill>
                <a:srgbClr val="000000"/>
              </a:solidFill>
              <a:latin typeface="Calibri" panose="020F0502020204030204" pitchFamily="34" charset="0"/>
            </a:endParaRPr>
          </a:p>
          <a:p>
            <a:r>
              <a:rPr lang="en-GB" b="0" i="0" u="none" strike="noStrike" baseline="0" dirty="0">
                <a:solidFill>
                  <a:srgbClr val="000000"/>
                </a:solidFill>
                <a:latin typeface="Calibri" panose="020F0502020204030204" pitchFamily="34" charset="0"/>
              </a:rPr>
              <a:t>6. Further understanding regarding if/how progress is enabled through the RCS model, is needed. This we suggest is an important area for further research to clearly articulate the benefits to the individuals and teams, over time. </a:t>
            </a:r>
          </a:p>
        </p:txBody>
      </p:sp>
      <p:sp>
        <p:nvSpPr>
          <p:cNvPr id="3" name="TextBox 2">
            <a:extLst>
              <a:ext uri="{FF2B5EF4-FFF2-40B4-BE49-F238E27FC236}">
                <a16:creationId xmlns:a16="http://schemas.microsoft.com/office/drawing/2014/main" id="{10CEA5A7-E34F-41BC-9E9F-3FE7EDA4C8AE}"/>
              </a:ext>
            </a:extLst>
          </p:cNvPr>
          <p:cNvSpPr txBox="1"/>
          <p:nvPr/>
        </p:nvSpPr>
        <p:spPr>
          <a:xfrm>
            <a:off x="319433" y="612950"/>
            <a:ext cx="11404153" cy="646331"/>
          </a:xfrm>
          <a:prstGeom prst="rect">
            <a:avLst/>
          </a:prstGeom>
          <a:noFill/>
        </p:spPr>
        <p:txBody>
          <a:bodyPr wrap="square">
            <a:spAutoFit/>
          </a:bodyPr>
          <a:lstStyle/>
          <a:p>
            <a:r>
              <a:rPr lang="en-GB" sz="1800" b="0" i="0" u="none" strike="noStrike" baseline="0" dirty="0">
                <a:solidFill>
                  <a:srgbClr val="000000"/>
                </a:solidFill>
                <a:latin typeface="Calibri" panose="020F0502020204030204" pitchFamily="34" charset="0"/>
              </a:rPr>
              <a:t>In February 2022, NHSE sought an evaluation of the PNA programme, with the aim to explore the impact of the Professional Nurse Advocates (PNA) programme on PNAs and wider teams, with recommendations for improvements</a:t>
            </a:r>
            <a:r>
              <a:rPr lang="en-GB" sz="1800"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17776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662940" y="-45720"/>
            <a:ext cx="9010650" cy="865186"/>
          </a:xfrm>
        </p:spPr>
        <p:txBody>
          <a:bodyPr/>
          <a:lstStyle/>
          <a:p>
            <a:pPr algn="ctr"/>
            <a:r>
              <a:rPr lang="en-GB" dirty="0"/>
              <a:t>Implementation</a:t>
            </a:r>
          </a:p>
        </p:txBody>
      </p:sp>
      <p:sp>
        <p:nvSpPr>
          <p:cNvPr id="4" name="Content Placeholder 3">
            <a:extLst>
              <a:ext uri="{FF2B5EF4-FFF2-40B4-BE49-F238E27FC236}">
                <a16:creationId xmlns:a16="http://schemas.microsoft.com/office/drawing/2014/main" id="{D26D3B7B-04D7-8CA0-44BB-B16C5E67C37B}"/>
              </a:ext>
            </a:extLst>
          </p:cNvPr>
          <p:cNvSpPr txBox="1">
            <a:spLocks/>
          </p:cNvSpPr>
          <p:nvPr/>
        </p:nvSpPr>
        <p:spPr>
          <a:xfrm>
            <a:off x="168721" y="819466"/>
            <a:ext cx="5927279" cy="51179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Training</a:t>
            </a:r>
          </a:p>
          <a:p>
            <a:pPr marL="0" indent="0">
              <a:buFont typeface="Arial" panose="020B0604020202020204" pitchFamily="34" charset="0"/>
              <a:buNone/>
            </a:pPr>
            <a:r>
              <a:rPr lang="en-GB" sz="1800" dirty="0"/>
              <a:t>17 universities providing PNA training nationwide meeting these requirements:-</a:t>
            </a:r>
          </a:p>
          <a:p>
            <a:pPr algn="l"/>
            <a:r>
              <a:rPr lang="en-GB" sz="1800" b="0" i="0" u="none" strike="noStrike" baseline="0" dirty="0">
                <a:solidFill>
                  <a:srgbClr val="000000"/>
                </a:solidFill>
                <a:latin typeface="PublicSans-Light"/>
              </a:rPr>
              <a:t>Learners must hold an active NMC registration.</a:t>
            </a:r>
          </a:p>
          <a:p>
            <a:pPr algn="l"/>
            <a:r>
              <a:rPr lang="en-GB" sz="1800" b="0" i="0" u="none" strike="noStrike" baseline="0" dirty="0">
                <a:solidFill>
                  <a:srgbClr val="000000"/>
                </a:solidFill>
                <a:latin typeface="PublicSans-Light"/>
              </a:rPr>
              <a:t>Learners must be employed in a registered nursing role.</a:t>
            </a:r>
          </a:p>
          <a:p>
            <a:pPr algn="l"/>
            <a:r>
              <a:rPr lang="en-GB" sz="1800" b="0" i="0" u="none" strike="noStrike" baseline="0" dirty="0">
                <a:solidFill>
                  <a:srgbClr val="000000"/>
                </a:solidFill>
                <a:latin typeface="PublicSans-Light"/>
              </a:rPr>
              <a:t>Learners must practice within a health care setting that provides NHS or NHS commissioned services.</a:t>
            </a:r>
          </a:p>
          <a:p>
            <a:pPr algn="l"/>
            <a:r>
              <a:rPr lang="en-GB" sz="1800" b="0" i="0" u="none" strike="noStrike" baseline="0" dirty="0">
                <a:solidFill>
                  <a:srgbClr val="000000"/>
                </a:solidFill>
                <a:latin typeface="PublicSans-Light"/>
              </a:rPr>
              <a:t>Learners must provide evidence of holding a level 6 certificate in education (</a:t>
            </a:r>
            <a:r>
              <a:rPr lang="en-GB" sz="1800" b="0" i="0" u="none" strike="noStrike" baseline="0" dirty="0" err="1">
                <a:solidFill>
                  <a:srgbClr val="000000"/>
                </a:solidFill>
                <a:latin typeface="PublicSans-Light"/>
              </a:rPr>
              <a:t>ie</a:t>
            </a:r>
            <a:r>
              <a:rPr lang="en-GB" sz="1800" b="0" i="0" u="none" strike="noStrike" baseline="0" dirty="0">
                <a:solidFill>
                  <a:srgbClr val="000000"/>
                </a:solidFill>
                <a:latin typeface="PublicSans-Light"/>
              </a:rPr>
              <a:t>, BSc Hons in Adult Nursing) or above </a:t>
            </a:r>
          </a:p>
          <a:p>
            <a:pPr algn="l"/>
            <a:r>
              <a:rPr lang="en-GB" sz="1800" b="0" i="0" u="none" strike="noStrike" baseline="0" dirty="0">
                <a:solidFill>
                  <a:srgbClr val="000000"/>
                </a:solidFill>
                <a:latin typeface="PublicSans-Light"/>
              </a:rPr>
              <a:t>Those without a level 6 certificate in education must provide evidence of prior learning; where approved, education institutes must support learners to attain the skills and knowledge to study at level 7 (or equivalent).</a:t>
            </a:r>
            <a:r>
              <a:rPr lang="en-GB" sz="1800" dirty="0"/>
              <a:t> </a:t>
            </a:r>
          </a:p>
          <a:p>
            <a:pPr algn="l"/>
            <a:r>
              <a:rPr lang="en-GB" sz="1800" dirty="0"/>
              <a:t>Usually 10 weeks in length</a:t>
            </a:r>
          </a:p>
          <a:p>
            <a:pPr algn="l"/>
            <a:r>
              <a:rPr lang="en-GB" sz="1800" dirty="0"/>
              <a:t>Variety of assessment methods</a:t>
            </a:r>
          </a:p>
          <a:p>
            <a:pPr marL="0" indent="0" algn="l">
              <a:buNone/>
            </a:pPr>
            <a:endParaRPr lang="en-GB" sz="1200" dirty="0"/>
          </a:p>
          <a:p>
            <a:pPr marL="0" indent="0" algn="l">
              <a:buNone/>
            </a:pPr>
            <a:r>
              <a:rPr lang="en-GB" sz="1200" dirty="0"/>
              <a:t>RCN PNA education standards </a:t>
            </a:r>
            <a:r>
              <a:rPr lang="en-GB" sz="1200" dirty="0">
                <a:hlinkClick r:id="rId3"/>
              </a:rPr>
              <a:t>https://www.rcn.org.uk/Professional-Development/publications/professional-nurse-advocate-standards-uk-pub-010-854</a:t>
            </a:r>
            <a:r>
              <a:rPr lang="en-GB" sz="1200" dirty="0"/>
              <a:t> </a:t>
            </a:r>
          </a:p>
        </p:txBody>
      </p:sp>
      <p:sp>
        <p:nvSpPr>
          <p:cNvPr id="5" name="Content Placeholder 4">
            <a:extLst>
              <a:ext uri="{FF2B5EF4-FFF2-40B4-BE49-F238E27FC236}">
                <a16:creationId xmlns:a16="http://schemas.microsoft.com/office/drawing/2014/main" id="{6AD1B000-CFCA-1497-B204-CD6BE5198058}"/>
              </a:ext>
            </a:extLst>
          </p:cNvPr>
          <p:cNvSpPr txBox="1">
            <a:spLocks/>
          </p:cNvSpPr>
          <p:nvPr/>
        </p:nvSpPr>
        <p:spPr>
          <a:xfrm>
            <a:off x="6226365" y="819466"/>
            <a:ext cx="5796914" cy="6244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Practice</a:t>
            </a:r>
          </a:p>
          <a:p>
            <a:pPr marL="0" indent="0">
              <a:buNone/>
            </a:pPr>
            <a:r>
              <a:rPr lang="en-GB" sz="1800" b="0" i="0" dirty="0">
                <a:solidFill>
                  <a:srgbClr val="202A30"/>
                </a:solidFill>
                <a:effectLst/>
              </a:rPr>
              <a:t>From 1 April 2022, providers of nursing services have been encouraged, via the NHS Standard Contract Service Development and Improvement Plan (SDIP), to implement the PNA role within their organisations.</a:t>
            </a:r>
          </a:p>
          <a:p>
            <a:r>
              <a:rPr lang="en-GB" sz="1800" b="0" i="0" dirty="0">
                <a:solidFill>
                  <a:srgbClr val="202A30"/>
                </a:solidFill>
                <a:effectLst/>
                <a:cs typeface="Arabic Typesetting" panose="03020402040406030203" pitchFamily="66" charset="-78"/>
              </a:rPr>
              <a:t>one PNA per clinical team/ward will be needed, and to achieve this, nursing providers should commit to training at least 1 in 20 registered nurses for the PNA role by 2025.</a:t>
            </a:r>
          </a:p>
          <a:p>
            <a:pPr marL="285750" indent="-285750" algn="l" fontAlgn="base">
              <a:buFont typeface="Arial" panose="020B0604020202020204" pitchFamily="34" charset="0"/>
              <a:buChar char="•"/>
            </a:pPr>
            <a:r>
              <a:rPr lang="en-GB" sz="1800" b="0" i="0" dirty="0">
                <a:solidFill>
                  <a:srgbClr val="202A30"/>
                </a:solidFill>
                <a:effectLst/>
              </a:rPr>
              <a:t>Organisation’s chief nurse to </a:t>
            </a:r>
          </a:p>
          <a:p>
            <a:pPr marL="0" indent="0" fontAlgn="base">
              <a:buNone/>
            </a:pPr>
            <a:r>
              <a:rPr lang="en-GB" sz="1800" b="0" i="0" dirty="0">
                <a:solidFill>
                  <a:srgbClr val="202A30"/>
                </a:solidFill>
                <a:effectLst/>
              </a:rPr>
              <a:t>	 - identify a senior registered nurse who is 	 	   responsible for the oversight and 		   	   implementation of PNAs </a:t>
            </a:r>
          </a:p>
          <a:p>
            <a:pPr marL="0" indent="0" algn="l" fontAlgn="base">
              <a:buNone/>
            </a:pPr>
            <a:r>
              <a:rPr lang="en-GB" sz="1800" b="0" i="0" dirty="0">
                <a:solidFill>
                  <a:srgbClr val="202A30"/>
                </a:solidFill>
                <a:effectLst/>
              </a:rPr>
              <a:t>	- Create a live register of the PNAs employed 	  	   in the organisation: Establish a PNA 	 	   	   community of practice.</a:t>
            </a:r>
          </a:p>
          <a:p>
            <a:pPr marL="0" indent="0" algn="l" fontAlgn="base">
              <a:buNone/>
            </a:pPr>
            <a:r>
              <a:rPr lang="en-GB" sz="1800" b="0" i="0" dirty="0">
                <a:solidFill>
                  <a:srgbClr val="202A30"/>
                </a:solidFill>
                <a:effectLst/>
              </a:rPr>
              <a:t>	- Ensure completion of the provider workforce   	 	  return (PWR) reflecting PNA activity</a:t>
            </a:r>
          </a:p>
          <a:p>
            <a:endParaRPr lang="en-GB" sz="1800" b="0" i="0" dirty="0">
              <a:solidFill>
                <a:srgbClr val="202A30"/>
              </a:solidFill>
              <a:effectLst/>
            </a:endParaRPr>
          </a:p>
          <a:p>
            <a:pPr marL="0" indent="0">
              <a:buNone/>
            </a:pPr>
            <a:endParaRPr lang="en-GB" sz="1800"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98382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703357" y="-44003"/>
            <a:ext cx="11404154" cy="865186"/>
          </a:xfrm>
        </p:spPr>
        <p:txBody>
          <a:bodyPr>
            <a:normAutofit/>
          </a:bodyPr>
          <a:lstStyle/>
          <a:p>
            <a:pPr algn="ctr"/>
            <a:r>
              <a:rPr lang="en-GB" sz="3600" b="0" i="0" dirty="0">
                <a:solidFill>
                  <a:srgbClr val="202A30"/>
                </a:solidFill>
                <a:effectLst/>
                <a:latin typeface="-apple-system"/>
              </a:rPr>
              <a:t>Regional PNA Lead </a:t>
            </a:r>
            <a:r>
              <a:rPr lang="en-GB" dirty="0"/>
              <a:t>Roles &amp; Responsibilities</a:t>
            </a:r>
          </a:p>
        </p:txBody>
      </p:sp>
      <p:sp>
        <p:nvSpPr>
          <p:cNvPr id="4" name="Content Placeholder 3">
            <a:extLst>
              <a:ext uri="{FF2B5EF4-FFF2-40B4-BE49-F238E27FC236}">
                <a16:creationId xmlns:a16="http://schemas.microsoft.com/office/drawing/2014/main" id="{D26D3B7B-04D7-8CA0-44BB-B16C5E67C37B}"/>
              </a:ext>
            </a:extLst>
          </p:cNvPr>
          <p:cNvSpPr txBox="1">
            <a:spLocks/>
          </p:cNvSpPr>
          <p:nvPr/>
        </p:nvSpPr>
        <p:spPr>
          <a:xfrm>
            <a:off x="381000" y="918915"/>
            <a:ext cx="5715000" cy="51179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GB" sz="1200" dirty="0"/>
          </a:p>
        </p:txBody>
      </p:sp>
      <p:sp>
        <p:nvSpPr>
          <p:cNvPr id="7" name="TextBox 6">
            <a:extLst>
              <a:ext uri="{FF2B5EF4-FFF2-40B4-BE49-F238E27FC236}">
                <a16:creationId xmlns:a16="http://schemas.microsoft.com/office/drawing/2014/main" id="{5D12082B-7C7D-416E-2A6F-DD3F02901DF9}"/>
              </a:ext>
            </a:extLst>
          </p:cNvPr>
          <p:cNvSpPr txBox="1"/>
          <p:nvPr/>
        </p:nvSpPr>
        <p:spPr>
          <a:xfrm>
            <a:off x="228600" y="6383714"/>
            <a:ext cx="5857875" cy="646331"/>
          </a:xfrm>
          <a:prstGeom prst="rect">
            <a:avLst/>
          </a:prstGeom>
          <a:noFill/>
        </p:spPr>
        <p:txBody>
          <a:bodyPr wrap="square">
            <a:spAutoFit/>
          </a:bodyPr>
          <a:lstStyle/>
          <a:p>
            <a:r>
              <a:rPr lang="en-GB" sz="1200" dirty="0"/>
              <a:t>NHSE implementation Guidance -</a:t>
            </a:r>
            <a:r>
              <a:rPr lang="en-GB" sz="1200" dirty="0">
                <a:solidFill>
                  <a:srgbClr val="0563C1"/>
                </a:solidFill>
                <a:hlinkClick r:id="rId3">
                  <a:extLst>
                    <a:ext uri="{A12FA001-AC4F-418D-AE19-62706E023703}">
                      <ahyp:hlinkClr xmlns:ahyp="http://schemas.microsoft.com/office/drawing/2018/hyperlinkcolor" val="tx"/>
                    </a:ext>
                  </a:extLst>
                </a:hlinkClick>
              </a:rPr>
              <a:t>https://www.england.nhs.uk/publication/professional-nurse-advocate-a-equip-model-a-model-of-clinical-supervision-for-nurses/</a:t>
            </a:r>
            <a:r>
              <a:rPr lang="en-GB" sz="1200" dirty="0"/>
              <a:t> </a:t>
            </a:r>
          </a:p>
          <a:p>
            <a:r>
              <a:rPr lang="en-GB" sz="1200" dirty="0"/>
              <a:t> </a:t>
            </a:r>
          </a:p>
        </p:txBody>
      </p:sp>
      <p:sp>
        <p:nvSpPr>
          <p:cNvPr id="3" name="TextBox 2">
            <a:extLst>
              <a:ext uri="{FF2B5EF4-FFF2-40B4-BE49-F238E27FC236}">
                <a16:creationId xmlns:a16="http://schemas.microsoft.com/office/drawing/2014/main" id="{27DEE63D-267D-90D2-6AE4-A680228F6FB4}"/>
              </a:ext>
            </a:extLst>
          </p:cNvPr>
          <p:cNvSpPr txBox="1"/>
          <p:nvPr/>
        </p:nvSpPr>
        <p:spPr>
          <a:xfrm>
            <a:off x="816833" y="1012954"/>
            <a:ext cx="10716037" cy="4216539"/>
          </a:xfrm>
          <a:prstGeom prst="rect">
            <a:avLst/>
          </a:prstGeom>
          <a:noFill/>
        </p:spPr>
        <p:txBody>
          <a:bodyPr wrap="square">
            <a:spAutoFit/>
          </a:bodyPr>
          <a:lstStyle/>
          <a:p>
            <a:pPr algn="l" fontAlgn="base"/>
            <a:endParaRPr lang="en-GB" sz="2800" b="0" i="0" dirty="0">
              <a:solidFill>
                <a:srgbClr val="202A30"/>
              </a:solidFill>
              <a:effectLst/>
              <a:latin typeface="-apple-system"/>
            </a:endParaRPr>
          </a:p>
          <a:p>
            <a:pPr marL="285750" indent="-285750" algn="l" fontAlgn="base">
              <a:buFont typeface="Arial" panose="020B0604020202020204" pitchFamily="34" charset="0"/>
              <a:buChar char="•"/>
            </a:pPr>
            <a:r>
              <a:rPr lang="en-GB" sz="2000" b="0" i="0" dirty="0">
                <a:solidFill>
                  <a:srgbClr val="202A30"/>
                </a:solidFill>
                <a:effectLst/>
                <a:latin typeface="-apple-system"/>
              </a:rPr>
              <a:t>Connect with all NHS organisations to ensure the effective implementation of the PNA role into practice.</a:t>
            </a:r>
          </a:p>
          <a:p>
            <a:pPr marL="285750" indent="-285750" algn="l" fontAlgn="base">
              <a:buFont typeface="Arial" panose="020B0604020202020204" pitchFamily="34" charset="0"/>
              <a:buChar char="•"/>
            </a:pPr>
            <a:endParaRPr lang="en-GB" sz="2000" b="0" i="0" dirty="0">
              <a:solidFill>
                <a:srgbClr val="202A30"/>
              </a:solidFill>
              <a:effectLst/>
              <a:latin typeface="-apple-system"/>
            </a:endParaRPr>
          </a:p>
          <a:p>
            <a:pPr marL="285750" indent="-285750" algn="l" fontAlgn="base">
              <a:buFont typeface="Arial" panose="020B0604020202020204" pitchFamily="34" charset="0"/>
              <a:buChar char="•"/>
            </a:pPr>
            <a:r>
              <a:rPr lang="en-GB" sz="2000" b="0" i="0" dirty="0">
                <a:solidFill>
                  <a:srgbClr val="202A30"/>
                </a:solidFill>
                <a:effectLst/>
                <a:latin typeface="-apple-system"/>
              </a:rPr>
              <a:t>Support the regional and local co-ordination of nationally-funded PNA training places.</a:t>
            </a:r>
          </a:p>
          <a:p>
            <a:pPr marL="285750" indent="-285750" algn="l" fontAlgn="base">
              <a:buFont typeface="Arial" panose="020B0604020202020204" pitchFamily="34" charset="0"/>
              <a:buChar char="•"/>
            </a:pPr>
            <a:endParaRPr lang="en-GB" sz="2000" b="0" i="0" dirty="0">
              <a:solidFill>
                <a:srgbClr val="202A30"/>
              </a:solidFill>
              <a:effectLst/>
              <a:latin typeface="-apple-system"/>
            </a:endParaRPr>
          </a:p>
          <a:p>
            <a:pPr marL="285750" indent="-285750" algn="l" fontAlgn="base">
              <a:buFont typeface="Arial" panose="020B0604020202020204" pitchFamily="34" charset="0"/>
              <a:buChar char="•"/>
            </a:pPr>
            <a:r>
              <a:rPr lang="en-GB" sz="2000" b="0" i="0" dirty="0">
                <a:solidFill>
                  <a:srgbClr val="202A30"/>
                </a:solidFill>
                <a:effectLst/>
                <a:latin typeface="-apple-system"/>
              </a:rPr>
              <a:t>Establish local, system and regional PNA networks.</a:t>
            </a:r>
          </a:p>
          <a:p>
            <a:pPr marL="285750" indent="-285750" algn="l" fontAlgn="base">
              <a:buFont typeface="Arial" panose="020B0604020202020204" pitchFamily="34" charset="0"/>
              <a:buChar char="•"/>
            </a:pPr>
            <a:endParaRPr lang="en-GB" sz="2000" b="0" i="0" dirty="0">
              <a:solidFill>
                <a:srgbClr val="202A30"/>
              </a:solidFill>
              <a:effectLst/>
              <a:latin typeface="-apple-system"/>
            </a:endParaRPr>
          </a:p>
          <a:p>
            <a:pPr marL="285750" indent="-285750" algn="l" fontAlgn="base">
              <a:buFont typeface="Arial" panose="020B0604020202020204" pitchFamily="34" charset="0"/>
              <a:buChar char="•"/>
            </a:pPr>
            <a:r>
              <a:rPr lang="en-GB" sz="2000" b="0" i="0" dirty="0">
                <a:solidFill>
                  <a:srgbClr val="202A30"/>
                </a:solidFill>
                <a:effectLst/>
                <a:latin typeface="-apple-system"/>
              </a:rPr>
              <a:t>Ensure governance processes are in place to monitor the implementation of the PNA role across their region and link with the national team.</a:t>
            </a:r>
          </a:p>
          <a:p>
            <a:pPr marL="285750" indent="-285750" algn="l" fontAlgn="base">
              <a:buFont typeface="Arial" panose="020B0604020202020204" pitchFamily="34" charset="0"/>
              <a:buChar char="•"/>
            </a:pPr>
            <a:endParaRPr lang="en-GB" sz="2000" b="0" i="0" dirty="0">
              <a:solidFill>
                <a:srgbClr val="202A30"/>
              </a:solidFill>
              <a:effectLst/>
              <a:latin typeface="-apple-system"/>
            </a:endParaRPr>
          </a:p>
          <a:p>
            <a:pPr marL="285750" indent="-285750" algn="l" fontAlgn="base">
              <a:buFont typeface="Arial" panose="020B0604020202020204" pitchFamily="34" charset="0"/>
              <a:buChar char="•"/>
            </a:pPr>
            <a:r>
              <a:rPr lang="en-GB" sz="2000" b="0" i="0" dirty="0">
                <a:solidFill>
                  <a:srgbClr val="202A30"/>
                </a:solidFill>
                <a:effectLst/>
                <a:latin typeface="-apple-system"/>
              </a:rPr>
              <a:t>Produce a monthly report collating the local and regional PNA data as well as any associated action/resolution undertaken, and share this with the national NHS England PNA team.</a:t>
            </a:r>
          </a:p>
        </p:txBody>
      </p:sp>
    </p:spTree>
    <p:extLst>
      <p:ext uri="{BB962C8B-B14F-4D97-AF65-F5344CB8AC3E}">
        <p14:creationId xmlns:p14="http://schemas.microsoft.com/office/powerpoint/2010/main" val="225002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393923" y="926"/>
            <a:ext cx="11404154" cy="865186"/>
          </a:xfrm>
        </p:spPr>
        <p:txBody>
          <a:bodyPr/>
          <a:lstStyle/>
          <a:p>
            <a:pPr algn="ctr"/>
            <a:r>
              <a:rPr lang="en-GB" dirty="0"/>
              <a:t>PNA Roles &amp; Responsibilities</a:t>
            </a:r>
          </a:p>
        </p:txBody>
      </p:sp>
      <p:sp>
        <p:nvSpPr>
          <p:cNvPr id="4" name="Content Placeholder 3">
            <a:extLst>
              <a:ext uri="{FF2B5EF4-FFF2-40B4-BE49-F238E27FC236}">
                <a16:creationId xmlns:a16="http://schemas.microsoft.com/office/drawing/2014/main" id="{D26D3B7B-04D7-8CA0-44BB-B16C5E67C37B}"/>
              </a:ext>
            </a:extLst>
          </p:cNvPr>
          <p:cNvSpPr txBox="1">
            <a:spLocks/>
          </p:cNvSpPr>
          <p:nvPr/>
        </p:nvSpPr>
        <p:spPr>
          <a:xfrm>
            <a:off x="381000" y="918915"/>
            <a:ext cx="5715000" cy="51179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GB" sz="1200" dirty="0"/>
          </a:p>
        </p:txBody>
      </p:sp>
      <p:sp>
        <p:nvSpPr>
          <p:cNvPr id="5" name="TextBox 4">
            <a:extLst>
              <a:ext uri="{FF2B5EF4-FFF2-40B4-BE49-F238E27FC236}">
                <a16:creationId xmlns:a16="http://schemas.microsoft.com/office/drawing/2014/main" id="{EA7F3DD9-2FEF-0A4D-2785-E7E9803561F7}"/>
              </a:ext>
            </a:extLst>
          </p:cNvPr>
          <p:cNvSpPr txBox="1"/>
          <p:nvPr/>
        </p:nvSpPr>
        <p:spPr>
          <a:xfrm>
            <a:off x="259080" y="866112"/>
            <a:ext cx="11673840" cy="5293757"/>
          </a:xfrm>
          <a:prstGeom prst="rect">
            <a:avLst/>
          </a:prstGeom>
          <a:noFill/>
        </p:spPr>
        <p:txBody>
          <a:bodyPr wrap="square">
            <a:spAutoFit/>
          </a:bodyPr>
          <a:lstStyle/>
          <a:p>
            <a:pPr algn="l" fontAlgn="base"/>
            <a:r>
              <a:rPr lang="en-GB" sz="2000" b="1" i="0" dirty="0">
                <a:solidFill>
                  <a:srgbClr val="003087"/>
                </a:solidFill>
                <a:effectLst/>
                <a:latin typeface="-apple-system"/>
              </a:rPr>
              <a:t>Clinical support:</a:t>
            </a:r>
          </a:p>
          <a:p>
            <a:pPr algn="l" fontAlgn="base">
              <a:buFont typeface="Arial" panose="020B0604020202020204" pitchFamily="34" charset="0"/>
              <a:buChar char="•"/>
            </a:pPr>
            <a:r>
              <a:rPr lang="en-GB" sz="2000" b="0" i="0" dirty="0">
                <a:solidFill>
                  <a:srgbClr val="202A30"/>
                </a:solidFill>
                <a:effectLst/>
                <a:latin typeface="-apple-system"/>
              </a:rPr>
              <a:t>advocate for patients, reinforcing that every nurse’s role is to support patients and their families</a:t>
            </a:r>
          </a:p>
          <a:p>
            <a:pPr algn="l" fontAlgn="base">
              <a:buFont typeface="Arial" panose="020B0604020202020204" pitchFamily="34" charset="0"/>
              <a:buChar char="•"/>
            </a:pPr>
            <a:r>
              <a:rPr lang="en-GB" sz="2000" b="0" i="0" dirty="0">
                <a:solidFill>
                  <a:srgbClr val="202A30"/>
                </a:solidFill>
                <a:effectLst/>
                <a:latin typeface="-apple-system"/>
              </a:rPr>
              <a:t>in creating care plans collaboratively with patients and/or families in a challenging situation, such as supporting a patient to make safe choices based on the best available evidence, using the restorative function of the A-EQUIP model</a:t>
            </a:r>
          </a:p>
          <a:p>
            <a:pPr algn="l" fontAlgn="base">
              <a:buFont typeface="Arial" panose="020B0604020202020204" pitchFamily="34" charset="0"/>
              <a:buChar char="•"/>
            </a:pPr>
            <a:r>
              <a:rPr lang="en-GB" sz="2000" b="0" i="0" dirty="0">
                <a:solidFill>
                  <a:srgbClr val="202A30"/>
                </a:solidFill>
                <a:effectLst/>
                <a:latin typeface="-apple-system"/>
              </a:rPr>
              <a:t>demonstrate inspirational, motivational and visible leadership in the workplace</a:t>
            </a:r>
          </a:p>
          <a:p>
            <a:pPr algn="l" fontAlgn="base">
              <a:buFont typeface="Arial" panose="020B0604020202020204" pitchFamily="34" charset="0"/>
              <a:buChar char="•"/>
            </a:pPr>
            <a:r>
              <a:rPr lang="en-GB" sz="2000" b="0" i="0" dirty="0">
                <a:solidFill>
                  <a:srgbClr val="202A30"/>
                </a:solidFill>
                <a:effectLst/>
                <a:latin typeface="-apple-system"/>
              </a:rPr>
              <a:t>support change in clinical area(s)</a:t>
            </a:r>
          </a:p>
          <a:p>
            <a:pPr algn="l" fontAlgn="base">
              <a:buFont typeface="Arial" panose="020B0604020202020204" pitchFamily="34" charset="0"/>
              <a:buChar char="•"/>
            </a:pPr>
            <a:r>
              <a:rPr lang="en-GB" sz="2000" b="0" i="0" dirty="0">
                <a:solidFill>
                  <a:srgbClr val="202A30"/>
                </a:solidFill>
                <a:effectLst/>
                <a:latin typeface="-apple-system"/>
              </a:rPr>
              <a:t>role model promoting psychological safety and situational awareness in own practice.</a:t>
            </a:r>
          </a:p>
          <a:p>
            <a:pPr algn="l" fontAlgn="base"/>
            <a:endParaRPr lang="en-GB" sz="2000" b="0" i="0" dirty="0">
              <a:solidFill>
                <a:srgbClr val="202A30"/>
              </a:solidFill>
              <a:effectLst/>
              <a:latin typeface="-apple-system"/>
            </a:endParaRPr>
          </a:p>
          <a:p>
            <a:pPr algn="l" fontAlgn="base"/>
            <a:r>
              <a:rPr lang="en-GB" sz="2000" b="1" i="0" dirty="0">
                <a:solidFill>
                  <a:srgbClr val="003087"/>
                </a:solidFill>
                <a:effectLst/>
                <a:latin typeface="-apple-system"/>
              </a:rPr>
              <a:t>Wellbeing support:</a:t>
            </a:r>
          </a:p>
          <a:p>
            <a:pPr algn="l" fontAlgn="base">
              <a:buFont typeface="Arial" panose="020B0604020202020204" pitchFamily="34" charset="0"/>
              <a:buChar char="•"/>
            </a:pPr>
            <a:r>
              <a:rPr lang="en-GB" sz="2000" b="0" i="0" dirty="0">
                <a:solidFill>
                  <a:srgbClr val="202A30"/>
                </a:solidFill>
                <a:effectLst/>
                <a:latin typeface="-apple-system"/>
              </a:rPr>
              <a:t>discuss any professional issues, including clinical incidents, team dynamics, stress, burnout, instances of bullying, career progression, interviews and quality initiatives, as well as personal issues</a:t>
            </a:r>
          </a:p>
          <a:p>
            <a:pPr algn="l" fontAlgn="base">
              <a:buFont typeface="Arial" panose="020B0604020202020204" pitchFamily="34" charset="0"/>
              <a:buChar char="•"/>
            </a:pPr>
            <a:r>
              <a:rPr lang="en-GB" sz="2000" b="0" i="0" dirty="0">
                <a:solidFill>
                  <a:srgbClr val="202A30"/>
                </a:solidFill>
                <a:effectLst/>
                <a:latin typeface="-apple-system"/>
              </a:rPr>
              <a:t>following a traumatic or stressful event, allow (or create) the opportunity for reflection to reduce stress and enable learning, limit compassion fatigue and improve confidence</a:t>
            </a:r>
          </a:p>
          <a:p>
            <a:pPr algn="l" fontAlgn="base">
              <a:buFont typeface="Arial" panose="020B0604020202020204" pitchFamily="34" charset="0"/>
              <a:buChar char="•"/>
            </a:pPr>
            <a:r>
              <a:rPr lang="en-GB" sz="2000" b="0" i="0" dirty="0">
                <a:solidFill>
                  <a:srgbClr val="202A30"/>
                </a:solidFill>
                <a:effectLst/>
                <a:latin typeface="-apple-system"/>
              </a:rPr>
              <a:t>portray an understanding of personal and professional resilience, developing this attitude in others.</a:t>
            </a:r>
          </a:p>
          <a:p>
            <a:pPr algn="l" fontAlgn="base">
              <a:buFont typeface="Arial" panose="020B0604020202020204" pitchFamily="34" charset="0"/>
              <a:buChar char="•"/>
            </a:pPr>
            <a:endParaRPr lang="en-GB" sz="2000" dirty="0">
              <a:solidFill>
                <a:srgbClr val="202A30"/>
              </a:solidFill>
              <a:latin typeface="-apple-system"/>
            </a:endParaRPr>
          </a:p>
          <a:p>
            <a:pPr algn="l" fontAlgn="base">
              <a:buFont typeface="Arial" panose="020B0604020202020204" pitchFamily="34" charset="0"/>
              <a:buChar char="•"/>
            </a:pPr>
            <a:endParaRPr lang="en-GB" b="0" i="0" dirty="0">
              <a:solidFill>
                <a:srgbClr val="202A30"/>
              </a:solidFill>
              <a:effectLst/>
              <a:latin typeface="-apple-system"/>
            </a:endParaRPr>
          </a:p>
        </p:txBody>
      </p:sp>
    </p:spTree>
    <p:extLst>
      <p:ext uri="{BB962C8B-B14F-4D97-AF65-F5344CB8AC3E}">
        <p14:creationId xmlns:p14="http://schemas.microsoft.com/office/powerpoint/2010/main" val="142100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67C-B4CD-01F7-A231-578B28EA3BE6}"/>
              </a:ext>
            </a:extLst>
          </p:cNvPr>
          <p:cNvSpPr>
            <a:spLocks noGrp="1"/>
          </p:cNvSpPr>
          <p:nvPr>
            <p:ph type="title"/>
          </p:nvPr>
        </p:nvSpPr>
        <p:spPr>
          <a:xfrm>
            <a:off x="393923" y="926"/>
            <a:ext cx="11404154" cy="865186"/>
          </a:xfrm>
        </p:spPr>
        <p:txBody>
          <a:bodyPr/>
          <a:lstStyle/>
          <a:p>
            <a:pPr algn="ctr"/>
            <a:r>
              <a:rPr lang="en-GB" dirty="0"/>
              <a:t>PNA Roles &amp; Responsibilities</a:t>
            </a:r>
          </a:p>
        </p:txBody>
      </p:sp>
      <p:sp>
        <p:nvSpPr>
          <p:cNvPr id="4" name="Content Placeholder 3">
            <a:extLst>
              <a:ext uri="{FF2B5EF4-FFF2-40B4-BE49-F238E27FC236}">
                <a16:creationId xmlns:a16="http://schemas.microsoft.com/office/drawing/2014/main" id="{D26D3B7B-04D7-8CA0-44BB-B16C5E67C37B}"/>
              </a:ext>
            </a:extLst>
          </p:cNvPr>
          <p:cNvSpPr txBox="1">
            <a:spLocks/>
          </p:cNvSpPr>
          <p:nvPr/>
        </p:nvSpPr>
        <p:spPr>
          <a:xfrm>
            <a:off x="381000" y="918915"/>
            <a:ext cx="5715000" cy="51179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GB" sz="1200" dirty="0"/>
          </a:p>
        </p:txBody>
      </p:sp>
      <p:sp>
        <p:nvSpPr>
          <p:cNvPr id="7" name="TextBox 6">
            <a:extLst>
              <a:ext uri="{FF2B5EF4-FFF2-40B4-BE49-F238E27FC236}">
                <a16:creationId xmlns:a16="http://schemas.microsoft.com/office/drawing/2014/main" id="{5D12082B-7C7D-416E-2A6F-DD3F02901DF9}"/>
              </a:ext>
            </a:extLst>
          </p:cNvPr>
          <p:cNvSpPr txBox="1"/>
          <p:nvPr/>
        </p:nvSpPr>
        <p:spPr>
          <a:xfrm>
            <a:off x="309562" y="6308475"/>
            <a:ext cx="5857875" cy="646331"/>
          </a:xfrm>
          <a:prstGeom prst="rect">
            <a:avLst/>
          </a:prstGeom>
          <a:noFill/>
        </p:spPr>
        <p:txBody>
          <a:bodyPr wrap="square">
            <a:spAutoFit/>
          </a:bodyPr>
          <a:lstStyle/>
          <a:p>
            <a:r>
              <a:rPr lang="en-GB" sz="1200" dirty="0"/>
              <a:t>NHSE implementation Guidance -</a:t>
            </a:r>
            <a:r>
              <a:rPr lang="en-GB" sz="1200" dirty="0">
                <a:solidFill>
                  <a:srgbClr val="0563C1"/>
                </a:solidFill>
                <a:hlinkClick r:id="rId2">
                  <a:extLst>
                    <a:ext uri="{A12FA001-AC4F-418D-AE19-62706E023703}">
                      <ahyp:hlinkClr xmlns:ahyp="http://schemas.microsoft.com/office/drawing/2018/hyperlinkcolor" val="tx"/>
                    </a:ext>
                  </a:extLst>
                </a:hlinkClick>
              </a:rPr>
              <a:t>https://www.england.nhs.uk/publication/professional-nurse-advocate-a-equip-model-a-model-of-clinical-supervision-for-nurses/</a:t>
            </a:r>
            <a:r>
              <a:rPr lang="en-GB" sz="1200" dirty="0"/>
              <a:t> </a:t>
            </a:r>
          </a:p>
          <a:p>
            <a:r>
              <a:rPr lang="en-GB" sz="1200" dirty="0"/>
              <a:t> </a:t>
            </a:r>
          </a:p>
        </p:txBody>
      </p:sp>
      <p:sp>
        <p:nvSpPr>
          <p:cNvPr id="9" name="TextBox 8">
            <a:extLst>
              <a:ext uri="{FF2B5EF4-FFF2-40B4-BE49-F238E27FC236}">
                <a16:creationId xmlns:a16="http://schemas.microsoft.com/office/drawing/2014/main" id="{42554D20-CFC3-757A-E1F8-F841C35B75DC}"/>
              </a:ext>
            </a:extLst>
          </p:cNvPr>
          <p:cNvSpPr txBox="1"/>
          <p:nvPr/>
        </p:nvSpPr>
        <p:spPr>
          <a:xfrm>
            <a:off x="381000" y="800210"/>
            <a:ext cx="12066270" cy="5355312"/>
          </a:xfrm>
          <a:prstGeom prst="rect">
            <a:avLst/>
          </a:prstGeom>
          <a:noFill/>
        </p:spPr>
        <p:txBody>
          <a:bodyPr wrap="square">
            <a:spAutoFit/>
          </a:bodyPr>
          <a:lstStyle/>
          <a:p>
            <a:pPr algn="l" fontAlgn="base"/>
            <a:r>
              <a:rPr lang="en-GB" b="1" i="0" dirty="0">
                <a:solidFill>
                  <a:srgbClr val="003087"/>
                </a:solidFill>
                <a:effectLst/>
                <a:latin typeface="-apple-system"/>
              </a:rPr>
              <a:t>Learning support:</a:t>
            </a:r>
          </a:p>
          <a:p>
            <a:pPr algn="l" fontAlgn="base">
              <a:buFont typeface="Arial" panose="020B0604020202020204" pitchFamily="34" charset="0"/>
              <a:buChar char="•"/>
            </a:pPr>
            <a:r>
              <a:rPr lang="en-GB" b="0" i="0" dirty="0">
                <a:solidFill>
                  <a:srgbClr val="202A30"/>
                </a:solidFill>
                <a:effectLst/>
                <a:latin typeface="-apple-system"/>
              </a:rPr>
              <a:t>to develop a nurse’s ideas and actions for quality improvement and service development</a:t>
            </a:r>
          </a:p>
          <a:p>
            <a:pPr algn="l" fontAlgn="base">
              <a:buFont typeface="Arial" panose="020B0604020202020204" pitchFamily="34" charset="0"/>
              <a:buChar char="•"/>
            </a:pPr>
            <a:r>
              <a:rPr lang="en-GB" b="0" i="0" dirty="0">
                <a:solidFill>
                  <a:srgbClr val="202A30"/>
                </a:solidFill>
                <a:effectLst/>
                <a:latin typeface="-apple-system"/>
              </a:rPr>
              <a:t>hold reflective discussions about revalidation and career development, preparation for appraisal</a:t>
            </a:r>
          </a:p>
          <a:p>
            <a:pPr algn="l" fontAlgn="base">
              <a:buFont typeface="Arial" panose="020B0604020202020204" pitchFamily="34" charset="0"/>
              <a:buChar char="•"/>
            </a:pPr>
            <a:r>
              <a:rPr lang="en-GB" b="0" i="0" dirty="0">
                <a:solidFill>
                  <a:srgbClr val="202A30"/>
                </a:solidFill>
                <a:effectLst/>
                <a:latin typeface="-apple-system"/>
              </a:rPr>
              <a:t>coach staff through reflection on incidents they may have experienced, with a focus on the system and processes.</a:t>
            </a:r>
          </a:p>
          <a:p>
            <a:pPr algn="l" fontAlgn="base"/>
            <a:endParaRPr lang="en-GB" b="0" i="0" dirty="0">
              <a:solidFill>
                <a:srgbClr val="202A30"/>
              </a:solidFill>
              <a:effectLst/>
              <a:latin typeface="-apple-system"/>
            </a:endParaRPr>
          </a:p>
          <a:p>
            <a:pPr algn="l" fontAlgn="base"/>
            <a:r>
              <a:rPr lang="en-GB" b="1" i="0" dirty="0">
                <a:solidFill>
                  <a:srgbClr val="003087"/>
                </a:solidFill>
                <a:effectLst/>
                <a:latin typeface="-apple-system"/>
              </a:rPr>
              <a:t>Promoting the PNA role:</a:t>
            </a:r>
          </a:p>
          <a:p>
            <a:pPr algn="l" fontAlgn="base">
              <a:buFont typeface="Arial" panose="020B0604020202020204" pitchFamily="34" charset="0"/>
              <a:buChar char="•"/>
            </a:pPr>
            <a:r>
              <a:rPr lang="en-GB" b="0" i="0" dirty="0">
                <a:solidFill>
                  <a:srgbClr val="202A30"/>
                </a:solidFill>
                <a:effectLst/>
                <a:latin typeface="-apple-system"/>
              </a:rPr>
              <a:t>support aspirant PNAs and PNAs in training, including by providing support and supervision</a:t>
            </a:r>
          </a:p>
          <a:p>
            <a:pPr algn="l" fontAlgn="base">
              <a:buFont typeface="Arial" panose="020B0604020202020204" pitchFamily="34" charset="0"/>
              <a:buChar char="•"/>
            </a:pPr>
            <a:r>
              <a:rPr lang="en-GB" b="0" i="0" dirty="0">
                <a:solidFill>
                  <a:srgbClr val="202A30"/>
                </a:solidFill>
                <a:effectLst/>
                <a:latin typeface="-apple-system"/>
              </a:rPr>
              <a:t>collate data on the effectiveness of restorative clinical supervision (RCS) for staff, and the benefit of the PNA role.</a:t>
            </a:r>
          </a:p>
          <a:p>
            <a:pPr algn="l" fontAlgn="base"/>
            <a:endParaRPr lang="en-GB" b="0" i="0" dirty="0">
              <a:solidFill>
                <a:srgbClr val="202A30"/>
              </a:solidFill>
              <a:effectLst/>
              <a:latin typeface="-apple-system"/>
            </a:endParaRPr>
          </a:p>
          <a:p>
            <a:pPr algn="l" fontAlgn="base"/>
            <a:r>
              <a:rPr lang="en-GB" b="1" i="0" dirty="0">
                <a:solidFill>
                  <a:srgbClr val="003087"/>
                </a:solidFill>
                <a:effectLst/>
                <a:latin typeface="-apple-system"/>
              </a:rPr>
              <a:t>Scheduling meetings with healthcare staff:</a:t>
            </a:r>
          </a:p>
          <a:p>
            <a:pPr algn="l" fontAlgn="base">
              <a:buFont typeface="Arial" panose="020B0604020202020204" pitchFamily="34" charset="0"/>
              <a:buChar char="•"/>
            </a:pPr>
            <a:r>
              <a:rPr lang="en-GB" b="0" i="0" dirty="0">
                <a:solidFill>
                  <a:srgbClr val="202A30"/>
                </a:solidFill>
                <a:effectLst/>
                <a:latin typeface="-apple-system"/>
              </a:rPr>
              <a:t>arrange any individual meetings at a mutually convenient time</a:t>
            </a:r>
          </a:p>
          <a:p>
            <a:pPr algn="l" fontAlgn="base">
              <a:buFont typeface="Arial" panose="020B0604020202020204" pitchFamily="34" charset="0"/>
              <a:buChar char="•"/>
            </a:pPr>
            <a:r>
              <a:rPr lang="en-GB" b="0" i="0" dirty="0">
                <a:solidFill>
                  <a:srgbClr val="202A30"/>
                </a:solidFill>
                <a:effectLst/>
                <a:latin typeface="-apple-system"/>
              </a:rPr>
              <a:t>identify a private and confidential meeting place</a:t>
            </a:r>
          </a:p>
          <a:p>
            <a:pPr algn="l" fontAlgn="base">
              <a:buFont typeface="Arial" panose="020B0604020202020204" pitchFamily="34" charset="0"/>
              <a:buChar char="•"/>
            </a:pPr>
            <a:r>
              <a:rPr lang="en-GB" b="0" i="0" dirty="0">
                <a:solidFill>
                  <a:srgbClr val="202A30"/>
                </a:solidFill>
                <a:effectLst/>
                <a:latin typeface="-apple-system"/>
              </a:rPr>
              <a:t>mutually agree how long the RCS/meeting will last</a:t>
            </a:r>
          </a:p>
          <a:p>
            <a:pPr algn="l" fontAlgn="base">
              <a:buFont typeface="Arial" panose="020B0604020202020204" pitchFamily="34" charset="0"/>
              <a:buChar char="•"/>
            </a:pPr>
            <a:r>
              <a:rPr lang="en-GB" b="0" i="0" dirty="0">
                <a:solidFill>
                  <a:srgbClr val="202A30"/>
                </a:solidFill>
                <a:effectLst/>
                <a:latin typeface="-apple-system"/>
              </a:rPr>
              <a:t>agree ground rules for the session and document these</a:t>
            </a:r>
          </a:p>
          <a:p>
            <a:pPr algn="l" fontAlgn="base">
              <a:buFont typeface="Arial" panose="020B0604020202020204" pitchFamily="34" charset="0"/>
              <a:buChar char="•"/>
            </a:pPr>
            <a:r>
              <a:rPr lang="en-GB" b="0" i="0" dirty="0">
                <a:solidFill>
                  <a:srgbClr val="202A30"/>
                </a:solidFill>
                <a:effectLst/>
                <a:latin typeface="-apple-system"/>
              </a:rPr>
              <a:t>retain and confidentially store any notes taken at the meeting.</a:t>
            </a:r>
          </a:p>
          <a:p>
            <a:pPr algn="l" fontAlgn="base"/>
            <a:endParaRPr lang="en-GB" b="0" i="0" dirty="0">
              <a:solidFill>
                <a:srgbClr val="202A30"/>
              </a:solidFill>
              <a:effectLst/>
              <a:latin typeface="-apple-system"/>
            </a:endParaRPr>
          </a:p>
          <a:p>
            <a:pPr algn="l" fontAlgn="base"/>
            <a:r>
              <a:rPr lang="en-GB" b="1" i="0" dirty="0">
                <a:solidFill>
                  <a:srgbClr val="003087"/>
                </a:solidFill>
                <a:effectLst/>
                <a:latin typeface="-apple-system"/>
              </a:rPr>
              <a:t>Personal, professional development:</a:t>
            </a:r>
          </a:p>
          <a:p>
            <a:pPr algn="l" fontAlgn="base">
              <a:buFont typeface="Arial" panose="020B0604020202020204" pitchFamily="34" charset="0"/>
              <a:buChar char="•"/>
            </a:pPr>
            <a:r>
              <a:rPr lang="en-GB" b="0" i="0" dirty="0">
                <a:solidFill>
                  <a:srgbClr val="202A30"/>
                </a:solidFill>
                <a:effectLst/>
                <a:latin typeface="-apple-system"/>
              </a:rPr>
              <a:t>participate in and lead on quality improvement programmes</a:t>
            </a:r>
          </a:p>
          <a:p>
            <a:pPr algn="l" fontAlgn="base">
              <a:buFont typeface="Arial" panose="020B0604020202020204" pitchFamily="34" charset="0"/>
              <a:buChar char="•"/>
            </a:pPr>
            <a:r>
              <a:rPr lang="en-GB" b="0" i="0" dirty="0">
                <a:solidFill>
                  <a:srgbClr val="202A30"/>
                </a:solidFill>
                <a:effectLst/>
                <a:latin typeface="-apple-system"/>
              </a:rPr>
              <a:t>engage in booster sessions following PNA training.</a:t>
            </a:r>
          </a:p>
        </p:txBody>
      </p:sp>
    </p:spTree>
    <p:extLst>
      <p:ext uri="{BB962C8B-B14F-4D97-AF65-F5344CB8AC3E}">
        <p14:creationId xmlns:p14="http://schemas.microsoft.com/office/powerpoint/2010/main" val="38513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97635AE703F4BA39FE78BEEEB71FB" ma:contentTypeVersion="20" ma:contentTypeDescription="Create a new document." ma:contentTypeScope="" ma:versionID="86326f212bc154c61a85fb8ddec8a7ea">
  <xsd:schema xmlns:xsd="http://www.w3.org/2001/XMLSchema" xmlns:xs="http://www.w3.org/2001/XMLSchema" xmlns:p="http://schemas.microsoft.com/office/2006/metadata/properties" xmlns:ns2="4cc1d5af-9ec2-401f-9764-4b8e1f43630e" xmlns:ns3="dff8a206-8449-48a9-b9d3-32e29987d55a" targetNamespace="http://schemas.microsoft.com/office/2006/metadata/properties" ma:root="true" ma:fieldsID="be0fa0d6a99319ab78bab8d8871f1c69" ns2:_="" ns3:_="">
    <xsd:import namespace="4cc1d5af-9ec2-401f-9764-4b8e1f43630e"/>
    <xsd:import namespace="dff8a206-8449-48a9-b9d3-32e29987d55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1d5af-9ec2-401f-9764-4b8e1f43630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0527f014-4097-48b8-a236-ca29e644db8b}" ma:internalName="TaxCatchAll" ma:showField="CatchAllData" ma:web="4cc1d5af-9ec2-401f-9764-4b8e1f4363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f8a206-8449-48a9-b9d3-32e29987d55a"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15bf1aff-2095-4329-ab1f-3dcf709042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4cc1d5af-9ec2-401f-9764-4b8e1f43630e" xsi:nil="true"/>
    <lcf76f155ced4ddcb4097134ff3c332f xmlns="dff8a206-8449-48a9-b9d3-32e29987d55a">
      <Terms xmlns="http://schemas.microsoft.com/office/infopath/2007/PartnerControls"/>
    </lcf76f155ced4ddcb4097134ff3c332f>
    <_dlc_DocId xmlns="4cc1d5af-9ec2-401f-9764-4b8e1f43630e">DV6FPVU3AH3X-1503074018-6685</_dlc_DocId>
    <_dlc_DocIdUrl xmlns="4cc1d5af-9ec2-401f-9764-4b8e1f43630e">
      <Url>https://echoevents.sharepoint.com/sites/BACCN/_layouts/15/DocIdRedir.aspx?ID=DV6FPVU3AH3X-1503074018-6685</Url>
      <Description>DV6FPVU3AH3X-1503074018-6685</Description>
    </_dlc_DocIdUrl>
  </documentManagement>
</p:properties>
</file>

<file path=customXml/itemProps1.xml><?xml version="1.0" encoding="utf-8"?>
<ds:datastoreItem xmlns:ds="http://schemas.openxmlformats.org/officeDocument/2006/customXml" ds:itemID="{CE5241A7-4EBA-4BD5-8A82-5D54B5706A6E}"/>
</file>

<file path=customXml/itemProps2.xml><?xml version="1.0" encoding="utf-8"?>
<ds:datastoreItem xmlns:ds="http://schemas.openxmlformats.org/officeDocument/2006/customXml" ds:itemID="{579707AC-2844-4CB6-A014-BFB7E9AEC29E}"/>
</file>

<file path=customXml/itemProps3.xml><?xml version="1.0" encoding="utf-8"?>
<ds:datastoreItem xmlns:ds="http://schemas.openxmlformats.org/officeDocument/2006/customXml" ds:itemID="{EB981407-200E-4BF4-9F8C-CF1D1F7876F8}"/>
</file>

<file path=customXml/itemProps4.xml><?xml version="1.0" encoding="utf-8"?>
<ds:datastoreItem xmlns:ds="http://schemas.openxmlformats.org/officeDocument/2006/customXml" ds:itemID="{053FB414-42D7-429F-9898-D3F4B637BCB1}"/>
</file>

<file path=docProps/app.xml><?xml version="1.0" encoding="utf-8"?>
<Properties xmlns="http://schemas.openxmlformats.org/officeDocument/2006/extended-properties" xmlns:vt="http://schemas.openxmlformats.org/officeDocument/2006/docPropsVTypes">
  <TotalTime>3068</TotalTime>
  <Words>1843</Words>
  <Application>Microsoft Office PowerPoint</Application>
  <PresentationFormat>Widescreen</PresentationFormat>
  <Paragraphs>140</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Arabic Typesetting</vt:lpstr>
      <vt:lpstr>Arial</vt:lpstr>
      <vt:lpstr>Calibri</vt:lpstr>
      <vt:lpstr>Calibri Light</vt:lpstr>
      <vt:lpstr>PublicSans-Light</vt:lpstr>
      <vt:lpstr>Times New Roman</vt:lpstr>
      <vt:lpstr>Office Theme</vt:lpstr>
      <vt:lpstr>Professional Nurse Advocates in the  North West  </vt:lpstr>
      <vt:lpstr>Introduction - Who am I?</vt:lpstr>
      <vt:lpstr>Background </vt:lpstr>
      <vt:lpstr>Impact of PNA – Evaluation </vt:lpstr>
      <vt:lpstr>Evaluation</vt:lpstr>
      <vt:lpstr>Implementation</vt:lpstr>
      <vt:lpstr>Regional PNA Lead Roles &amp; Responsibilities</vt:lpstr>
      <vt:lpstr>PNA Roles &amp; Responsibilities</vt:lpstr>
      <vt:lpstr>PNA Roles &amp; Responsibilities</vt:lpstr>
      <vt:lpstr>Reporting Activity - PWR</vt:lpstr>
      <vt:lpstr>Support &amp; Development</vt:lpstr>
      <vt:lpstr>Thank you! </vt:lpstr>
    </vt:vector>
  </TitlesOfParts>
  <Company>Alder Hey Children's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Professional Nurse Advocate in the North West</dc:title>
  <dc:creator>Hughes Victoria</dc:creator>
  <cp:lastModifiedBy>Hughes Victoria</cp:lastModifiedBy>
  <cp:revision>7</cp:revision>
  <dcterms:created xsi:type="dcterms:W3CDTF">2024-01-23T14:14:14Z</dcterms:created>
  <dcterms:modified xsi:type="dcterms:W3CDTF">2024-11-28T16:26:29Z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0x010100FAB97635AE703F4BA39FE78BEEEB71FB</vt:lpwstr>
  </property>
  <property fmtid="{D5CDD505-2E9C-101B-9397-08002B2CF9AE}" pid="3" name="_dlc_DocIdItemGuid">
    <vt:lpwstr>d28a4594-96e2-4a57-9482-a1b43a4e62b6</vt:lpwstr>
  </property>
</Properties>
</file>