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9" r:id="rId8"/>
    <p:sldId id="267" r:id="rId9"/>
    <p:sldId id="266" r:id="rId10"/>
    <p:sldId id="268" r:id="rId11"/>
    <p:sldId id="271" r:id="rId12"/>
    <p:sldId id="270"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showGuides="1">
      <p:cViewPr varScale="1">
        <p:scale>
          <a:sx n="86" d="100"/>
          <a:sy n="86" d="100"/>
        </p:scale>
        <p:origin x="42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F47AB9-6501-4AB5-A39C-CA9C33D9E3EE}"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1A9A1-4391-4F76-A71E-FE1A5599A5C2}" type="slidenum">
              <a:rPr lang="en-GB" smtClean="0"/>
              <a:t>‹#›</a:t>
            </a:fld>
            <a:endParaRPr lang="en-GB"/>
          </a:p>
        </p:txBody>
      </p:sp>
    </p:spTree>
    <p:extLst>
      <p:ext uri="{BB962C8B-B14F-4D97-AF65-F5344CB8AC3E}">
        <p14:creationId xmlns:p14="http://schemas.microsoft.com/office/powerpoint/2010/main" val="392141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F47AB9-6501-4AB5-A39C-CA9C33D9E3EE}"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1A9A1-4391-4F76-A71E-FE1A5599A5C2}" type="slidenum">
              <a:rPr lang="en-GB" smtClean="0"/>
              <a:t>‹#›</a:t>
            </a:fld>
            <a:endParaRPr lang="en-GB"/>
          </a:p>
        </p:txBody>
      </p:sp>
    </p:spTree>
    <p:extLst>
      <p:ext uri="{BB962C8B-B14F-4D97-AF65-F5344CB8AC3E}">
        <p14:creationId xmlns:p14="http://schemas.microsoft.com/office/powerpoint/2010/main" val="627234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F47AB9-6501-4AB5-A39C-CA9C33D9E3EE}"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1A9A1-4391-4F76-A71E-FE1A5599A5C2}" type="slidenum">
              <a:rPr lang="en-GB" smtClean="0"/>
              <a:t>‹#›</a:t>
            </a:fld>
            <a:endParaRPr lang="en-GB"/>
          </a:p>
        </p:txBody>
      </p:sp>
    </p:spTree>
    <p:extLst>
      <p:ext uri="{BB962C8B-B14F-4D97-AF65-F5344CB8AC3E}">
        <p14:creationId xmlns:p14="http://schemas.microsoft.com/office/powerpoint/2010/main" val="123106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F47AB9-6501-4AB5-A39C-CA9C33D9E3EE}"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1A9A1-4391-4F76-A71E-FE1A5599A5C2}" type="slidenum">
              <a:rPr lang="en-GB" smtClean="0"/>
              <a:t>‹#›</a:t>
            </a:fld>
            <a:endParaRPr lang="en-GB"/>
          </a:p>
        </p:txBody>
      </p:sp>
    </p:spTree>
    <p:extLst>
      <p:ext uri="{BB962C8B-B14F-4D97-AF65-F5344CB8AC3E}">
        <p14:creationId xmlns:p14="http://schemas.microsoft.com/office/powerpoint/2010/main" val="184574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47AB9-6501-4AB5-A39C-CA9C33D9E3EE}"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1A9A1-4391-4F76-A71E-FE1A5599A5C2}" type="slidenum">
              <a:rPr lang="en-GB" smtClean="0"/>
              <a:t>‹#›</a:t>
            </a:fld>
            <a:endParaRPr lang="en-GB"/>
          </a:p>
        </p:txBody>
      </p:sp>
    </p:spTree>
    <p:extLst>
      <p:ext uri="{BB962C8B-B14F-4D97-AF65-F5344CB8AC3E}">
        <p14:creationId xmlns:p14="http://schemas.microsoft.com/office/powerpoint/2010/main" val="3226851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F47AB9-6501-4AB5-A39C-CA9C33D9E3EE}" type="datetimeFigureOut">
              <a:rPr lang="en-GB" smtClean="0"/>
              <a:t>12/11/2020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51A9A1-4391-4F76-A71E-FE1A5599A5C2}" type="slidenum">
              <a:rPr lang="en-GB" smtClean="0"/>
              <a:t>‹#›</a:t>
            </a:fld>
            <a:endParaRPr lang="en-GB"/>
          </a:p>
        </p:txBody>
      </p:sp>
    </p:spTree>
    <p:extLst>
      <p:ext uri="{BB962C8B-B14F-4D97-AF65-F5344CB8AC3E}">
        <p14:creationId xmlns:p14="http://schemas.microsoft.com/office/powerpoint/2010/main" val="417333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F47AB9-6501-4AB5-A39C-CA9C33D9E3EE}" type="datetimeFigureOut">
              <a:rPr lang="en-GB" smtClean="0"/>
              <a:t>12/11/2020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51A9A1-4391-4F76-A71E-FE1A5599A5C2}" type="slidenum">
              <a:rPr lang="en-GB" smtClean="0"/>
              <a:t>‹#›</a:t>
            </a:fld>
            <a:endParaRPr lang="en-GB"/>
          </a:p>
        </p:txBody>
      </p:sp>
    </p:spTree>
    <p:extLst>
      <p:ext uri="{BB962C8B-B14F-4D97-AF65-F5344CB8AC3E}">
        <p14:creationId xmlns:p14="http://schemas.microsoft.com/office/powerpoint/2010/main" val="207991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F47AB9-6501-4AB5-A39C-CA9C33D9E3EE}" type="datetimeFigureOut">
              <a:rPr lang="en-GB" smtClean="0"/>
              <a:t>12/11/2020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51A9A1-4391-4F76-A71E-FE1A5599A5C2}" type="slidenum">
              <a:rPr lang="en-GB" smtClean="0"/>
              <a:t>‹#›</a:t>
            </a:fld>
            <a:endParaRPr lang="en-GB"/>
          </a:p>
        </p:txBody>
      </p:sp>
    </p:spTree>
    <p:extLst>
      <p:ext uri="{BB962C8B-B14F-4D97-AF65-F5344CB8AC3E}">
        <p14:creationId xmlns:p14="http://schemas.microsoft.com/office/powerpoint/2010/main" val="2082415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47AB9-6501-4AB5-A39C-CA9C33D9E3EE}" type="datetimeFigureOut">
              <a:rPr lang="en-GB" smtClean="0"/>
              <a:t>12/11/2020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51A9A1-4391-4F76-A71E-FE1A5599A5C2}" type="slidenum">
              <a:rPr lang="en-GB" smtClean="0"/>
              <a:t>‹#›</a:t>
            </a:fld>
            <a:endParaRPr lang="en-GB"/>
          </a:p>
        </p:txBody>
      </p:sp>
    </p:spTree>
    <p:extLst>
      <p:ext uri="{BB962C8B-B14F-4D97-AF65-F5344CB8AC3E}">
        <p14:creationId xmlns:p14="http://schemas.microsoft.com/office/powerpoint/2010/main" val="2413219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F47AB9-6501-4AB5-A39C-CA9C33D9E3EE}" type="datetimeFigureOut">
              <a:rPr lang="en-GB" smtClean="0"/>
              <a:t>12/11/2020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51A9A1-4391-4F76-A71E-FE1A5599A5C2}" type="slidenum">
              <a:rPr lang="en-GB" smtClean="0"/>
              <a:t>‹#›</a:t>
            </a:fld>
            <a:endParaRPr lang="en-GB"/>
          </a:p>
        </p:txBody>
      </p:sp>
    </p:spTree>
    <p:extLst>
      <p:ext uri="{BB962C8B-B14F-4D97-AF65-F5344CB8AC3E}">
        <p14:creationId xmlns:p14="http://schemas.microsoft.com/office/powerpoint/2010/main" val="41332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F47AB9-6501-4AB5-A39C-CA9C33D9E3EE}" type="datetimeFigureOut">
              <a:rPr lang="en-GB" smtClean="0"/>
              <a:t>12/11/2020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51A9A1-4391-4F76-A71E-FE1A5599A5C2}" type="slidenum">
              <a:rPr lang="en-GB" smtClean="0"/>
              <a:t>‹#›</a:t>
            </a:fld>
            <a:endParaRPr lang="en-GB"/>
          </a:p>
        </p:txBody>
      </p:sp>
    </p:spTree>
    <p:extLst>
      <p:ext uri="{BB962C8B-B14F-4D97-AF65-F5344CB8AC3E}">
        <p14:creationId xmlns:p14="http://schemas.microsoft.com/office/powerpoint/2010/main" val="4045080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47AB9-6501-4AB5-A39C-CA9C33D9E3EE}" type="datetimeFigureOut">
              <a:rPr lang="en-GB" smtClean="0"/>
              <a:t>12/11/2020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51A9A1-4391-4F76-A71E-FE1A5599A5C2}" type="slidenum">
              <a:rPr lang="en-GB" smtClean="0"/>
              <a:t>‹#›</a:t>
            </a:fld>
            <a:endParaRPr lang="en-GB"/>
          </a:p>
        </p:txBody>
      </p:sp>
    </p:spTree>
    <p:extLst>
      <p:ext uri="{BB962C8B-B14F-4D97-AF65-F5344CB8AC3E}">
        <p14:creationId xmlns:p14="http://schemas.microsoft.com/office/powerpoint/2010/main" val="911206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sicm.org/covid-19-skills-preparation-course/#1599827968328-95d75292-d643" TargetMode="External"/><Relationship Id="rId2" Type="http://schemas.openxmlformats.org/officeDocument/2006/relationships/hyperlink" Target="https://www.youtube.com/watch?v=hIzaSrdggh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002060"/>
                </a:solidFill>
              </a:rPr>
              <a:t>President’s Report</a:t>
            </a:r>
          </a:p>
        </p:txBody>
      </p:sp>
      <p:sp>
        <p:nvSpPr>
          <p:cNvPr id="3" name="Subtitle 2"/>
          <p:cNvSpPr>
            <a:spLocks noGrp="1"/>
          </p:cNvSpPr>
          <p:nvPr>
            <p:ph type="subTitle" idx="1"/>
          </p:nvPr>
        </p:nvSpPr>
        <p:spPr/>
        <p:txBody>
          <a:bodyPr/>
          <a:lstStyle/>
          <a:p>
            <a:r>
              <a:rPr lang="en-GB" dirty="0"/>
              <a:t>2020 Autumn Council Meeting</a:t>
            </a:r>
          </a:p>
          <a:p>
            <a:r>
              <a:rPr lang="en-GB" dirty="0"/>
              <a:t>26 September 2020</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0245" y="795911"/>
            <a:ext cx="5731510" cy="1193800"/>
          </a:xfrm>
          <a:prstGeom prst="rect">
            <a:avLst/>
          </a:prstGeom>
          <a:noFill/>
          <a:ln>
            <a:noFill/>
          </a:ln>
        </p:spPr>
      </p:pic>
    </p:spTree>
    <p:extLst>
      <p:ext uri="{BB962C8B-B14F-4D97-AF65-F5344CB8AC3E}">
        <p14:creationId xmlns:p14="http://schemas.microsoft.com/office/powerpoint/2010/main" val="233011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EfCCNa support of WFCCN – CONNECT</a:t>
            </a:r>
          </a:p>
        </p:txBody>
      </p:sp>
      <p:sp>
        <p:nvSpPr>
          <p:cNvPr id="5" name="Content Placeholder 4"/>
          <p:cNvSpPr>
            <a:spLocks noGrp="1"/>
          </p:cNvSpPr>
          <p:nvPr>
            <p:ph sz="half" idx="2"/>
          </p:nvPr>
        </p:nvSpPr>
        <p:spPr>
          <a:xfrm>
            <a:off x="4214553" y="1825625"/>
            <a:ext cx="7139247" cy="4351338"/>
          </a:xfrm>
        </p:spPr>
        <p:txBody>
          <a:bodyPr/>
          <a:lstStyle/>
          <a:p>
            <a:r>
              <a:rPr lang="en-GB" dirty="0"/>
              <a:t>Open access - free to members of WFCCN member societies - published quarterly.</a:t>
            </a:r>
          </a:p>
          <a:p>
            <a:r>
              <a:rPr lang="en-GB" dirty="0"/>
              <a:t>Elizabeth </a:t>
            </a:r>
            <a:r>
              <a:rPr lang="en-GB" dirty="0" err="1"/>
              <a:t>Papathannassoglou</a:t>
            </a:r>
            <a:r>
              <a:rPr lang="en-GB" dirty="0"/>
              <a:t> and Ged Williams – Editors</a:t>
            </a:r>
          </a:p>
          <a:p>
            <a:r>
              <a:rPr lang="en-GB" dirty="0"/>
              <a:t>Seeking greater engagement of EfCCNa in all aspects of the journal</a:t>
            </a:r>
          </a:p>
          <a:p>
            <a:pPr lvl="1"/>
            <a:r>
              <a:rPr lang="en-GB" dirty="0"/>
              <a:t>Associate editors </a:t>
            </a:r>
          </a:p>
          <a:p>
            <a:pPr lvl="1"/>
            <a:r>
              <a:rPr lang="en-GB" dirty="0"/>
              <a:t>Editorial board</a:t>
            </a:r>
          </a:p>
          <a:p>
            <a:pPr lvl="1"/>
            <a:r>
              <a:rPr lang="en-GB" dirty="0"/>
              <a:t>Reviewers</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l="33862" t="10281" r="33878" b="15056"/>
          <a:stretch>
            <a:fillRect/>
          </a:stretch>
        </p:blipFill>
        <p:spPr bwMode="auto">
          <a:xfrm>
            <a:off x="723207" y="1825625"/>
            <a:ext cx="3105150" cy="4041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989927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679" y="365123"/>
            <a:ext cx="10515600" cy="1325563"/>
          </a:xfrm>
        </p:spPr>
        <p:txBody>
          <a:bodyPr>
            <a:normAutofit/>
          </a:bodyPr>
          <a:lstStyle/>
          <a:p>
            <a:r>
              <a:rPr lang="en-GB" sz="4000" dirty="0">
                <a:solidFill>
                  <a:srgbClr val="002060"/>
                </a:solidFill>
              </a:rPr>
              <a:t>International Hospital Emergency Code</a:t>
            </a:r>
          </a:p>
        </p:txBody>
      </p:sp>
      <p:sp>
        <p:nvSpPr>
          <p:cNvPr id="3" name="Content Placeholder 2"/>
          <p:cNvSpPr>
            <a:spLocks noGrp="1"/>
          </p:cNvSpPr>
          <p:nvPr>
            <p:ph idx="1"/>
          </p:nvPr>
        </p:nvSpPr>
        <p:spPr>
          <a:xfrm>
            <a:off x="775570" y="2108198"/>
            <a:ext cx="10515600" cy="4351338"/>
          </a:xfrm>
        </p:spPr>
        <p:txBody>
          <a:bodyPr>
            <a:normAutofit/>
          </a:bodyPr>
          <a:lstStyle/>
          <a:p>
            <a:r>
              <a:rPr lang="en-GB" dirty="0"/>
              <a:t>Some countries standardise emergency/cardiac arrest code numbers for hospitals to a single agreed number. Many have none.</a:t>
            </a:r>
          </a:p>
          <a:p>
            <a:pPr lvl="1"/>
            <a:r>
              <a:rPr lang="en-GB" dirty="0"/>
              <a:t>Japan, 360 different numbers; Australia, 51; Spain 51; Netherlands 46,</a:t>
            </a:r>
          </a:p>
          <a:p>
            <a:pPr lvl="1"/>
            <a:r>
              <a:rPr lang="en-GB" dirty="0"/>
              <a:t>Denmark - only 50% of HCW could knew their emergency code </a:t>
            </a:r>
          </a:p>
          <a:p>
            <a:r>
              <a:rPr lang="en-GB" dirty="0"/>
              <a:t>Anecdotal stories of panic and delay associated with lack of recall</a:t>
            </a:r>
          </a:p>
          <a:p>
            <a:r>
              <a:rPr lang="en-GB" dirty="0"/>
              <a:t>International Patient Safety movement to encourage countries to adopt 2222 as the standard - growing number of international healthcare organizations are supporting the call. </a:t>
            </a:r>
          </a:p>
        </p:txBody>
      </p:sp>
      <p:pic>
        <p:nvPicPr>
          <p:cNvPr id="4" name="Picture 3"/>
          <p:cNvPicPr>
            <a:picLocks noChangeAspect="1"/>
          </p:cNvPicPr>
          <p:nvPr/>
        </p:nvPicPr>
        <p:blipFill>
          <a:blip r:embed="rId2"/>
          <a:stretch>
            <a:fillRect/>
          </a:stretch>
        </p:blipFill>
        <p:spPr>
          <a:xfrm>
            <a:off x="9144000" y="365124"/>
            <a:ext cx="2420328" cy="1610618"/>
          </a:xfrm>
          <a:prstGeom prst="rect">
            <a:avLst/>
          </a:prstGeom>
        </p:spPr>
      </p:pic>
    </p:spTree>
    <p:extLst>
      <p:ext uri="{BB962C8B-B14F-4D97-AF65-F5344CB8AC3E}">
        <p14:creationId xmlns:p14="http://schemas.microsoft.com/office/powerpoint/2010/main" val="134959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solidFill>
                  <a:srgbClr val="002060"/>
                </a:solidFill>
              </a:rPr>
              <a:t>EfCCNa support and endorsement</a:t>
            </a:r>
          </a:p>
        </p:txBody>
      </p:sp>
      <p:sp>
        <p:nvSpPr>
          <p:cNvPr id="6" name="Content Placeholder 5"/>
          <p:cNvSpPr>
            <a:spLocks noGrp="1"/>
          </p:cNvSpPr>
          <p:nvPr>
            <p:ph idx="1"/>
          </p:nvPr>
        </p:nvSpPr>
        <p:spPr/>
        <p:txBody>
          <a:bodyPr>
            <a:normAutofit/>
          </a:bodyPr>
          <a:lstStyle/>
          <a:p>
            <a:r>
              <a:rPr lang="en-GB" dirty="0"/>
              <a:t>WFCCN -establish a group to critique, review and refine the position statement; participate in writing a review paper on the topic for CONNECT to defend/justify the statement</a:t>
            </a:r>
          </a:p>
          <a:p>
            <a:endParaRPr lang="en-GB" dirty="0"/>
          </a:p>
          <a:p>
            <a:r>
              <a:rPr lang="en-GB" b="1" i="1" dirty="0"/>
              <a:t>Two knowledgeable/capable members </a:t>
            </a:r>
            <a:r>
              <a:rPr lang="en-GB" dirty="0"/>
              <a:t>who are interested in patient safety to join the group</a:t>
            </a:r>
          </a:p>
          <a:p>
            <a:endParaRPr lang="en-GB" dirty="0"/>
          </a:p>
          <a:p>
            <a:r>
              <a:rPr lang="en-GB" dirty="0"/>
              <a:t>EfCCNa will endorse the final statement </a:t>
            </a:r>
          </a:p>
        </p:txBody>
      </p:sp>
    </p:spTree>
    <p:extLst>
      <p:ext uri="{BB962C8B-B14F-4D97-AF65-F5344CB8AC3E}">
        <p14:creationId xmlns:p14="http://schemas.microsoft.com/office/powerpoint/2010/main" val="2894252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Finally…a massive thank you</a:t>
            </a:r>
          </a:p>
        </p:txBody>
      </p:sp>
      <p:sp>
        <p:nvSpPr>
          <p:cNvPr id="3" name="Content Placeholder 2"/>
          <p:cNvSpPr>
            <a:spLocks noGrp="1"/>
          </p:cNvSpPr>
          <p:nvPr>
            <p:ph idx="1"/>
          </p:nvPr>
        </p:nvSpPr>
        <p:spPr>
          <a:xfrm>
            <a:off x="838200" y="1825625"/>
            <a:ext cx="7942545" cy="4351338"/>
          </a:xfrm>
        </p:spPr>
        <p:txBody>
          <a:bodyPr/>
          <a:lstStyle/>
          <a:p>
            <a:pPr marL="0" indent="0">
              <a:buNone/>
            </a:pPr>
            <a:r>
              <a:rPr lang="en-GB" dirty="0"/>
              <a:t>…for your </a:t>
            </a:r>
            <a:r>
              <a:rPr lang="en-GB" b="1" i="1" dirty="0"/>
              <a:t>fantastic hard work and commitment </a:t>
            </a:r>
            <a:r>
              <a:rPr lang="en-GB" dirty="0"/>
              <a:t>to patient care during this COVID-19 pandemic. Together, as a federation of 31 associations, we will help each other:</a:t>
            </a:r>
          </a:p>
          <a:p>
            <a:pPr lvl="1"/>
            <a:r>
              <a:rPr lang="en-GB" dirty="0"/>
              <a:t>In promoting frontline nurses politically</a:t>
            </a:r>
          </a:p>
          <a:p>
            <a:pPr lvl="1"/>
            <a:r>
              <a:rPr lang="en-GB" dirty="0"/>
              <a:t>Empowering nurses through provision of sharing educational opportunities</a:t>
            </a:r>
          </a:p>
          <a:p>
            <a:pPr lvl="1"/>
            <a:r>
              <a:rPr lang="en-GB" dirty="0"/>
              <a:t>Supporting research that improves lives</a:t>
            </a:r>
          </a:p>
          <a:p>
            <a:pPr marL="0" indent="0">
              <a:buNone/>
            </a:pPr>
            <a:r>
              <a:rPr lang="en-GB" dirty="0"/>
              <a:t>Patients and their families depend upon us &amp; we have our own Eva who will testify to that...xxx</a:t>
            </a:r>
          </a:p>
        </p:txBody>
      </p:sp>
      <p:pic>
        <p:nvPicPr>
          <p:cNvPr id="4" name="Picture 3"/>
          <p:cNvPicPr>
            <a:picLocks noChangeAspect="1"/>
          </p:cNvPicPr>
          <p:nvPr/>
        </p:nvPicPr>
        <p:blipFill>
          <a:blip r:embed="rId2"/>
          <a:stretch>
            <a:fillRect/>
          </a:stretch>
        </p:blipFill>
        <p:spPr>
          <a:xfrm>
            <a:off x="8780745" y="2459494"/>
            <a:ext cx="2771289" cy="3918150"/>
          </a:xfrm>
          <a:prstGeom prst="rect">
            <a:avLst/>
          </a:prstGeom>
        </p:spPr>
      </p:pic>
      <p:pic>
        <p:nvPicPr>
          <p:cNvPr id="6" name="Picture 5"/>
          <p:cNvPicPr>
            <a:picLocks noChangeAspect="1"/>
          </p:cNvPicPr>
          <p:nvPr/>
        </p:nvPicPr>
        <p:blipFill>
          <a:blip r:embed="rId3"/>
          <a:stretch>
            <a:fillRect/>
          </a:stretch>
        </p:blipFill>
        <p:spPr>
          <a:xfrm>
            <a:off x="8856702" y="399484"/>
            <a:ext cx="2619375" cy="1743075"/>
          </a:xfrm>
          <a:prstGeom prst="rect">
            <a:avLst/>
          </a:prstGeom>
        </p:spPr>
      </p:pic>
    </p:spTree>
    <p:extLst>
      <p:ext uri="{BB962C8B-B14F-4D97-AF65-F5344CB8AC3E}">
        <p14:creationId xmlns:p14="http://schemas.microsoft.com/office/powerpoint/2010/main" val="19915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Report outline</a:t>
            </a:r>
          </a:p>
        </p:txBody>
      </p:sp>
      <p:graphicFrame>
        <p:nvGraphicFramePr>
          <p:cNvPr id="4" name="Table 3"/>
          <p:cNvGraphicFramePr>
            <a:graphicFrameLocks noGrp="1"/>
          </p:cNvGraphicFramePr>
          <p:nvPr>
            <p:extLst>
              <p:ext uri="{D42A27DB-BD31-4B8C-83A1-F6EECF244321}">
                <p14:modId xmlns:p14="http://schemas.microsoft.com/office/powerpoint/2010/main" val="1910227366"/>
              </p:ext>
            </p:extLst>
          </p:nvPr>
        </p:nvGraphicFramePr>
        <p:xfrm>
          <a:off x="2474932" y="2072930"/>
          <a:ext cx="6808124" cy="2560320"/>
        </p:xfrm>
        <a:graphic>
          <a:graphicData uri="http://schemas.openxmlformats.org/drawingml/2006/table">
            <a:tbl>
              <a:tblPr firstRow="1" bandRow="1">
                <a:tableStyleId>{5C22544A-7EE6-4342-B048-85BDC9FD1C3A}</a:tableStyleId>
              </a:tblPr>
              <a:tblGrid>
                <a:gridCol w="3404062">
                  <a:extLst>
                    <a:ext uri="{9D8B030D-6E8A-4147-A177-3AD203B41FA5}">
                      <a16:colId xmlns:a16="http://schemas.microsoft.com/office/drawing/2014/main" val="2940170108"/>
                    </a:ext>
                  </a:extLst>
                </a:gridCol>
                <a:gridCol w="3404062">
                  <a:extLst>
                    <a:ext uri="{9D8B030D-6E8A-4147-A177-3AD203B41FA5}">
                      <a16:colId xmlns:a16="http://schemas.microsoft.com/office/drawing/2014/main" val="3772102290"/>
                    </a:ext>
                  </a:extLst>
                </a:gridCol>
              </a:tblGrid>
              <a:tr h="307571">
                <a:tc>
                  <a:txBody>
                    <a:bodyPr/>
                    <a:lstStyle/>
                    <a:p>
                      <a:r>
                        <a:rPr lang="en-GB" dirty="0"/>
                        <a:t>Topics</a:t>
                      </a:r>
                    </a:p>
                  </a:txBody>
                  <a:tcPr/>
                </a:tc>
                <a:tc>
                  <a:txBody>
                    <a:bodyPr/>
                    <a:lstStyle/>
                    <a:p>
                      <a:r>
                        <a:rPr lang="en-GB" dirty="0"/>
                        <a:t>Key points</a:t>
                      </a:r>
                    </a:p>
                  </a:txBody>
                  <a:tcPr/>
                </a:tc>
                <a:extLst>
                  <a:ext uri="{0D108BD9-81ED-4DB2-BD59-A6C34878D82A}">
                    <a16:rowId xmlns:a16="http://schemas.microsoft.com/office/drawing/2014/main" val="2666814185"/>
                  </a:ext>
                </a:extLst>
              </a:tr>
              <a:tr h="307571">
                <a:tc>
                  <a:txBody>
                    <a:bodyPr/>
                    <a:lstStyle/>
                    <a:p>
                      <a:r>
                        <a:rPr lang="en-GB" dirty="0"/>
                        <a:t>Changes to EfCCNa plans </a:t>
                      </a:r>
                    </a:p>
                    <a:p>
                      <a:endParaRPr lang="en-GB" dirty="0"/>
                    </a:p>
                  </a:txBody>
                  <a:tcPr/>
                </a:tc>
                <a:tc>
                  <a:txBody>
                    <a:bodyPr/>
                    <a:lstStyle/>
                    <a:p>
                      <a:r>
                        <a:rPr lang="en-GB" dirty="0"/>
                        <a:t>Council meetings 2021</a:t>
                      </a:r>
                    </a:p>
                    <a:p>
                      <a:r>
                        <a:rPr lang="en-GB" dirty="0"/>
                        <a:t>Board</a:t>
                      </a:r>
                      <a:r>
                        <a:rPr lang="en-GB" baseline="0" dirty="0"/>
                        <a:t> of Officers e</a:t>
                      </a:r>
                      <a:r>
                        <a:rPr lang="en-GB" dirty="0"/>
                        <a:t>lections</a:t>
                      </a:r>
                    </a:p>
                  </a:txBody>
                  <a:tcPr/>
                </a:tc>
                <a:extLst>
                  <a:ext uri="{0D108BD9-81ED-4DB2-BD59-A6C34878D82A}">
                    <a16:rowId xmlns:a16="http://schemas.microsoft.com/office/drawing/2014/main" val="2721423214"/>
                  </a:ext>
                </a:extLst>
              </a:tr>
              <a:tr h="370840">
                <a:tc>
                  <a:txBody>
                    <a:bodyPr/>
                    <a:lstStyle/>
                    <a:p>
                      <a:r>
                        <a:rPr lang="en-GB" dirty="0"/>
                        <a:t>EfCCNa COVID-19 strategy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Education, C19 SPACE</a:t>
                      </a:r>
                    </a:p>
                    <a:p>
                      <a:r>
                        <a:rPr lang="en-GB" dirty="0"/>
                        <a:t>Research</a:t>
                      </a:r>
                    </a:p>
                    <a:p>
                      <a:r>
                        <a:rPr lang="en-GB" dirty="0"/>
                        <a:t>Policy</a:t>
                      </a:r>
                    </a:p>
                  </a:txBody>
                  <a:tcPr/>
                </a:tc>
                <a:extLst>
                  <a:ext uri="{0D108BD9-81ED-4DB2-BD59-A6C34878D82A}">
                    <a16:rowId xmlns:a16="http://schemas.microsoft.com/office/drawing/2014/main" val="2463103443"/>
                  </a:ext>
                </a:extLst>
              </a:tr>
              <a:tr h="370840">
                <a:tc>
                  <a:txBody>
                    <a:bodyPr/>
                    <a:lstStyle/>
                    <a:p>
                      <a:r>
                        <a:rPr lang="en-GB" dirty="0"/>
                        <a:t>WFCCN</a:t>
                      </a:r>
                    </a:p>
                  </a:txBody>
                  <a:tcPr/>
                </a:tc>
                <a:tc>
                  <a:txBody>
                    <a:bodyPr/>
                    <a:lstStyle/>
                    <a:p>
                      <a:pPr lvl="0"/>
                      <a:r>
                        <a:rPr lang="en-GB" dirty="0"/>
                        <a:t>CONNECT journal</a:t>
                      </a:r>
                    </a:p>
                    <a:p>
                      <a:pPr lvl="0"/>
                      <a:r>
                        <a:rPr lang="en-GB" dirty="0"/>
                        <a:t>International Emergency Code</a:t>
                      </a:r>
                    </a:p>
                  </a:txBody>
                  <a:tcPr/>
                </a:tc>
                <a:extLst>
                  <a:ext uri="{0D108BD9-81ED-4DB2-BD59-A6C34878D82A}">
                    <a16:rowId xmlns:a16="http://schemas.microsoft.com/office/drawing/2014/main" val="3964695938"/>
                  </a:ext>
                </a:extLst>
              </a:tr>
            </a:tbl>
          </a:graphicData>
        </a:graphic>
      </p:graphicFrame>
    </p:spTree>
    <p:extLst>
      <p:ext uri="{BB962C8B-B14F-4D97-AF65-F5344CB8AC3E}">
        <p14:creationId xmlns:p14="http://schemas.microsoft.com/office/powerpoint/2010/main" val="184610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Changes to EfCCNa plans</a:t>
            </a:r>
          </a:p>
        </p:txBody>
      </p:sp>
      <p:sp>
        <p:nvSpPr>
          <p:cNvPr id="3" name="Content Placeholder 2"/>
          <p:cNvSpPr>
            <a:spLocks noGrp="1"/>
          </p:cNvSpPr>
          <p:nvPr>
            <p:ph idx="1"/>
          </p:nvPr>
        </p:nvSpPr>
        <p:spPr/>
        <p:txBody>
          <a:bodyPr>
            <a:normAutofit/>
          </a:bodyPr>
          <a:lstStyle/>
          <a:p>
            <a:r>
              <a:rPr lang="en-GB" dirty="0"/>
              <a:t>Council meetings 2021</a:t>
            </a:r>
          </a:p>
          <a:p>
            <a:pPr lvl="1"/>
            <a:r>
              <a:rPr lang="en-GB" dirty="0"/>
              <a:t>Spring 2021 Skopje, North Macedonia</a:t>
            </a:r>
          </a:p>
          <a:p>
            <a:pPr lvl="2"/>
            <a:r>
              <a:rPr lang="en-GB" b="1" i="1" dirty="0"/>
              <a:t>Potential dates April 10/11</a:t>
            </a:r>
            <a:r>
              <a:rPr lang="en-GB" b="1" i="1" baseline="30000" dirty="0"/>
              <a:t>th</a:t>
            </a:r>
            <a:r>
              <a:rPr lang="en-GB" b="1" i="1" dirty="0"/>
              <a:t>, 17/18</a:t>
            </a:r>
            <a:r>
              <a:rPr lang="en-GB" b="1" i="1" baseline="30000" dirty="0"/>
              <a:t>th</a:t>
            </a:r>
            <a:r>
              <a:rPr lang="en-GB" b="1" i="1" dirty="0"/>
              <a:t>, 24/25th</a:t>
            </a:r>
          </a:p>
          <a:p>
            <a:pPr lvl="1"/>
            <a:r>
              <a:rPr lang="en-GB" dirty="0"/>
              <a:t>Autumn 2021 Utrecht, Netherlands </a:t>
            </a:r>
          </a:p>
          <a:p>
            <a:pPr lvl="2"/>
            <a:r>
              <a:rPr lang="en-GB" b="1" i="1" dirty="0"/>
              <a:t>22-25</a:t>
            </a:r>
            <a:r>
              <a:rPr lang="en-GB" b="1" i="1" baseline="30000" dirty="0"/>
              <a:t>th</a:t>
            </a:r>
            <a:r>
              <a:rPr lang="en-GB" b="1" i="1" dirty="0"/>
              <a:t> September </a:t>
            </a:r>
            <a:r>
              <a:rPr lang="en-GB" dirty="0"/>
              <a:t>at congress</a:t>
            </a:r>
          </a:p>
          <a:p>
            <a:pPr marL="0" indent="0">
              <a:buNone/>
            </a:pPr>
            <a:r>
              <a:rPr lang="en-GB" i="1" dirty="0"/>
              <a:t>(If meetings not possible due to COVID-19 restrictions – virtual Zoom)</a:t>
            </a:r>
          </a:p>
          <a:p>
            <a:pPr marL="457200" lvl="1" indent="0">
              <a:buNone/>
            </a:pPr>
            <a:endParaRPr lang="en-GB" dirty="0"/>
          </a:p>
          <a:p>
            <a:r>
              <a:rPr lang="en-GB" dirty="0"/>
              <a:t>Board of Officers elections</a:t>
            </a:r>
          </a:p>
          <a:p>
            <a:pPr lvl="1"/>
            <a:r>
              <a:rPr lang="en-GB" dirty="0"/>
              <a:t>Postponed, not cancelled, therefore nominations still stand</a:t>
            </a:r>
          </a:p>
        </p:txBody>
      </p:sp>
      <p:pic>
        <p:nvPicPr>
          <p:cNvPr id="6" name="Picture 5"/>
          <p:cNvPicPr>
            <a:picLocks noChangeAspect="1"/>
          </p:cNvPicPr>
          <p:nvPr/>
        </p:nvPicPr>
        <p:blipFill>
          <a:blip r:embed="rId2"/>
          <a:stretch>
            <a:fillRect/>
          </a:stretch>
        </p:blipFill>
        <p:spPr>
          <a:xfrm>
            <a:off x="8306551" y="1825625"/>
            <a:ext cx="2247733" cy="1503261"/>
          </a:xfrm>
          <a:prstGeom prst="rect">
            <a:avLst/>
          </a:prstGeom>
        </p:spPr>
      </p:pic>
    </p:spTree>
    <p:extLst>
      <p:ext uri="{BB962C8B-B14F-4D97-AF65-F5344CB8AC3E}">
        <p14:creationId xmlns:p14="http://schemas.microsoft.com/office/powerpoint/2010/main" val="258100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Election nominations</a:t>
            </a:r>
          </a:p>
        </p:txBody>
      </p:sp>
      <p:sp>
        <p:nvSpPr>
          <p:cNvPr id="3" name="Content Placeholder 2"/>
          <p:cNvSpPr>
            <a:spLocks noGrp="1"/>
          </p:cNvSpPr>
          <p:nvPr>
            <p:ph idx="1"/>
          </p:nvPr>
        </p:nvSpPr>
        <p:spPr/>
        <p:txBody>
          <a:bodyPr/>
          <a:lstStyle/>
          <a:p>
            <a:r>
              <a:rPr lang="en-GB" dirty="0"/>
              <a:t>President has served 2 terms of office – standing down</a:t>
            </a:r>
          </a:p>
          <a:p>
            <a:pPr lvl="1"/>
            <a:r>
              <a:rPr lang="en-GB" dirty="0"/>
              <a:t>Nominations were Anna, Colette (accepted)</a:t>
            </a:r>
          </a:p>
          <a:p>
            <a:r>
              <a:rPr lang="en-GB" dirty="0"/>
              <a:t>Board Member (congress) served 1 term of office – can be re-elected</a:t>
            </a:r>
          </a:p>
          <a:p>
            <a:pPr lvl="1"/>
            <a:r>
              <a:rPr lang="en-GB" dirty="0"/>
              <a:t>Nomination was Elin (accepted)</a:t>
            </a:r>
          </a:p>
          <a:p>
            <a:r>
              <a:rPr lang="en-GB" dirty="0"/>
              <a:t>Treasurer has served 2 terms of office – standing down</a:t>
            </a:r>
          </a:p>
          <a:p>
            <a:pPr lvl="1"/>
            <a:r>
              <a:rPr lang="en-GB" dirty="0"/>
              <a:t>Two nominations proposed for Treasurer, but not accepted</a:t>
            </a:r>
          </a:p>
          <a:p>
            <a:pPr lvl="1"/>
            <a:r>
              <a:rPr lang="en-GB" dirty="0"/>
              <a:t>Nominations are open again – speak or send to Drago by </a:t>
            </a:r>
            <a:r>
              <a:rPr lang="en-GB" b="1" i="1" dirty="0"/>
              <a:t>end October</a:t>
            </a:r>
          </a:p>
          <a:p>
            <a:pPr lvl="1"/>
            <a:r>
              <a:rPr lang="en-GB" dirty="0"/>
              <a:t>Nominations will be circulated to Council Nov/Dec</a:t>
            </a:r>
          </a:p>
        </p:txBody>
      </p:sp>
    </p:spTree>
    <p:extLst>
      <p:ext uri="{BB962C8B-B14F-4D97-AF65-F5344CB8AC3E}">
        <p14:creationId xmlns:p14="http://schemas.microsoft.com/office/powerpoint/2010/main" val="3823347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06245" y="2510127"/>
            <a:ext cx="2460222" cy="844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PRESIDENT</a:t>
            </a:r>
          </a:p>
          <a:p>
            <a:pPr algn="ctr"/>
            <a:r>
              <a:rPr lang="en-GB" dirty="0"/>
              <a:t>Bronagh</a:t>
            </a:r>
          </a:p>
        </p:txBody>
      </p:sp>
      <p:sp>
        <p:nvSpPr>
          <p:cNvPr id="6" name="Rectangle 5"/>
          <p:cNvSpPr/>
          <p:nvPr/>
        </p:nvSpPr>
        <p:spPr>
          <a:xfrm>
            <a:off x="2566362" y="1609098"/>
            <a:ext cx="1683712" cy="66934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Vice President</a:t>
            </a:r>
          </a:p>
          <a:p>
            <a:pPr algn="ctr"/>
            <a:r>
              <a:rPr lang="en-GB" dirty="0"/>
              <a:t>Anne</a:t>
            </a:r>
          </a:p>
        </p:txBody>
      </p:sp>
      <p:sp>
        <p:nvSpPr>
          <p:cNvPr id="7" name="Rectangle 6"/>
          <p:cNvSpPr/>
          <p:nvPr/>
        </p:nvSpPr>
        <p:spPr>
          <a:xfrm>
            <a:off x="9047367" y="1628232"/>
            <a:ext cx="1750866" cy="67007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Board member</a:t>
            </a:r>
          </a:p>
          <a:p>
            <a:pPr algn="ctr"/>
            <a:r>
              <a:rPr lang="en-GB" dirty="0"/>
              <a:t>Karen</a:t>
            </a:r>
          </a:p>
        </p:txBody>
      </p:sp>
      <p:sp>
        <p:nvSpPr>
          <p:cNvPr id="8" name="Smiley Face 7"/>
          <p:cNvSpPr/>
          <p:nvPr/>
        </p:nvSpPr>
        <p:spPr>
          <a:xfrm>
            <a:off x="4945724" y="3898671"/>
            <a:ext cx="914400" cy="914400"/>
          </a:xfrm>
          <a:prstGeom prst="smileyFace">
            <a:avLst>
              <a:gd name="adj" fmla="val -4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a:t>
            </a:r>
          </a:p>
        </p:txBody>
      </p:sp>
      <p:sp>
        <p:nvSpPr>
          <p:cNvPr id="9" name="Smiley Face 8"/>
          <p:cNvSpPr/>
          <p:nvPr/>
        </p:nvSpPr>
        <p:spPr>
          <a:xfrm>
            <a:off x="947996" y="3898671"/>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Anne</a:t>
            </a:r>
          </a:p>
        </p:txBody>
      </p:sp>
      <p:sp>
        <p:nvSpPr>
          <p:cNvPr id="10" name="Smiley Face 9"/>
          <p:cNvSpPr/>
          <p:nvPr/>
        </p:nvSpPr>
        <p:spPr>
          <a:xfrm>
            <a:off x="8304070" y="3898671"/>
            <a:ext cx="914400" cy="914400"/>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Elin</a:t>
            </a:r>
          </a:p>
        </p:txBody>
      </p:sp>
      <p:sp>
        <p:nvSpPr>
          <p:cNvPr id="11" name="Rectangle 10"/>
          <p:cNvSpPr/>
          <p:nvPr/>
        </p:nvSpPr>
        <p:spPr>
          <a:xfrm>
            <a:off x="5814564" y="1633729"/>
            <a:ext cx="1724932" cy="6600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Secretary</a:t>
            </a:r>
          </a:p>
          <a:p>
            <a:pPr algn="ctr"/>
            <a:r>
              <a:rPr lang="en-GB" dirty="0"/>
              <a:t>Colette</a:t>
            </a:r>
          </a:p>
        </p:txBody>
      </p:sp>
      <p:sp>
        <p:nvSpPr>
          <p:cNvPr id="12" name="Rectangle 11"/>
          <p:cNvSpPr/>
          <p:nvPr/>
        </p:nvSpPr>
        <p:spPr>
          <a:xfrm>
            <a:off x="4349633" y="2510127"/>
            <a:ext cx="2502131" cy="842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TREASURER</a:t>
            </a:r>
          </a:p>
          <a:p>
            <a:pPr algn="ctr"/>
            <a:r>
              <a:rPr lang="en-GB" dirty="0"/>
              <a:t>Drago</a:t>
            </a:r>
          </a:p>
        </p:txBody>
      </p:sp>
      <p:sp>
        <p:nvSpPr>
          <p:cNvPr id="13" name="Rectangle 12"/>
          <p:cNvSpPr/>
          <p:nvPr/>
        </p:nvSpPr>
        <p:spPr>
          <a:xfrm>
            <a:off x="7825052" y="2539693"/>
            <a:ext cx="2444630" cy="812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Board member (congress)</a:t>
            </a:r>
          </a:p>
          <a:p>
            <a:pPr algn="ctr"/>
            <a:r>
              <a:rPr lang="en-GB" dirty="0"/>
              <a:t>Elin</a:t>
            </a:r>
          </a:p>
        </p:txBody>
      </p:sp>
      <p:sp>
        <p:nvSpPr>
          <p:cNvPr id="14" name="Smiley Face 13"/>
          <p:cNvSpPr/>
          <p:nvPr/>
        </p:nvSpPr>
        <p:spPr>
          <a:xfrm>
            <a:off x="2493818" y="3898671"/>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Colette</a:t>
            </a:r>
          </a:p>
        </p:txBody>
      </p:sp>
      <p:sp>
        <p:nvSpPr>
          <p:cNvPr id="15" name="TextBox 14"/>
          <p:cNvSpPr txBox="1"/>
          <p:nvPr/>
        </p:nvSpPr>
        <p:spPr>
          <a:xfrm>
            <a:off x="3709512" y="507582"/>
            <a:ext cx="2621280" cy="646331"/>
          </a:xfrm>
          <a:prstGeom prst="rect">
            <a:avLst/>
          </a:prstGeom>
          <a:solidFill>
            <a:srgbClr val="FF0000"/>
          </a:solidFill>
        </p:spPr>
        <p:txBody>
          <a:bodyPr wrap="square" rtlCol="0">
            <a:spAutoFit/>
          </a:bodyPr>
          <a:lstStyle/>
          <a:p>
            <a:pPr algn="ctr"/>
            <a:r>
              <a:rPr lang="en-GB" dirty="0"/>
              <a:t>= 1-year of office remaining of the 2</a:t>
            </a:r>
            <a:r>
              <a:rPr lang="en-GB" baseline="30000" dirty="0"/>
              <a:t>nd</a:t>
            </a:r>
            <a:r>
              <a:rPr lang="en-GB" dirty="0"/>
              <a:t> term</a:t>
            </a:r>
          </a:p>
        </p:txBody>
      </p:sp>
      <p:cxnSp>
        <p:nvCxnSpPr>
          <p:cNvPr id="20" name="Straight Arrow Connector 19"/>
          <p:cNvCxnSpPr/>
          <p:nvPr/>
        </p:nvCxnSpPr>
        <p:spPr>
          <a:xfrm>
            <a:off x="3833551" y="2288313"/>
            <a:ext cx="9858" cy="30567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237800" y="2289871"/>
            <a:ext cx="9858" cy="30567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907681" y="5354956"/>
            <a:ext cx="1851740" cy="7813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Co-opt</a:t>
            </a:r>
          </a:p>
        </p:txBody>
      </p:sp>
      <p:sp>
        <p:nvSpPr>
          <p:cNvPr id="23" name="Rounded Rectangle 22"/>
          <p:cNvSpPr/>
          <p:nvPr/>
        </p:nvSpPr>
        <p:spPr>
          <a:xfrm>
            <a:off x="6321788" y="5354956"/>
            <a:ext cx="1851740" cy="7813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Co-opt</a:t>
            </a:r>
          </a:p>
        </p:txBody>
      </p:sp>
      <p:cxnSp>
        <p:nvCxnSpPr>
          <p:cNvPr id="26" name="Straight Arrow Connector 25"/>
          <p:cNvCxnSpPr/>
          <p:nvPr/>
        </p:nvCxnSpPr>
        <p:spPr>
          <a:xfrm>
            <a:off x="4132999" y="1132397"/>
            <a:ext cx="2" cy="4664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041124" y="1154462"/>
            <a:ext cx="8659" cy="4897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3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rgbClr val="002060"/>
                </a:solidFill>
              </a:rPr>
              <a:t>EfCCNa COVID-19 strategy - education</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l="3098" t="9361" r="4750" b="4590"/>
          <a:stretch>
            <a:fillRect/>
          </a:stretch>
        </p:blipFill>
        <p:spPr bwMode="auto">
          <a:xfrm>
            <a:off x="2112299" y="1461727"/>
            <a:ext cx="8866188" cy="46577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p:cNvSpPr txBox="1"/>
          <p:nvPr/>
        </p:nvSpPr>
        <p:spPr>
          <a:xfrm>
            <a:off x="437949" y="2554535"/>
            <a:ext cx="1819175" cy="2862322"/>
          </a:xfrm>
          <a:prstGeom prst="rect">
            <a:avLst/>
          </a:prstGeom>
          <a:noFill/>
          <a:ln w="38100">
            <a:solidFill>
              <a:srgbClr val="0070C0"/>
            </a:solidFill>
          </a:ln>
        </p:spPr>
        <p:txBody>
          <a:bodyPr wrap="square" rtlCol="0">
            <a:spAutoFit/>
          </a:bodyPr>
          <a:lstStyle/>
          <a:p>
            <a:pPr algn="ctr"/>
            <a:r>
              <a:rPr lang="en-GB" dirty="0"/>
              <a:t>WhatsApp – EfCCNa COVID-19 led by </a:t>
            </a:r>
            <a:r>
              <a:rPr lang="en-GB" b="1" i="1" dirty="0"/>
              <a:t>Ian Naldrett</a:t>
            </a:r>
          </a:p>
          <a:p>
            <a:pPr algn="ctr"/>
            <a:endParaRPr lang="en-GB" dirty="0"/>
          </a:p>
          <a:p>
            <a:pPr algn="ctr"/>
            <a:r>
              <a:rPr lang="en-GB" b="1" i="1" dirty="0"/>
              <a:t>Irene </a:t>
            </a:r>
            <a:r>
              <a:rPr lang="en-GB" b="1" i="1" dirty="0" err="1"/>
              <a:t>Harth</a:t>
            </a:r>
            <a:r>
              <a:rPr lang="en-GB" b="1" i="1" dirty="0"/>
              <a:t> </a:t>
            </a:r>
            <a:r>
              <a:rPr lang="en-GB" dirty="0"/>
              <a:t>took over organisation of the COVID-19 web pages aided by </a:t>
            </a:r>
            <a:r>
              <a:rPr lang="en-GB" b="1" i="1" dirty="0"/>
              <a:t>Anne Kokko</a:t>
            </a:r>
          </a:p>
        </p:txBody>
      </p:sp>
    </p:spTree>
    <p:extLst>
      <p:ext uri="{BB962C8B-B14F-4D97-AF65-F5344CB8AC3E}">
        <p14:creationId xmlns:p14="http://schemas.microsoft.com/office/powerpoint/2010/main" val="85138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hlinkClick r:id="rId2"/>
              </a:rPr>
              <a:t>C-19 SPACE</a:t>
            </a:r>
            <a:r>
              <a:rPr lang="en-GB" dirty="0"/>
              <a:t> - </a:t>
            </a:r>
            <a:r>
              <a:rPr lang="en-GB" dirty="0">
                <a:solidFill>
                  <a:srgbClr val="002060"/>
                </a:solidFill>
              </a:rPr>
              <a:t>EfCCNa </a:t>
            </a:r>
            <a:r>
              <a:rPr lang="en-GB" b="1" i="1" dirty="0">
                <a:solidFill>
                  <a:srgbClr val="002060"/>
                </a:solidFill>
              </a:rPr>
              <a:t>urges</a:t>
            </a:r>
            <a:r>
              <a:rPr lang="en-GB" dirty="0">
                <a:solidFill>
                  <a:srgbClr val="002060"/>
                </a:solidFill>
              </a:rPr>
              <a:t> participation</a:t>
            </a:r>
          </a:p>
        </p:txBody>
      </p:sp>
      <p:sp>
        <p:nvSpPr>
          <p:cNvPr id="3" name="Content Placeholder 2"/>
          <p:cNvSpPr>
            <a:spLocks noGrp="1"/>
          </p:cNvSpPr>
          <p:nvPr>
            <p:ph idx="1"/>
          </p:nvPr>
        </p:nvSpPr>
        <p:spPr/>
        <p:txBody>
          <a:bodyPr>
            <a:normAutofit fontScale="85000" lnSpcReduction="20000"/>
          </a:bodyPr>
          <a:lstStyle/>
          <a:p>
            <a:r>
              <a:rPr lang="en-GB" dirty="0"/>
              <a:t>The training programme is cost-free &amp; will run from October to December 2020</a:t>
            </a:r>
          </a:p>
          <a:p>
            <a:r>
              <a:rPr lang="en-GB" dirty="0"/>
              <a:t>Trainers and participants receive an Educational Tool Kit in their </a:t>
            </a:r>
            <a:r>
              <a:rPr lang="en-GB" b="1" i="1" dirty="0"/>
              <a:t>local language</a:t>
            </a:r>
          </a:p>
          <a:p>
            <a:endParaRPr lang="en-GB" dirty="0"/>
          </a:p>
          <a:p>
            <a:pPr lvl="1"/>
            <a:r>
              <a:rPr lang="en-GB" dirty="0"/>
              <a:t>    Personal safety, donning and doffing of PPE in times of COVID19</a:t>
            </a:r>
          </a:p>
          <a:p>
            <a:pPr lvl="1"/>
            <a:r>
              <a:rPr lang="en-GB" dirty="0"/>
              <a:t>    Introduction to ICU</a:t>
            </a:r>
          </a:p>
          <a:p>
            <a:pPr lvl="1"/>
            <a:r>
              <a:rPr lang="en-GB" dirty="0"/>
              <a:t>    The ICU Patient: General Aspects &amp; Admission Sequence</a:t>
            </a:r>
          </a:p>
          <a:p>
            <a:pPr lvl="1"/>
            <a:r>
              <a:rPr lang="en-GB" dirty="0"/>
              <a:t>    Basics of respiratory support</a:t>
            </a:r>
          </a:p>
          <a:p>
            <a:pPr lvl="1"/>
            <a:r>
              <a:rPr lang="en-GB" dirty="0"/>
              <a:t>    Basics of hemodynamic monitoring</a:t>
            </a:r>
          </a:p>
          <a:p>
            <a:pPr lvl="1"/>
            <a:r>
              <a:rPr lang="en-GB" dirty="0"/>
              <a:t>    Sepsis and infections</a:t>
            </a:r>
          </a:p>
          <a:p>
            <a:pPr lvl="1"/>
            <a:r>
              <a:rPr lang="en-GB" dirty="0"/>
              <a:t>    Other Aspects of ICU Care</a:t>
            </a:r>
          </a:p>
          <a:p>
            <a:pPr lvl="1"/>
            <a:r>
              <a:rPr lang="en-GB" dirty="0"/>
              <a:t>    Team care</a:t>
            </a:r>
          </a:p>
          <a:p>
            <a:endParaRPr lang="en-GB" dirty="0"/>
          </a:p>
          <a:p>
            <a:r>
              <a:rPr lang="en-GB" dirty="0"/>
              <a:t>Further information at </a:t>
            </a:r>
            <a:r>
              <a:rPr lang="en-GB" dirty="0">
                <a:hlinkClick r:id="rId3"/>
              </a:rPr>
              <a:t>https://www.esicm.org/covid-19-skills-preparation-course/#1599827968328-95d75292-d643</a:t>
            </a:r>
            <a:r>
              <a:rPr lang="en-GB" dirty="0"/>
              <a:t> </a:t>
            </a:r>
          </a:p>
        </p:txBody>
      </p:sp>
    </p:spTree>
    <p:extLst>
      <p:ext uri="{BB962C8B-B14F-4D97-AF65-F5344CB8AC3E}">
        <p14:creationId xmlns:p14="http://schemas.microsoft.com/office/powerpoint/2010/main" val="282813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EfCCNa COVID-19 strategy - research</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t="3120" b="51598"/>
          <a:stretch>
            <a:fillRect/>
          </a:stretch>
        </p:blipFill>
        <p:spPr bwMode="auto">
          <a:xfrm>
            <a:off x="729933" y="1975367"/>
            <a:ext cx="9623426" cy="24511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l="47717" t="9094" r="1135" b="4222"/>
          <a:stretch>
            <a:fillRect/>
          </a:stretch>
        </p:blipFill>
        <p:spPr bwMode="auto">
          <a:xfrm>
            <a:off x="7085782" y="1690688"/>
            <a:ext cx="4921250" cy="46910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p:cNvSpPr txBox="1"/>
          <p:nvPr/>
        </p:nvSpPr>
        <p:spPr>
          <a:xfrm>
            <a:off x="1034717" y="1506022"/>
            <a:ext cx="5717406" cy="369332"/>
          </a:xfrm>
          <a:prstGeom prst="rect">
            <a:avLst/>
          </a:prstGeom>
          <a:noFill/>
        </p:spPr>
        <p:txBody>
          <a:bodyPr wrap="square" rtlCol="0">
            <a:spAutoFit/>
          </a:bodyPr>
          <a:lstStyle/>
          <a:p>
            <a:r>
              <a:rPr lang="en-GB" dirty="0"/>
              <a:t>http://eppi.ioe.ac.uk/COVID19_MAP/covid_map_v28.html</a:t>
            </a:r>
          </a:p>
        </p:txBody>
      </p:sp>
      <p:sp>
        <p:nvSpPr>
          <p:cNvPr id="5" name="TextBox 4"/>
          <p:cNvSpPr txBox="1"/>
          <p:nvPr/>
        </p:nvSpPr>
        <p:spPr>
          <a:xfrm>
            <a:off x="1106905" y="4711146"/>
            <a:ext cx="4793381" cy="1754326"/>
          </a:xfrm>
          <a:prstGeom prst="rect">
            <a:avLst/>
          </a:prstGeom>
          <a:noFill/>
          <a:ln w="38100">
            <a:solidFill>
              <a:srgbClr val="0070C0"/>
            </a:solidFill>
          </a:ln>
        </p:spPr>
        <p:txBody>
          <a:bodyPr wrap="square" rtlCol="0">
            <a:spAutoFit/>
          </a:bodyPr>
          <a:lstStyle/>
          <a:p>
            <a:pPr algn="ctr"/>
            <a:r>
              <a:rPr lang="en-GB" dirty="0"/>
              <a:t>Increasing requests for EfCCNa participation or for EfCCNa member recruitment or survey links on web </a:t>
            </a:r>
          </a:p>
          <a:p>
            <a:pPr algn="ctr"/>
            <a:r>
              <a:rPr lang="en-GB" b="1" i="1" dirty="0"/>
              <a:t>Julie Benbenishty </a:t>
            </a:r>
            <a:r>
              <a:rPr lang="en-GB" dirty="0"/>
              <a:t>has agreed to lead the research group &amp; coordinate these requests with support of the research group </a:t>
            </a:r>
          </a:p>
        </p:txBody>
      </p:sp>
    </p:spTree>
    <p:extLst>
      <p:ext uri="{BB962C8B-B14F-4D97-AF65-F5344CB8AC3E}">
        <p14:creationId xmlns:p14="http://schemas.microsoft.com/office/powerpoint/2010/main" val="264275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rPr>
              <a:t>EfCCNa COVID-19 strategy - policy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l="21689" t="14505" r="33258" b="4958"/>
          <a:stretch>
            <a:fillRect/>
          </a:stretch>
        </p:blipFill>
        <p:spPr bwMode="auto">
          <a:xfrm>
            <a:off x="683506" y="1611682"/>
            <a:ext cx="4347445" cy="437132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Box 3"/>
          <p:cNvSpPr txBox="1"/>
          <p:nvPr/>
        </p:nvSpPr>
        <p:spPr>
          <a:xfrm>
            <a:off x="5030951" y="1765502"/>
            <a:ext cx="6525492" cy="4247317"/>
          </a:xfrm>
          <a:prstGeom prst="rect">
            <a:avLst/>
          </a:prstGeom>
          <a:noFill/>
        </p:spPr>
        <p:txBody>
          <a:bodyPr wrap="square" rtlCol="0">
            <a:spAutoFit/>
          </a:bodyPr>
          <a:lstStyle/>
          <a:p>
            <a:r>
              <a:rPr lang="en-GB" dirty="0"/>
              <a:t>We subsequently submitted questions to the EU commission about:</a:t>
            </a:r>
          </a:p>
          <a:p>
            <a:pPr marL="285750" indent="-285750">
              <a:buFont typeface="Arial" panose="020B0604020202020204" pitchFamily="34" charset="0"/>
              <a:buChar char="•"/>
            </a:pPr>
            <a:r>
              <a:rPr lang="en-GB" dirty="0"/>
              <a:t>mechanism for long-term collaboration </a:t>
            </a:r>
          </a:p>
          <a:p>
            <a:pPr marL="285750" indent="-285750">
              <a:buFont typeface="Arial" panose="020B0604020202020204" pitchFamily="34" charset="0"/>
              <a:buChar char="•"/>
            </a:pPr>
            <a:r>
              <a:rPr lang="en-GB" dirty="0"/>
              <a:t>willingness to engage with the nursing profession</a:t>
            </a:r>
          </a:p>
          <a:p>
            <a:pPr marL="285750" indent="-285750">
              <a:buFont typeface="Arial" panose="020B0604020202020204" pitchFamily="34" charset="0"/>
              <a:buChar char="•"/>
            </a:pPr>
            <a:r>
              <a:rPr lang="en-GB" dirty="0"/>
              <a:t>support for frontline nurses (mental health) </a:t>
            </a:r>
          </a:p>
          <a:p>
            <a:pPr marL="285750" indent="-285750">
              <a:buFont typeface="Arial" panose="020B0604020202020204" pitchFamily="34" charset="0"/>
              <a:buChar char="•"/>
            </a:pPr>
            <a:r>
              <a:rPr lang="en-GB" dirty="0"/>
              <a:t>establishing a political and technical dialogue </a:t>
            </a:r>
          </a:p>
          <a:p>
            <a:endParaRPr lang="en-GB" dirty="0"/>
          </a:p>
          <a:p>
            <a:r>
              <a:rPr lang="en-GB" dirty="0"/>
              <a:t>Invited to attend a European Commission meeting with representatives from Member States of the EU (jointly with Ministries of health and industry), and five other countries including UK, on the issue of PPE to be used in the context of the COVID-19 pandemic</a:t>
            </a:r>
          </a:p>
          <a:p>
            <a:endParaRPr lang="en-GB" dirty="0"/>
          </a:p>
          <a:p>
            <a:r>
              <a:rPr lang="en-GB" dirty="0"/>
              <a:t>Important that our specialist skills are recognised – need to work closely with ESNO to achieve this</a:t>
            </a:r>
          </a:p>
          <a:p>
            <a:r>
              <a:rPr lang="en-GB" dirty="0"/>
              <a:t> </a:t>
            </a:r>
          </a:p>
        </p:txBody>
      </p:sp>
    </p:spTree>
    <p:extLst>
      <p:ext uri="{BB962C8B-B14F-4D97-AF65-F5344CB8AC3E}">
        <p14:creationId xmlns:p14="http://schemas.microsoft.com/office/powerpoint/2010/main" val="192441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25EC5688E5304E9510C66BBE97EC0E" ma:contentTypeVersion="8" ma:contentTypeDescription="Create a new document." ma:contentTypeScope="" ma:versionID="9aa854b839c0582f7ca353794202785d">
  <xsd:schema xmlns:xsd="http://www.w3.org/2001/XMLSchema" xmlns:xs="http://www.w3.org/2001/XMLSchema" xmlns:p="http://schemas.microsoft.com/office/2006/metadata/properties" xmlns:ns2="4cc1d5af-9ec2-401f-9764-4b8e1f43630e" xmlns:ns3="61d7a70f-d258-482e-a6cc-7b1063ac17f7" targetNamespace="http://schemas.microsoft.com/office/2006/metadata/properties" ma:root="true" ma:fieldsID="96ba62c5b60b883dc0d99796f2b6ed2f" ns2:_="" ns3:_="">
    <xsd:import namespace="4cc1d5af-9ec2-401f-9764-4b8e1f43630e"/>
    <xsd:import namespace="61d7a70f-d258-482e-a6cc-7b1063ac17f7"/>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c1d5af-9ec2-401f-9764-4b8e1f43630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d7a70f-d258-482e-a6cc-7b1063ac17f7"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4cc1d5af-9ec2-401f-9764-4b8e1f43630e">DV6FPVU3AH3X-2009678617-5623</_dlc_DocId>
    <_dlc_DocIdUrl xmlns="4cc1d5af-9ec2-401f-9764-4b8e1f43630e">
      <Url>https://echoevents.sharepoint.com/sites/BACCN/_layouts/15/DocIdRedir.aspx?ID=DV6FPVU3AH3X-2009678617-5623</Url>
      <Description>DV6FPVU3AH3X-2009678617-5623</Description>
    </_dlc_DocIdUrl>
  </documentManagement>
</p:properties>
</file>

<file path=customXml/itemProps1.xml><?xml version="1.0" encoding="utf-8"?>
<ds:datastoreItem xmlns:ds="http://schemas.openxmlformats.org/officeDocument/2006/customXml" ds:itemID="{ADB8E89B-2307-43A1-8035-ABE75A4E4DB3}"/>
</file>

<file path=customXml/itemProps2.xml><?xml version="1.0" encoding="utf-8"?>
<ds:datastoreItem xmlns:ds="http://schemas.openxmlformats.org/officeDocument/2006/customXml" ds:itemID="{A63E744C-1D3E-470B-9F79-5907C339335B}"/>
</file>

<file path=customXml/itemProps3.xml><?xml version="1.0" encoding="utf-8"?>
<ds:datastoreItem xmlns:ds="http://schemas.openxmlformats.org/officeDocument/2006/customXml" ds:itemID="{A0EB8674-A17F-4D9E-9FAA-668C858DD17E}"/>
</file>

<file path=customXml/itemProps4.xml><?xml version="1.0" encoding="utf-8"?>
<ds:datastoreItem xmlns:ds="http://schemas.openxmlformats.org/officeDocument/2006/customXml" ds:itemID="{97C023CC-69A9-4EE7-98A4-2CB80D478488}"/>
</file>

<file path=docProps/app.xml><?xml version="1.0" encoding="utf-8"?>
<Properties xmlns="http://schemas.openxmlformats.org/officeDocument/2006/extended-properties" xmlns:vt="http://schemas.openxmlformats.org/officeDocument/2006/docPropsVTypes">
  <TotalTime>2193</TotalTime>
  <Words>760</Words>
  <Application>Microsoft Office PowerPoint</Application>
  <PresentationFormat>Widescreen</PresentationFormat>
  <Paragraphs>112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President’s Report</vt:lpstr>
      <vt:lpstr>Report outline</vt:lpstr>
      <vt:lpstr>Changes to EfCCNa plans</vt:lpstr>
      <vt:lpstr>Election nominations</vt:lpstr>
      <vt:lpstr>PowerPoint Presentation</vt:lpstr>
      <vt:lpstr>EfCCNa COVID-19 strategy - education</vt:lpstr>
      <vt:lpstr>C-19 SPACE - EfCCNa urges participation</vt:lpstr>
      <vt:lpstr>EfCCNa COVID-19 strategy - research</vt:lpstr>
      <vt:lpstr>EfCCNa COVID-19 strategy - policy</vt:lpstr>
      <vt:lpstr>EfCCNa support of WFCCN – CONNECT</vt:lpstr>
      <vt:lpstr>International Hospital Emergency Code</vt:lpstr>
      <vt:lpstr>EfCCNa support and endorsement</vt:lpstr>
      <vt:lpstr>Finally…a massive thank you</vt:lpstr>
    </vt:vector>
  </TitlesOfParts>
  <Company>Medicine, Dentistry and Biomedical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EfCCNa member associations</dc:title>
  <dc:creator>Bronagh Blackwood</dc:creator>
  <cp:lastModifiedBy>Naldrett Ian</cp:lastModifiedBy>
  <cp:revision>53</cp:revision>
  <dcterms:created xsi:type="dcterms:W3CDTF">2018-09-11T10:22:45Z</dcterms:created>
  <dcterms:modified xsi:type="dcterms:W3CDTF">2020-11-12T15:57:43Z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0x010100D425EC5688E5304E9510C66BBE97EC0E</vt:lpwstr>
  </property>
  <property fmtid="{D5CDD505-2E9C-101B-9397-08002B2CF9AE}" pid="3" name="_dlc_DocIdItemGuid">
    <vt:lpwstr>d72a788c-9afb-409c-9e34-2ab25e2a32d3</vt:lpwstr>
  </property>
</Properties>
</file>