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75" r:id="rId3"/>
    <p:sldId id="289" r:id="rId4"/>
    <p:sldId id="290" r:id="rId5"/>
    <p:sldId id="282" r:id="rId6"/>
    <p:sldId id="292" r:id="rId7"/>
  </p:sldIdLst>
  <p:sldSz cx="9144000" cy="6858000" type="screen4x3"/>
  <p:notesSz cx="6881813" cy="97107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e Beevers" initials="C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3F88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8" autoAdjust="0"/>
    <p:restoredTop sz="94684" autoAdjust="0"/>
  </p:normalViewPr>
  <p:slideViewPr>
    <p:cSldViewPr>
      <p:cViewPr varScale="1">
        <p:scale>
          <a:sx n="62" d="100"/>
          <a:sy n="62" d="100"/>
        </p:scale>
        <p:origin x="142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1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u="sng"/>
              <a:t>Southern Region                                                                      Bank Balances 30th June 2018 - 31st May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1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Sheet1!$A$6:$A$29</c:f>
              <c:strCache>
                <c:ptCount val="24"/>
                <c:pt idx="0">
                  <c:v>Jun'18</c:v>
                </c:pt>
                <c:pt idx="1">
                  <c:v>Jul'18</c:v>
                </c:pt>
                <c:pt idx="2">
                  <c:v>Aug'18</c:v>
                </c:pt>
                <c:pt idx="3">
                  <c:v>Sep'18</c:v>
                </c:pt>
                <c:pt idx="4">
                  <c:v>Oct'18</c:v>
                </c:pt>
                <c:pt idx="5">
                  <c:v>Nov'18</c:v>
                </c:pt>
                <c:pt idx="6">
                  <c:v>Dec'18</c:v>
                </c:pt>
                <c:pt idx="7">
                  <c:v>Jan'19</c:v>
                </c:pt>
                <c:pt idx="8">
                  <c:v>Feb'19</c:v>
                </c:pt>
                <c:pt idx="9">
                  <c:v>Mar'19</c:v>
                </c:pt>
                <c:pt idx="10">
                  <c:v>Apr'19</c:v>
                </c:pt>
                <c:pt idx="11">
                  <c:v>May'19</c:v>
                </c:pt>
                <c:pt idx="12">
                  <c:v>Jun'19</c:v>
                </c:pt>
                <c:pt idx="13">
                  <c:v>Jul'19</c:v>
                </c:pt>
                <c:pt idx="14">
                  <c:v>Aug'19</c:v>
                </c:pt>
                <c:pt idx="15">
                  <c:v>Sep'19</c:v>
                </c:pt>
                <c:pt idx="16">
                  <c:v>Oct'19</c:v>
                </c:pt>
                <c:pt idx="17">
                  <c:v>Nov'19</c:v>
                </c:pt>
                <c:pt idx="18">
                  <c:v>Dec'19</c:v>
                </c:pt>
                <c:pt idx="19">
                  <c:v>Jan'20</c:v>
                </c:pt>
                <c:pt idx="20">
                  <c:v>Feb'20</c:v>
                </c:pt>
                <c:pt idx="21">
                  <c:v>Mar'20</c:v>
                </c:pt>
                <c:pt idx="22">
                  <c:v>Apr'20</c:v>
                </c:pt>
                <c:pt idx="23">
                  <c:v>May'20</c:v>
                </c:pt>
              </c:strCache>
            </c:strRef>
          </c:cat>
          <c:val>
            <c:numRef>
              <c:f>Sheet1!$B$6:$B$29</c:f>
              <c:numCache>
                <c:formatCode>General</c:formatCode>
                <c:ptCount val="24"/>
                <c:pt idx="0">
                  <c:v>7345.76</c:v>
                </c:pt>
                <c:pt idx="1">
                  <c:v>7830.69</c:v>
                </c:pt>
                <c:pt idx="2">
                  <c:v>8099.49</c:v>
                </c:pt>
                <c:pt idx="3">
                  <c:v>8099.49</c:v>
                </c:pt>
                <c:pt idx="4">
                  <c:v>8099.49</c:v>
                </c:pt>
                <c:pt idx="5">
                  <c:v>8086.76</c:v>
                </c:pt>
                <c:pt idx="6">
                  <c:v>8054.99</c:v>
                </c:pt>
                <c:pt idx="7">
                  <c:v>8054.99</c:v>
                </c:pt>
                <c:pt idx="8">
                  <c:v>8834.99</c:v>
                </c:pt>
                <c:pt idx="9">
                  <c:v>9806.49</c:v>
                </c:pt>
                <c:pt idx="10">
                  <c:v>9807.49</c:v>
                </c:pt>
                <c:pt idx="11">
                  <c:v>10100.49</c:v>
                </c:pt>
                <c:pt idx="12">
                  <c:v>10910.07</c:v>
                </c:pt>
                <c:pt idx="13">
                  <c:v>10658.54</c:v>
                </c:pt>
                <c:pt idx="14">
                  <c:v>10853.14</c:v>
                </c:pt>
                <c:pt idx="15">
                  <c:v>10798.21</c:v>
                </c:pt>
                <c:pt idx="16">
                  <c:v>10569.39</c:v>
                </c:pt>
                <c:pt idx="17">
                  <c:v>9011.7000000000007</c:v>
                </c:pt>
                <c:pt idx="18">
                  <c:v>8884.86</c:v>
                </c:pt>
                <c:pt idx="19">
                  <c:v>8876.7800000000007</c:v>
                </c:pt>
                <c:pt idx="20">
                  <c:v>9000.3799999999992</c:v>
                </c:pt>
                <c:pt idx="21">
                  <c:v>8994.3799999999992</c:v>
                </c:pt>
                <c:pt idx="22">
                  <c:v>8994.3799999999992</c:v>
                </c:pt>
                <c:pt idx="23">
                  <c:v>8994.3799999999992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FCA-4A2F-9C1B-3395E67501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5087199"/>
        <c:axId val="826487903"/>
      </c:lineChart>
      <c:catAx>
        <c:axId val="825087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6487903"/>
        <c:crosses val="autoZero"/>
        <c:auto val="1"/>
        <c:lblAlgn val="ctr"/>
        <c:lblOffset val="100"/>
        <c:noMultiLvlLbl val="0"/>
      </c:catAx>
      <c:valAx>
        <c:axId val="8264879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£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50871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6945625971510845"/>
          <c:y val="3.2407407407407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Southern Region Membership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Sheet1!$B$1:$K$1</c:f>
              <c:numCache>
                <c:formatCode>mmm\-yy</c:formatCode>
                <c:ptCount val="10"/>
                <c:pt idx="0">
                  <c:v>43252</c:v>
                </c:pt>
                <c:pt idx="1">
                  <c:v>43344</c:v>
                </c:pt>
                <c:pt idx="2">
                  <c:v>43405</c:v>
                </c:pt>
                <c:pt idx="3">
                  <c:v>43525</c:v>
                </c:pt>
                <c:pt idx="4">
                  <c:v>43617</c:v>
                </c:pt>
                <c:pt idx="5">
                  <c:v>43709</c:v>
                </c:pt>
                <c:pt idx="6">
                  <c:v>43739</c:v>
                </c:pt>
                <c:pt idx="7">
                  <c:v>43800</c:v>
                </c:pt>
                <c:pt idx="8">
                  <c:v>43891</c:v>
                </c:pt>
                <c:pt idx="9">
                  <c:v>43983</c:v>
                </c:pt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0">
                  <c:v>551</c:v>
                </c:pt>
                <c:pt idx="1">
                  <c:v>509</c:v>
                </c:pt>
                <c:pt idx="2">
                  <c:v>502</c:v>
                </c:pt>
                <c:pt idx="3">
                  <c:v>463</c:v>
                </c:pt>
                <c:pt idx="4">
                  <c:v>448</c:v>
                </c:pt>
                <c:pt idx="5">
                  <c:v>414</c:v>
                </c:pt>
                <c:pt idx="6">
                  <c:v>409</c:v>
                </c:pt>
                <c:pt idx="7">
                  <c:v>405</c:v>
                </c:pt>
                <c:pt idx="8">
                  <c:v>388</c:v>
                </c:pt>
                <c:pt idx="9">
                  <c:v>372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23-4432-9E81-CCBACB405B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3034751"/>
        <c:axId val="1961962591"/>
      </c:lineChart>
      <c:dateAx>
        <c:axId val="19630347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Date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1962591"/>
        <c:crosses val="autoZero"/>
        <c:auto val="1"/>
        <c:lblOffset val="100"/>
        <c:baseTimeUnit val="months"/>
        <c:majorUnit val="3"/>
        <c:majorTimeUnit val="months"/>
        <c:minorUnit val="3"/>
        <c:minorTimeUnit val="months"/>
      </c:dateAx>
      <c:valAx>
        <c:axId val="1961962591"/>
        <c:scaling>
          <c:orientation val="minMax"/>
          <c:min val="3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Njumner of Members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30347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r">
              <a:defRPr sz="1200"/>
            </a:lvl1pPr>
          </a:lstStyle>
          <a:p>
            <a:fld id="{D62DF8DF-C6CD-42C0-9E81-DA42DE0296F7}" type="datetimeFigureOut">
              <a:rPr lang="en-GB" smtClean="0"/>
              <a:pPr/>
              <a:t>05/06/2020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14" tIns="47407" rIns="94814" bIns="4740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612601"/>
            <a:ext cx="5505450" cy="4369832"/>
          </a:xfrm>
          <a:prstGeom prst="rect">
            <a:avLst/>
          </a:prstGeom>
        </p:spPr>
        <p:txBody>
          <a:bodyPr vert="horz" lIns="94814" tIns="47407" rIns="94814" bIns="4740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r">
              <a:defRPr sz="1200"/>
            </a:lvl1pPr>
          </a:lstStyle>
          <a:p>
            <a:fld id="{F3842B65-50E0-4F0D-BB11-AC8F39C2CB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509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42B65-50E0-4F0D-BB11-AC8F39C2CB10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029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Talk about study awards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42B65-50E0-4F0D-BB11-AC8F39C2CB10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131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committee to come to front.</a:t>
            </a:r>
          </a:p>
          <a:p>
            <a:r>
              <a:rPr lang="en-GB" dirty="0"/>
              <a:t>Only 12 can be elected members</a:t>
            </a:r>
            <a:r>
              <a:rPr lang="en-GB" baseline="0" dirty="0"/>
              <a:t>. 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42B65-50E0-4F0D-BB11-AC8F39C2CB10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704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Study</a:t>
            </a:r>
            <a:r>
              <a:rPr lang="en-GB" baseline="0" dirty="0"/>
              <a:t> awards</a:t>
            </a:r>
          </a:p>
          <a:p>
            <a:r>
              <a:rPr lang="en-GB" baseline="0" dirty="0"/>
              <a:t>Keeping study days much </a:t>
            </a:r>
            <a:r>
              <a:rPr lang="en-GB" baseline="0" dirty="0" err="1"/>
              <a:t>much</a:t>
            </a:r>
            <a:r>
              <a:rPr lang="en-GB" baseline="0" dirty="0"/>
              <a:t> cheaper!!!!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42B65-50E0-4F0D-BB11-AC8F39C2CB10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842B65-50E0-4F0D-BB11-AC8F39C2CB10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09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0D064-AF4C-40D0-BE00-0B130907DB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20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7A520-F891-48DB-959D-7BC52D8D43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661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62744-6D32-4811-9815-47C3AAFF41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31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60BF6-37F5-4B2D-952A-F71C678E0B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393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E622C-9BC9-4918-ADB4-7F9125483A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083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20375-6066-455C-952A-F2AF29FC31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78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F8593-7FB3-4AF5-AB70-AD2150FFE2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150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BBD70-EF40-4A88-81A2-0AFE2E2493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077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C5AAC-DB38-4183-BB9B-E8CD10712A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316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EF43B-FE5C-4384-A14A-B68A2B0601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47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79E81-FE43-4F38-BEE1-2BA7B97835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688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B5116-1ACE-4437-911D-F8BB54036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662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1A2D6-0C4D-4B3C-AC02-375DCC7E0D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27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F03BF9A0-2A75-4369-984F-16A47DB989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microsoft.com/office/2007/relationships/hdphoto" Target="../media/hdphoto1.wdp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19672" y="2852936"/>
            <a:ext cx="6991375" cy="1152128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dirty="0">
                <a:solidFill>
                  <a:srgbClr val="000090"/>
                </a:solidFill>
                <a:latin typeface="Rockwell" charset="0"/>
                <a:cs typeface="+mj-cs"/>
              </a:rPr>
              <a:t> </a:t>
            </a:r>
            <a:r>
              <a:rPr lang="en-GB" dirty="0">
                <a:solidFill>
                  <a:srgbClr val="0A3F88"/>
                </a:solidFill>
                <a:latin typeface="Rockwell" charset="0"/>
                <a:cs typeface="+mj-cs"/>
              </a:rPr>
              <a:t>Southern Region AGM</a:t>
            </a:r>
            <a:br>
              <a:rPr lang="en-GB" dirty="0">
                <a:solidFill>
                  <a:srgbClr val="000090"/>
                </a:solidFill>
                <a:latin typeface="Rockwell" charset="0"/>
                <a:cs typeface="+mj-cs"/>
              </a:rPr>
            </a:br>
            <a:br>
              <a:rPr lang="en-GB" dirty="0">
                <a:solidFill>
                  <a:srgbClr val="000090"/>
                </a:solidFill>
                <a:latin typeface="Rockwell" charset="0"/>
                <a:cs typeface="+mj-cs"/>
              </a:rPr>
            </a:br>
            <a:r>
              <a:rPr lang="en-GB" dirty="0">
                <a:latin typeface="Rockwell" charset="0"/>
                <a:cs typeface="+mj-cs"/>
              </a:rPr>
              <a:t> 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67744" y="3501008"/>
            <a:ext cx="4464496" cy="64807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0A3F88"/>
                </a:solidFill>
                <a:cs typeface="+mn-cs"/>
              </a:rPr>
              <a:t>2</a:t>
            </a:r>
            <a:r>
              <a:rPr lang="en-US" baseline="30000" dirty="0">
                <a:solidFill>
                  <a:srgbClr val="0A3F88"/>
                </a:solidFill>
                <a:cs typeface="+mn-cs"/>
              </a:rPr>
              <a:t>nd</a:t>
            </a:r>
            <a:r>
              <a:rPr lang="en-US" dirty="0">
                <a:solidFill>
                  <a:srgbClr val="0A3F88"/>
                </a:solidFill>
                <a:cs typeface="+mn-cs"/>
              </a:rPr>
              <a:t> June 2020</a:t>
            </a:r>
          </a:p>
        </p:txBody>
      </p:sp>
      <p:pic>
        <p:nvPicPr>
          <p:cNvPr id="5" name="Picture 1" descr="logo.jp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04664"/>
            <a:ext cx="3024336" cy="145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dirty="0">
                <a:solidFill>
                  <a:srgbClr val="0A3F88"/>
                </a:solidFill>
              </a:rPr>
              <a:t>Over view of activity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124744"/>
            <a:ext cx="8229600" cy="500141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endParaRPr lang="en-GB" sz="2000" dirty="0">
              <a:solidFill>
                <a:srgbClr val="FF0000"/>
              </a:solidFill>
            </a:endParaRPr>
          </a:p>
          <a:p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2019 x 2 study events, ‘Pump and Perfusion’ and ‘Work Force and Well Being’ </a:t>
            </a:r>
          </a:p>
          <a:p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2020 study events cancelled due to </a:t>
            </a:r>
            <a:r>
              <a:rPr lang="en-GB" sz="2000" dirty="0" err="1">
                <a:solidFill>
                  <a:schemeClr val="accent2">
                    <a:lumMod val="75000"/>
                  </a:schemeClr>
                </a:solidFill>
              </a:rPr>
              <a:t>Covid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 19</a:t>
            </a:r>
          </a:p>
          <a:p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4 awards to conference (2019)and financial support £150 travel for conference. </a:t>
            </a:r>
          </a:p>
          <a:p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Communicate to National Board on BACCN work streams, via regional advisor workshops, and </a:t>
            </a:r>
            <a:r>
              <a:rPr lang="en-GB" sz="2000" dirty="0" err="1">
                <a:solidFill>
                  <a:schemeClr val="accent2">
                    <a:lumMod val="75000"/>
                  </a:schemeClr>
                </a:solidFill>
              </a:rPr>
              <a:t>whatsapp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 groups.  Assist  and benefit from with website Learn Zones, and </a:t>
            </a:r>
            <a:r>
              <a:rPr lang="en-GB" sz="2000" dirty="0" err="1">
                <a:solidFill>
                  <a:schemeClr val="accent2">
                    <a:lumMod val="75000"/>
                  </a:schemeClr>
                </a:solidFill>
              </a:rPr>
              <a:t>Covid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 queries. </a:t>
            </a:r>
          </a:p>
          <a:p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Meetings are held 8 times a year, in London or via video conference</a:t>
            </a:r>
          </a:p>
          <a:p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Members are welcome to attend meetings to see what committee does.  Information is on the website, and we can be contacted via email. </a:t>
            </a:r>
            <a:endParaRPr lang="en-GB" sz="2000" dirty="0">
              <a:solidFill>
                <a:schemeClr val="accent2">
                  <a:lumMod val="75000"/>
                </a:schemeClr>
              </a:solidFill>
              <a:highlight>
                <a:srgbClr val="FFFF00"/>
              </a:highlight>
            </a:endParaRPr>
          </a:p>
          <a:p>
            <a:pPr marL="0" indent="0" algn="ctr">
              <a:buNone/>
            </a:pPr>
            <a:r>
              <a:rPr lang="en-GB" sz="2000" dirty="0">
                <a:solidFill>
                  <a:srgbClr val="0A3F88"/>
                </a:solidFill>
                <a:highlight>
                  <a:srgbClr val="FFFF00"/>
                </a:highlight>
              </a:rPr>
              <a:t>baccnsouthern@gmail.com</a:t>
            </a:r>
            <a:endParaRPr lang="en-GB" sz="2000" dirty="0">
              <a:solidFill>
                <a:srgbClr val="0A3F88"/>
              </a:solidFill>
            </a:endParaRPr>
          </a:p>
          <a:p>
            <a:endParaRPr lang="en-GB" sz="2400" dirty="0">
              <a:solidFill>
                <a:srgbClr val="0A3F88"/>
              </a:solidFill>
            </a:endParaRPr>
          </a:p>
        </p:txBody>
      </p:sp>
      <p:pic>
        <p:nvPicPr>
          <p:cNvPr id="4" name="Picture 1" descr="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517232"/>
            <a:ext cx="2077689" cy="1002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2611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5463" y="188913"/>
            <a:ext cx="8229600" cy="215751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dirty="0">
                <a:solidFill>
                  <a:srgbClr val="0A3F88"/>
                </a:solidFill>
                <a:latin typeface="Rockwell" charset="0"/>
                <a:cs typeface="+mj-cs"/>
              </a:rPr>
              <a:t> </a:t>
            </a:r>
            <a:r>
              <a:rPr lang="en-GB" sz="2400" dirty="0">
                <a:solidFill>
                  <a:srgbClr val="0A3F88"/>
                </a:solidFill>
                <a:latin typeface="Rockwell" charset="0"/>
                <a:cs typeface="+mj-cs"/>
              </a:rPr>
              <a:t>Committee Election 2020 - 2022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9974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en-GB" sz="2400" dirty="0">
              <a:latin typeface="Rockwell" charset="0"/>
              <a:cs typeface="+mn-cs"/>
            </a:endParaRPr>
          </a:p>
          <a:p>
            <a:pPr eaLnBrk="1" hangingPunct="1">
              <a:defRPr/>
            </a:pPr>
            <a:endParaRPr lang="en-GB" sz="2800" dirty="0"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en-GB" sz="2800" dirty="0"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en-GB" sz="2800" dirty="0"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en-GB" sz="2800" dirty="0">
              <a:cs typeface="+mn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19458" y="661133"/>
          <a:ext cx="8086342" cy="6157528"/>
        </p:xfrm>
        <a:graphic>
          <a:graphicData uri="http://schemas.openxmlformats.org/drawingml/2006/table">
            <a:tbl>
              <a:tblPr/>
              <a:tblGrid>
                <a:gridCol w="1075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8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05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1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0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88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80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j-lt"/>
                          <a:ea typeface="Times New Roman" charset="0"/>
                          <a:cs typeface="Arial" charset="0"/>
                        </a:rPr>
                        <a:t>Position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charset="0"/>
                          <a:cs typeface="Arial" charset="0"/>
                        </a:rPr>
                        <a:t>2018-2020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Times New Roman" charset="0"/>
                          <a:cs typeface="Arial" charset="0"/>
                        </a:rPr>
                        <a:t>Position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charset="0"/>
                          <a:cs typeface="Arial" charset="0"/>
                        </a:rPr>
                        <a:t>2020-2022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charset="0"/>
                          <a:cs typeface="Arial" charset="0"/>
                        </a:rPr>
                        <a:t>Proposer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charset="0"/>
                          <a:cs typeface="Arial" charset="0"/>
                        </a:rPr>
                        <a:t>Seconder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5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Chair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Kate Gray 4906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Chair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Carolyne Stewart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 Narrow" panose="020B0606020202030204" pitchFamily="34" charset="0"/>
                        </a:rPr>
                        <a:t>Kate Gray 4906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Tim Owen Jones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5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Secretary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Carolyne Stewart 38695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Secretary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Lucy Jenkins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39773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Carolyne Stewart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Jose 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Batalla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 43400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5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Treasurer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Jackie Mitchell 15565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Treasurer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Jackie Mitchell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Chris Beevers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Viranga Brooks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5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Membership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Secretary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Chris 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Beever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 15612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Membership Secretary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Chris 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Beever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Viranga Brooks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Stephen Cutler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Study Day co-ordinator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Heather Baid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16729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Study Day co-ordinator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Heather Baid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Patricia McCready 37846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Lucy Jenkins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23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Study Day- co-Ordinator 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Jackie Mitchell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Study day co-Ordinator 2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 Narrow" panose="020B0606020202030204" pitchFamily="34" charset="0"/>
                        </a:rPr>
                        <a:t>Jackie Mitchell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Viranga Brooks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 Narrow" panose="020B0606020202030204" pitchFamily="34" charset="0"/>
                        </a:rPr>
                        <a:t>Stephen Cutler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Regional Link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effectLst/>
                          <a:latin typeface="Arial Narrow" panose="020B0606020202030204" pitchFamily="34" charset="0"/>
                        </a:rPr>
                        <a:t>Tim Owen Jones</a:t>
                      </a:r>
                    </a:p>
                    <a:p>
                      <a:r>
                        <a:rPr lang="en-US" sz="1200" b="1" dirty="0">
                          <a:effectLst/>
                          <a:latin typeface="Arial Narrow" panose="020B0606020202030204" pitchFamily="34" charset="0"/>
                        </a:rPr>
                        <a:t>40894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Regional Link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Tim Owen Jones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 Narrow" panose="020B0606020202030204" pitchFamily="34" charset="0"/>
                        </a:rPr>
                        <a:t>Lucy Jenkins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 Narrow" panose="020B0606020202030204" pitchFamily="34" charset="0"/>
                        </a:rPr>
                        <a:t>Chris Beevers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3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Industrial Liaison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Viranga Brooks 38958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Industrial Liaison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 Narrow" panose="020B0606020202030204" pitchFamily="34" charset="0"/>
                        </a:rPr>
                        <a:t>Viranga Brooks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 Narrow" panose="020B0606020202030204" pitchFamily="34" charset="0"/>
                        </a:rPr>
                        <a:t>Heather Baid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 Narrow" panose="020B0606020202030204" pitchFamily="34" charset="0"/>
                        </a:rPr>
                        <a:t>Jackie Mitchell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2594">
                <a:tc>
                  <a:txBody>
                    <a:bodyPr/>
                    <a:lstStyle/>
                    <a:p>
                      <a:r>
                        <a:rPr lang="en-GB" sz="1200" b="1" dirty="0"/>
                        <a:t>Web editor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Vacant &gt; Stephen Cutler 38990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Web Editor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Stephen Cutler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Tim Owen Jones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Kate Gray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3849">
                <a:tc>
                  <a:txBody>
                    <a:bodyPr/>
                    <a:lstStyle/>
                    <a:p>
                      <a:r>
                        <a:rPr lang="en-GB" sz="1200" b="1" dirty="0"/>
                        <a:t>Link Member co-ordinator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Vacant&gt; Lucy Jenkins 39773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Link member Co-Ordinator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Vacant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Vacant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1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Associate Member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Stephen Cutler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Associate Member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Samantha 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Margerison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 42773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Heather Baid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Kerin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 Geber 16729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1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Associate Member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Lucy Jenkins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Associate Member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Christina Giuliani 41951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Ian 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Nandrett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 37646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charset="0"/>
                          <a:cs typeface="Arial" charset="0"/>
                        </a:rPr>
                        <a:t>Carolyne Stewart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6584999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23064-B13A-4765-816C-319AD453F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Treasurers Report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1EC4DB1-3727-4917-ADA5-FE0722D80BC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6564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459661" y="28809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kern="0" dirty="0">
                <a:solidFill>
                  <a:srgbClr val="0A3F88"/>
                </a:solidFill>
              </a:rPr>
              <a:t>Membership numbers </a:t>
            </a:r>
          </a:p>
        </p:txBody>
      </p:sp>
      <p:sp>
        <p:nvSpPr>
          <p:cNvPr id="3" name="Content Placeholder 4"/>
          <p:cNvSpPr txBox="1">
            <a:spLocks/>
          </p:cNvSpPr>
          <p:nvPr/>
        </p:nvSpPr>
        <p:spPr>
          <a:xfrm>
            <a:off x="457200" y="1574998"/>
            <a:ext cx="8229600" cy="48006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endParaRPr lang="en-GB" sz="2800" b="1" kern="0" dirty="0">
              <a:solidFill>
                <a:srgbClr val="0A3F88"/>
              </a:solidFill>
            </a:endParaRPr>
          </a:p>
          <a:p>
            <a:pPr marL="0" indent="0">
              <a:buNone/>
            </a:pPr>
            <a:endParaRPr lang="en-GB" sz="2800" kern="0" dirty="0">
              <a:solidFill>
                <a:srgbClr val="0A3F88"/>
              </a:solidFill>
            </a:endParaRPr>
          </a:p>
        </p:txBody>
      </p:sp>
      <p:pic>
        <p:nvPicPr>
          <p:cNvPr id="4" name="Picture 1" descr="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517232"/>
            <a:ext cx="2077689" cy="1002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E56515C-E17A-4AE1-8DEB-26803C0DBA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979951"/>
              </p:ext>
            </p:extLst>
          </p:nvPr>
        </p:nvGraphicFramePr>
        <p:xfrm>
          <a:off x="2119312" y="2852936"/>
          <a:ext cx="5405016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32A1964-32DC-466B-8FA3-8AFA810953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443260"/>
              </p:ext>
            </p:extLst>
          </p:nvPr>
        </p:nvGraphicFramePr>
        <p:xfrm>
          <a:off x="1469707" y="1574999"/>
          <a:ext cx="6204585" cy="10582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3600">
                  <a:extLst>
                    <a:ext uri="{9D8B030D-6E8A-4147-A177-3AD203B41FA5}">
                      <a16:colId xmlns:a16="http://schemas.microsoft.com/office/drawing/2014/main" val="1429945797"/>
                    </a:ext>
                  </a:extLst>
                </a:gridCol>
                <a:gridCol w="575945">
                  <a:extLst>
                    <a:ext uri="{9D8B030D-6E8A-4147-A177-3AD203B41FA5}">
                      <a16:colId xmlns:a16="http://schemas.microsoft.com/office/drawing/2014/main" val="3267458429"/>
                    </a:ext>
                  </a:extLst>
                </a:gridCol>
                <a:gridCol w="575945">
                  <a:extLst>
                    <a:ext uri="{9D8B030D-6E8A-4147-A177-3AD203B41FA5}">
                      <a16:colId xmlns:a16="http://schemas.microsoft.com/office/drawing/2014/main" val="1744139760"/>
                    </a:ext>
                  </a:extLst>
                </a:gridCol>
                <a:gridCol w="572135">
                  <a:extLst>
                    <a:ext uri="{9D8B030D-6E8A-4147-A177-3AD203B41FA5}">
                      <a16:colId xmlns:a16="http://schemas.microsoft.com/office/drawing/2014/main" val="909132723"/>
                    </a:ext>
                  </a:extLst>
                </a:gridCol>
                <a:gridCol w="572770">
                  <a:extLst>
                    <a:ext uri="{9D8B030D-6E8A-4147-A177-3AD203B41FA5}">
                      <a16:colId xmlns:a16="http://schemas.microsoft.com/office/drawing/2014/main" val="3298967183"/>
                    </a:ext>
                  </a:extLst>
                </a:gridCol>
                <a:gridCol w="532765">
                  <a:extLst>
                    <a:ext uri="{9D8B030D-6E8A-4147-A177-3AD203B41FA5}">
                      <a16:colId xmlns:a16="http://schemas.microsoft.com/office/drawing/2014/main" val="2005803344"/>
                    </a:ext>
                  </a:extLst>
                </a:gridCol>
                <a:gridCol w="568325">
                  <a:extLst>
                    <a:ext uri="{9D8B030D-6E8A-4147-A177-3AD203B41FA5}">
                      <a16:colId xmlns:a16="http://schemas.microsoft.com/office/drawing/2014/main" val="86534693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val="372971946"/>
                    </a:ext>
                  </a:extLst>
                </a:gridCol>
                <a:gridCol w="589280">
                  <a:extLst>
                    <a:ext uri="{9D8B030D-6E8A-4147-A177-3AD203B41FA5}">
                      <a16:colId xmlns:a16="http://schemas.microsoft.com/office/drawing/2014/main" val="463998905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581830871"/>
                    </a:ext>
                  </a:extLst>
                </a:gridCol>
              </a:tblGrid>
              <a:tr h="331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Date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June-18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Sept-18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Nov-18 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Mar-19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Jun-19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Sep -19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Dec-19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Mar-20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May-20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1249782"/>
                  </a:ext>
                </a:extLst>
              </a:tr>
              <a:tr h="671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Southern Region Membership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551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463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448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405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388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29565" algn="ctr"/>
                          <a:tab pos="659765" algn="r"/>
                        </a:tabLst>
                      </a:pPr>
                      <a:r>
                        <a:rPr lang="en-GB" sz="1100" dirty="0">
                          <a:effectLst/>
                        </a:rPr>
                        <a:t>		372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741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452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C81C4-F320-4AB0-A408-C959FDF45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Upcoming Study Events!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5EA8A-4F3D-4B40-B438-97D51D9E51A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6" name="Content Placeholder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38FDABD2-A8B1-4361-9665-A2E0C9F5E93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5067855" y="1600200"/>
            <a:ext cx="3199290" cy="4525963"/>
          </a:xfrm>
        </p:spPr>
      </p:pic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851F31F-FC52-40CF-91A2-1761D153A9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6153724"/>
              </p:ext>
            </p:extLst>
          </p:nvPr>
        </p:nvGraphicFramePr>
        <p:xfrm>
          <a:off x="899592" y="1592726"/>
          <a:ext cx="3199290" cy="452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Acrobat Document" r:id="rId5" imgW="9067446" imgH="12831780" progId="AcroExch.Document.DC">
                  <p:embed/>
                </p:oleObj>
              </mc:Choice>
              <mc:Fallback>
                <p:oleObj name="Acrobat Document" r:id="rId5" imgW="9067446" imgH="1283178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99592" y="1592726"/>
                        <a:ext cx="3199290" cy="4527463"/>
                      </a:xfrm>
                      <a:prstGeom prst="rect">
                        <a:avLst/>
                      </a:prstGeom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01066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3116</TotalTime>
  <Words>395</Words>
  <Application>Microsoft Office PowerPoint</Application>
  <PresentationFormat>On-screen Show (4:3)</PresentationFormat>
  <Paragraphs>134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Narrow</vt:lpstr>
      <vt:lpstr>Calibri</vt:lpstr>
      <vt:lpstr>Rockwell</vt:lpstr>
      <vt:lpstr>Default Design</vt:lpstr>
      <vt:lpstr>Acrobat Document</vt:lpstr>
      <vt:lpstr> Southern Region AGM   </vt:lpstr>
      <vt:lpstr>PowerPoint Presentation</vt:lpstr>
      <vt:lpstr> Committee Election 2020 - 2022</vt:lpstr>
      <vt:lpstr>Treasurers Report </vt:lpstr>
      <vt:lpstr>PowerPoint Presentation</vt:lpstr>
      <vt:lpstr>Upcoming Study Events!</vt:lpstr>
    </vt:vector>
  </TitlesOfParts>
  <Company>St George's Healthcare NHS Trust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dalley</dc:creator>
  <cp:lastModifiedBy>Stewart, Carolyne</cp:lastModifiedBy>
  <cp:revision>210</cp:revision>
  <cp:lastPrinted>2016-05-03T22:28:15Z</cp:lastPrinted>
  <dcterms:created xsi:type="dcterms:W3CDTF">2011-05-19T10:06:19Z</dcterms:created>
  <dcterms:modified xsi:type="dcterms:W3CDTF">2020-06-05T09:32:35Z</dcterms:modified>
</cp:coreProperties>
</file>