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74" r:id="rId7"/>
    <p:sldId id="261" r:id="rId8"/>
    <p:sldId id="278" r:id="rId9"/>
    <p:sldId id="279" r:id="rId10"/>
    <p:sldId id="276" r:id="rId11"/>
    <p:sldId id="280" r:id="rId12"/>
    <p:sldId id="270" r:id="rId13"/>
    <p:sldId id="271" r:id="rId14"/>
    <p:sldId id="272" r:id="rId15"/>
    <p:sldId id="269" r:id="rId16"/>
    <p:sldId id="275" r:id="rId17"/>
    <p:sldId id="273" r:id="rId18"/>
  </p:sldIdLst>
  <p:sldSz cx="18288000" cy="10287000"/>
  <p:notesSz cx="6858000" cy="9144000"/>
  <p:embeddedFontLst>
    <p:embeddedFont>
      <p:font typeface="Barmeno-Medium" panose="020B0604020202020204" charset="2"/>
      <p:regular r:id="rId20"/>
    </p:embeddedFont>
    <p:embeddedFont>
      <p:font typeface="Barmeno-Regular" panose="020B0604020202020204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8DD87-08CC-4EB1-9E91-A9E0F63D1F0A}" v="4" dt="2025-08-28T14:09:40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7031" autoAdjust="0"/>
  </p:normalViewPr>
  <p:slideViewPr>
    <p:cSldViewPr>
      <p:cViewPr varScale="1">
        <p:scale>
          <a:sx n="57" d="100"/>
          <a:sy n="57" d="100"/>
        </p:scale>
        <p:origin x="83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choevents.sharepoint.com/sites/BACCN/Random%20folders/BACCN%20Membership%20Docs/Membership/Membership%20Database/Membership%20Numbers/Membership%20mastersheet%20November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choevents.sharepoint.com/sites/BACCN/Random%20folders/BACCN%20Membership%20Docs/Membership/Membership%20Database/Membership%20Numbers/Membership%20mastersheet%20November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Membership Figures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508939227914664E-2"/>
          <c:y val="0.11791855203619911"/>
          <c:w val="0.92397114354497722"/>
          <c:h val="0.66256861557463687"/>
        </c:manualLayout>
      </c:layout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'quarterly graph'!$A$27:$A$63</c:f>
              <c:strCache>
                <c:ptCount val="37"/>
                <c:pt idx="0">
                  <c:v>Q2 Apr-June 16</c:v>
                </c:pt>
                <c:pt idx="1">
                  <c:v>Q3 July-Sept 16</c:v>
                </c:pt>
                <c:pt idx="2">
                  <c:v>Q4 Oct-Dec 16</c:v>
                </c:pt>
                <c:pt idx="3">
                  <c:v>Q1 Jan-Mar 17</c:v>
                </c:pt>
                <c:pt idx="4">
                  <c:v>Q2 Apr-June 17</c:v>
                </c:pt>
                <c:pt idx="5">
                  <c:v>Q3 July-Sept 17</c:v>
                </c:pt>
                <c:pt idx="6">
                  <c:v>Q4 Oct-Dec 17</c:v>
                </c:pt>
                <c:pt idx="7">
                  <c:v>Q1 Jan-Mar 18</c:v>
                </c:pt>
                <c:pt idx="8">
                  <c:v>Q2 Apr-June 18</c:v>
                </c:pt>
                <c:pt idx="9">
                  <c:v>Q3 July-Sept 18</c:v>
                </c:pt>
                <c:pt idx="10">
                  <c:v>Q4 Oct-Dec 18</c:v>
                </c:pt>
                <c:pt idx="11">
                  <c:v>Q1 Jan - Mar 19</c:v>
                </c:pt>
                <c:pt idx="12">
                  <c:v>Q2 Apr - Jun 19</c:v>
                </c:pt>
                <c:pt idx="13">
                  <c:v>Q3 Jul- Aug 19</c:v>
                </c:pt>
                <c:pt idx="14">
                  <c:v>Q4 Sep - Nov 19</c:v>
                </c:pt>
                <c:pt idx="15">
                  <c:v>Q1  Jan - Mar 20</c:v>
                </c:pt>
                <c:pt idx="16">
                  <c:v>Q2  Apr - June 20</c:v>
                </c:pt>
                <c:pt idx="17">
                  <c:v>Q3 July-Sept 20</c:v>
                </c:pt>
                <c:pt idx="18">
                  <c:v>Q4 Oct-Dec 20</c:v>
                </c:pt>
                <c:pt idx="19">
                  <c:v>Q1 Jan - Mar 21</c:v>
                </c:pt>
                <c:pt idx="20">
                  <c:v>Q2 Apr-Jun 21</c:v>
                </c:pt>
                <c:pt idx="21">
                  <c:v>Q3 July - Sept 21</c:v>
                </c:pt>
                <c:pt idx="22">
                  <c:v>Q4 Oct-Dec 21</c:v>
                </c:pt>
                <c:pt idx="23">
                  <c:v>Q1  Jan - Mar 22</c:v>
                </c:pt>
                <c:pt idx="24">
                  <c:v>Q2  Apr - June 22</c:v>
                </c:pt>
                <c:pt idx="25">
                  <c:v>Q3 July - Sept 22</c:v>
                </c:pt>
                <c:pt idx="26">
                  <c:v>Q4 Oct-Dec 22</c:v>
                </c:pt>
                <c:pt idx="27">
                  <c:v>Q1  Jan - Mar 23</c:v>
                </c:pt>
                <c:pt idx="28">
                  <c:v>Q2  Apr - June 23</c:v>
                </c:pt>
                <c:pt idx="29">
                  <c:v>Q3 July - Sept 23</c:v>
                </c:pt>
                <c:pt idx="30">
                  <c:v>Q4 Oct-Dec 23</c:v>
                </c:pt>
                <c:pt idx="31">
                  <c:v>Q1  Jan - Mar 24</c:v>
                </c:pt>
                <c:pt idx="32">
                  <c:v>Q2 Apr-Jun 24</c:v>
                </c:pt>
                <c:pt idx="33">
                  <c:v>Q3 Jul- Sept 24</c:v>
                </c:pt>
                <c:pt idx="34">
                  <c:v>Q4 Oct-Dec 24</c:v>
                </c:pt>
                <c:pt idx="35">
                  <c:v>Q1  Jan - Mar 25</c:v>
                </c:pt>
                <c:pt idx="36">
                  <c:v>Q2 Apr-Jun 25</c:v>
                </c:pt>
              </c:strCache>
            </c:strRef>
          </c:cat>
          <c:val>
            <c:numRef>
              <c:f>'quarterly graph'!$B$27:$B$63</c:f>
              <c:numCache>
                <c:formatCode>General</c:formatCode>
                <c:ptCount val="37"/>
                <c:pt idx="0">
                  <c:v>1966</c:v>
                </c:pt>
                <c:pt idx="1">
                  <c:v>2030</c:v>
                </c:pt>
                <c:pt idx="2">
                  <c:v>2030</c:v>
                </c:pt>
                <c:pt idx="3">
                  <c:v>2032</c:v>
                </c:pt>
                <c:pt idx="4">
                  <c:v>2046</c:v>
                </c:pt>
                <c:pt idx="5">
                  <c:v>2087</c:v>
                </c:pt>
                <c:pt idx="6">
                  <c:v>2078</c:v>
                </c:pt>
                <c:pt idx="7">
                  <c:v>2053</c:v>
                </c:pt>
                <c:pt idx="8">
                  <c:v>2023</c:v>
                </c:pt>
                <c:pt idx="9">
                  <c:v>1973</c:v>
                </c:pt>
                <c:pt idx="10">
                  <c:v>1976</c:v>
                </c:pt>
                <c:pt idx="11">
                  <c:v>1886</c:v>
                </c:pt>
                <c:pt idx="12">
                  <c:v>1873</c:v>
                </c:pt>
                <c:pt idx="13">
                  <c:v>1889</c:v>
                </c:pt>
                <c:pt idx="14">
                  <c:v>1823</c:v>
                </c:pt>
                <c:pt idx="15">
                  <c:v>1729</c:v>
                </c:pt>
                <c:pt idx="16">
                  <c:v>1758</c:v>
                </c:pt>
                <c:pt idx="17">
                  <c:v>1797</c:v>
                </c:pt>
                <c:pt idx="18">
                  <c:v>1903</c:v>
                </c:pt>
                <c:pt idx="19">
                  <c:v>1916</c:v>
                </c:pt>
                <c:pt idx="20" formatCode="0">
                  <c:v>1940</c:v>
                </c:pt>
                <c:pt idx="21">
                  <c:v>1954</c:v>
                </c:pt>
                <c:pt idx="22">
                  <c:v>1847</c:v>
                </c:pt>
                <c:pt idx="23">
                  <c:v>1794</c:v>
                </c:pt>
                <c:pt idx="24">
                  <c:v>1753</c:v>
                </c:pt>
                <c:pt idx="25">
                  <c:v>1749</c:v>
                </c:pt>
                <c:pt idx="26">
                  <c:v>1710</c:v>
                </c:pt>
                <c:pt idx="27">
                  <c:v>1728</c:v>
                </c:pt>
                <c:pt idx="28">
                  <c:v>1724</c:v>
                </c:pt>
                <c:pt idx="29">
                  <c:v>1715</c:v>
                </c:pt>
                <c:pt idx="30">
                  <c:v>1665</c:v>
                </c:pt>
                <c:pt idx="31">
                  <c:v>1632</c:v>
                </c:pt>
                <c:pt idx="32">
                  <c:v>1629</c:v>
                </c:pt>
                <c:pt idx="33">
                  <c:v>1684</c:v>
                </c:pt>
                <c:pt idx="34">
                  <c:v>1687</c:v>
                </c:pt>
                <c:pt idx="35">
                  <c:v>1705</c:v>
                </c:pt>
                <c:pt idx="36">
                  <c:v>1656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18-4DE5-866B-C7F0276C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486047"/>
        <c:axId val="418486463"/>
      </c:lineChart>
      <c:catAx>
        <c:axId val="41848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86463"/>
        <c:crosses val="autoZero"/>
        <c:auto val="1"/>
        <c:lblAlgn val="ctr"/>
        <c:lblOffset val="100"/>
        <c:noMultiLvlLbl val="0"/>
      </c:catAx>
      <c:valAx>
        <c:axId val="418486463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8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Members by Region 03.06.2025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768977407235864E-2"/>
          <c:y val="0.21742026410122858"/>
          <c:w val="0.89665585919407131"/>
          <c:h val="0.44398605362915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'quarterly graph'!$B$66</c:f>
              <c:strCache>
                <c:ptCount val="1"/>
                <c:pt idx="0">
                  <c:v>03.06.2025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'quarterly graph'!$A$67:$A$78</c:f>
              <c:strCache>
                <c:ptCount val="12"/>
                <c:pt idx="0">
                  <c:v>East</c:v>
                </c:pt>
                <c:pt idx="1">
                  <c:v>European</c:v>
                </c:pt>
                <c:pt idx="2">
                  <c:v>International</c:v>
                </c:pt>
                <c:pt idx="3">
                  <c:v>Midlands</c:v>
                </c:pt>
                <c:pt idx="4">
                  <c:v>None</c:v>
                </c:pt>
                <c:pt idx="5">
                  <c:v>Northern</c:v>
                </c:pt>
                <c:pt idx="6">
                  <c:v>Northern Ireland</c:v>
                </c:pt>
                <c:pt idx="7">
                  <c:v>Scotland</c:v>
                </c:pt>
                <c:pt idx="8">
                  <c:v>South East</c:v>
                </c:pt>
                <c:pt idx="9">
                  <c:v>South West</c:v>
                </c:pt>
                <c:pt idx="10">
                  <c:v>Thames Valley and Wessex</c:v>
                </c:pt>
                <c:pt idx="11">
                  <c:v>Wales</c:v>
                </c:pt>
              </c:strCache>
            </c:strRef>
          </c:cat>
          <c:val>
            <c:numRef>
              <c:f>'quarterly graph'!$B$67:$B$78</c:f>
              <c:numCache>
                <c:formatCode>General</c:formatCode>
                <c:ptCount val="12"/>
                <c:pt idx="0">
                  <c:v>141</c:v>
                </c:pt>
                <c:pt idx="1">
                  <c:v>6</c:v>
                </c:pt>
                <c:pt idx="2">
                  <c:v>8</c:v>
                </c:pt>
                <c:pt idx="3">
                  <c:v>196</c:v>
                </c:pt>
                <c:pt idx="4">
                  <c:v>19</c:v>
                </c:pt>
                <c:pt idx="5">
                  <c:v>310</c:v>
                </c:pt>
                <c:pt idx="6">
                  <c:v>66</c:v>
                </c:pt>
                <c:pt idx="7">
                  <c:v>172</c:v>
                </c:pt>
                <c:pt idx="8">
                  <c:v>373</c:v>
                </c:pt>
                <c:pt idx="9">
                  <c:v>75</c:v>
                </c:pt>
                <c:pt idx="10">
                  <c:v>213</c:v>
                </c:pt>
                <c:pt idx="1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DE-4D6B-9801-EB7181445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0903888"/>
        <c:axId val="696413608"/>
      </c:barChart>
      <c:catAx>
        <c:axId val="8909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13608"/>
        <c:crosses val="autoZero"/>
        <c:auto val="1"/>
        <c:lblAlgn val="ctr"/>
        <c:lblOffset val="100"/>
        <c:noMultiLvlLbl val="0"/>
      </c:catAx>
      <c:valAx>
        <c:axId val="69641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0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DB4D18-1DEC-4D5B-8027-AFE73AB5B6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E8D919-6EA4-4ECD-86AD-DE2A47F1D538}">
      <dgm:prSet custT="1"/>
      <dgm:spPr/>
      <dgm:t>
        <a:bodyPr/>
        <a:lstStyle/>
        <a:p>
          <a:r>
            <a:rPr lang="en-US" sz="4000" dirty="0"/>
            <a:t>Chair: Ian Naldrett</a:t>
          </a:r>
        </a:p>
      </dgm:t>
    </dgm:pt>
    <dgm:pt modelId="{80418F33-3827-4D57-808D-F288EA39586C}" type="parTrans" cxnId="{F377F03C-492F-4A39-85F1-477244741D78}">
      <dgm:prSet/>
      <dgm:spPr/>
      <dgm:t>
        <a:bodyPr/>
        <a:lstStyle/>
        <a:p>
          <a:endParaRPr lang="en-US"/>
        </a:p>
      </dgm:t>
    </dgm:pt>
    <dgm:pt modelId="{6B87F6F2-500E-4499-99A9-F9D6783C87FA}" type="sibTrans" cxnId="{F377F03C-492F-4A39-85F1-477244741D78}">
      <dgm:prSet/>
      <dgm:spPr/>
      <dgm:t>
        <a:bodyPr/>
        <a:lstStyle/>
        <a:p>
          <a:endParaRPr lang="en-US"/>
        </a:p>
      </dgm:t>
    </dgm:pt>
    <dgm:pt modelId="{FFECD9A7-6C2E-488C-BD7C-72580BDDB994}">
      <dgm:prSet custT="1"/>
      <dgm:spPr/>
      <dgm:t>
        <a:bodyPr/>
        <a:lstStyle/>
        <a:p>
          <a:r>
            <a:rPr lang="en-US" sz="4000" dirty="0"/>
            <a:t>National Secretary: TBC</a:t>
          </a:r>
        </a:p>
      </dgm:t>
    </dgm:pt>
    <dgm:pt modelId="{787DF6B0-AB52-4AB2-AC92-35609581EF54}" type="parTrans" cxnId="{84364CDA-F9F6-4155-B01A-86A189DE8E7E}">
      <dgm:prSet/>
      <dgm:spPr/>
      <dgm:t>
        <a:bodyPr/>
        <a:lstStyle/>
        <a:p>
          <a:endParaRPr lang="en-US"/>
        </a:p>
      </dgm:t>
    </dgm:pt>
    <dgm:pt modelId="{01043D58-A889-48C0-9FEF-9CCE9E43C0E1}" type="sibTrans" cxnId="{84364CDA-F9F6-4155-B01A-86A189DE8E7E}">
      <dgm:prSet/>
      <dgm:spPr/>
      <dgm:t>
        <a:bodyPr/>
        <a:lstStyle/>
        <a:p>
          <a:endParaRPr lang="en-US"/>
        </a:p>
      </dgm:t>
    </dgm:pt>
    <dgm:pt modelId="{F87E8E7D-E313-4B90-BA57-BA4D1FB7340A}">
      <dgm:prSet custT="1"/>
      <dgm:spPr/>
      <dgm:t>
        <a:bodyPr/>
        <a:lstStyle/>
        <a:p>
          <a:r>
            <a:rPr lang="en-US" sz="4000" dirty="0"/>
            <a:t>Finance Lead: Patricia McCready </a:t>
          </a:r>
        </a:p>
      </dgm:t>
    </dgm:pt>
    <dgm:pt modelId="{7BED46E2-48E7-4938-B65E-93F3ABAE6F4B}" type="parTrans" cxnId="{0647E476-8F2B-4206-8569-BFFE81DFC08B}">
      <dgm:prSet/>
      <dgm:spPr/>
      <dgm:t>
        <a:bodyPr/>
        <a:lstStyle/>
        <a:p>
          <a:endParaRPr lang="en-US"/>
        </a:p>
      </dgm:t>
    </dgm:pt>
    <dgm:pt modelId="{7ACFB74D-37F4-42D4-8F94-075EE022990A}" type="sibTrans" cxnId="{0647E476-8F2B-4206-8569-BFFE81DFC08B}">
      <dgm:prSet/>
      <dgm:spPr/>
      <dgm:t>
        <a:bodyPr/>
        <a:lstStyle/>
        <a:p>
          <a:endParaRPr lang="en-US"/>
        </a:p>
      </dgm:t>
    </dgm:pt>
    <dgm:pt modelId="{FAD841B3-AFF3-4D39-AEF2-2F62F0E47611}" type="pres">
      <dgm:prSet presAssocID="{E3DB4D18-1DEC-4D5B-8027-AFE73AB5B6BF}" presName="root" presStyleCnt="0">
        <dgm:presLayoutVars>
          <dgm:dir/>
          <dgm:resizeHandles val="exact"/>
        </dgm:presLayoutVars>
      </dgm:prSet>
      <dgm:spPr/>
    </dgm:pt>
    <dgm:pt modelId="{815D2BC3-6B69-4E8D-97D3-8263567FB791}" type="pres">
      <dgm:prSet presAssocID="{05E8D919-6EA4-4ECD-86AD-DE2A47F1D538}" presName="compNode" presStyleCnt="0"/>
      <dgm:spPr/>
    </dgm:pt>
    <dgm:pt modelId="{8C0E3044-2ABE-47B8-9083-45A1DE510C26}" type="pres">
      <dgm:prSet presAssocID="{05E8D919-6EA4-4ECD-86AD-DE2A47F1D538}" presName="bgRect" presStyleLbl="bgShp" presStyleIdx="0" presStyleCnt="3"/>
      <dgm:spPr/>
    </dgm:pt>
    <dgm:pt modelId="{E60E27B1-83AA-4011-A426-0F940B0300D4}" type="pres">
      <dgm:prSet presAssocID="{05E8D919-6EA4-4ECD-86AD-DE2A47F1D5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F05AD214-7137-4A96-AC8B-B219554C0963}" type="pres">
      <dgm:prSet presAssocID="{05E8D919-6EA4-4ECD-86AD-DE2A47F1D538}" presName="spaceRect" presStyleCnt="0"/>
      <dgm:spPr/>
    </dgm:pt>
    <dgm:pt modelId="{0E95F5E6-2740-4B45-A7E9-81A45B55CACB}" type="pres">
      <dgm:prSet presAssocID="{05E8D919-6EA4-4ECD-86AD-DE2A47F1D538}" presName="parTx" presStyleLbl="revTx" presStyleIdx="0" presStyleCnt="3">
        <dgm:presLayoutVars>
          <dgm:chMax val="0"/>
          <dgm:chPref val="0"/>
        </dgm:presLayoutVars>
      </dgm:prSet>
      <dgm:spPr/>
    </dgm:pt>
    <dgm:pt modelId="{D8615ADF-443C-426F-962E-3BE9429F85CB}" type="pres">
      <dgm:prSet presAssocID="{6B87F6F2-500E-4499-99A9-F9D6783C87FA}" presName="sibTrans" presStyleCnt="0"/>
      <dgm:spPr/>
    </dgm:pt>
    <dgm:pt modelId="{570DD3D2-BF86-42B6-9489-0364EAE976B9}" type="pres">
      <dgm:prSet presAssocID="{FFECD9A7-6C2E-488C-BD7C-72580BDDB994}" presName="compNode" presStyleCnt="0"/>
      <dgm:spPr/>
    </dgm:pt>
    <dgm:pt modelId="{D0347E8B-5592-4A6E-93AF-9D28D4F1E73A}" type="pres">
      <dgm:prSet presAssocID="{FFECD9A7-6C2E-488C-BD7C-72580BDDB994}" presName="bgRect" presStyleLbl="bgShp" presStyleIdx="1" presStyleCnt="3"/>
      <dgm:spPr/>
    </dgm:pt>
    <dgm:pt modelId="{9511F471-1967-4C95-914E-7020ECB1DF58}" type="pres">
      <dgm:prSet presAssocID="{FFECD9A7-6C2E-488C-BD7C-72580BDDB9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5FC1FDE-6878-48A1-8C47-3F31D2826D13}" type="pres">
      <dgm:prSet presAssocID="{FFECD9A7-6C2E-488C-BD7C-72580BDDB994}" presName="spaceRect" presStyleCnt="0"/>
      <dgm:spPr/>
    </dgm:pt>
    <dgm:pt modelId="{C63FA8E1-4799-4716-B065-B804F8124848}" type="pres">
      <dgm:prSet presAssocID="{FFECD9A7-6C2E-488C-BD7C-72580BDDB994}" presName="parTx" presStyleLbl="revTx" presStyleIdx="1" presStyleCnt="3">
        <dgm:presLayoutVars>
          <dgm:chMax val="0"/>
          <dgm:chPref val="0"/>
        </dgm:presLayoutVars>
      </dgm:prSet>
      <dgm:spPr/>
    </dgm:pt>
    <dgm:pt modelId="{3C5F50D1-BC49-4A78-83A9-FED65F2EB078}" type="pres">
      <dgm:prSet presAssocID="{01043D58-A889-48C0-9FEF-9CCE9E43C0E1}" presName="sibTrans" presStyleCnt="0"/>
      <dgm:spPr/>
    </dgm:pt>
    <dgm:pt modelId="{811DC6E1-B349-48C8-842E-4F23F2FFC818}" type="pres">
      <dgm:prSet presAssocID="{F87E8E7D-E313-4B90-BA57-BA4D1FB7340A}" presName="compNode" presStyleCnt="0"/>
      <dgm:spPr/>
    </dgm:pt>
    <dgm:pt modelId="{797DDAF6-7637-486E-8597-CBD9B64CE898}" type="pres">
      <dgm:prSet presAssocID="{F87E8E7D-E313-4B90-BA57-BA4D1FB7340A}" presName="bgRect" presStyleLbl="bgShp" presStyleIdx="2" presStyleCnt="3"/>
      <dgm:spPr/>
    </dgm:pt>
    <dgm:pt modelId="{0E3105A7-AB9D-46DF-B734-AB02190FF9DD}" type="pres">
      <dgm:prSet presAssocID="{F87E8E7D-E313-4B90-BA57-BA4D1FB7340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87CFA55-F927-47E2-A3CC-154BA28FCCBC}" type="pres">
      <dgm:prSet presAssocID="{F87E8E7D-E313-4B90-BA57-BA4D1FB7340A}" presName="spaceRect" presStyleCnt="0"/>
      <dgm:spPr/>
    </dgm:pt>
    <dgm:pt modelId="{2D515C45-7CEA-40D6-9CDB-EF4C0EA39A22}" type="pres">
      <dgm:prSet presAssocID="{F87E8E7D-E313-4B90-BA57-BA4D1FB7340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E3E811E-3545-46B6-9F4C-11FD5FB7C0F3}" type="presOf" srcId="{F87E8E7D-E313-4B90-BA57-BA4D1FB7340A}" destId="{2D515C45-7CEA-40D6-9CDB-EF4C0EA39A22}" srcOrd="0" destOrd="0" presId="urn:microsoft.com/office/officeart/2018/2/layout/IconVerticalSolidList"/>
    <dgm:cxn modelId="{F377F03C-492F-4A39-85F1-477244741D78}" srcId="{E3DB4D18-1DEC-4D5B-8027-AFE73AB5B6BF}" destId="{05E8D919-6EA4-4ECD-86AD-DE2A47F1D538}" srcOrd="0" destOrd="0" parTransId="{80418F33-3827-4D57-808D-F288EA39586C}" sibTransId="{6B87F6F2-500E-4499-99A9-F9D6783C87FA}"/>
    <dgm:cxn modelId="{057C626E-43FB-454E-884D-DB8A69A747D1}" type="presOf" srcId="{05E8D919-6EA4-4ECD-86AD-DE2A47F1D538}" destId="{0E95F5E6-2740-4B45-A7E9-81A45B55CACB}" srcOrd="0" destOrd="0" presId="urn:microsoft.com/office/officeart/2018/2/layout/IconVerticalSolidList"/>
    <dgm:cxn modelId="{0647E476-8F2B-4206-8569-BFFE81DFC08B}" srcId="{E3DB4D18-1DEC-4D5B-8027-AFE73AB5B6BF}" destId="{F87E8E7D-E313-4B90-BA57-BA4D1FB7340A}" srcOrd="2" destOrd="0" parTransId="{7BED46E2-48E7-4938-B65E-93F3ABAE6F4B}" sibTransId="{7ACFB74D-37F4-42D4-8F94-075EE022990A}"/>
    <dgm:cxn modelId="{689D55B2-F150-49AF-AFCF-B6C3B56730B4}" type="presOf" srcId="{FFECD9A7-6C2E-488C-BD7C-72580BDDB994}" destId="{C63FA8E1-4799-4716-B065-B804F8124848}" srcOrd="0" destOrd="0" presId="urn:microsoft.com/office/officeart/2018/2/layout/IconVerticalSolidList"/>
    <dgm:cxn modelId="{84364CDA-F9F6-4155-B01A-86A189DE8E7E}" srcId="{E3DB4D18-1DEC-4D5B-8027-AFE73AB5B6BF}" destId="{FFECD9A7-6C2E-488C-BD7C-72580BDDB994}" srcOrd="1" destOrd="0" parTransId="{787DF6B0-AB52-4AB2-AC92-35609581EF54}" sibTransId="{01043D58-A889-48C0-9FEF-9CCE9E43C0E1}"/>
    <dgm:cxn modelId="{661C23F6-6A12-4372-A915-2A39B5E7D233}" type="presOf" srcId="{E3DB4D18-1DEC-4D5B-8027-AFE73AB5B6BF}" destId="{FAD841B3-AFF3-4D39-AEF2-2F62F0E47611}" srcOrd="0" destOrd="0" presId="urn:microsoft.com/office/officeart/2018/2/layout/IconVerticalSolidList"/>
    <dgm:cxn modelId="{CD3F62CC-6879-4BA2-9261-CC7B44216A32}" type="presParOf" srcId="{FAD841B3-AFF3-4D39-AEF2-2F62F0E47611}" destId="{815D2BC3-6B69-4E8D-97D3-8263567FB791}" srcOrd="0" destOrd="0" presId="urn:microsoft.com/office/officeart/2018/2/layout/IconVerticalSolidList"/>
    <dgm:cxn modelId="{13518884-494C-4B7A-BEFB-0271D4493237}" type="presParOf" srcId="{815D2BC3-6B69-4E8D-97D3-8263567FB791}" destId="{8C0E3044-2ABE-47B8-9083-45A1DE510C26}" srcOrd="0" destOrd="0" presId="urn:microsoft.com/office/officeart/2018/2/layout/IconVerticalSolidList"/>
    <dgm:cxn modelId="{D34E19CC-A7A1-40D7-A246-1C73C34C8088}" type="presParOf" srcId="{815D2BC3-6B69-4E8D-97D3-8263567FB791}" destId="{E60E27B1-83AA-4011-A426-0F940B0300D4}" srcOrd="1" destOrd="0" presId="urn:microsoft.com/office/officeart/2018/2/layout/IconVerticalSolidList"/>
    <dgm:cxn modelId="{8BEEEBCB-8521-4AEB-92B5-87083A4A527A}" type="presParOf" srcId="{815D2BC3-6B69-4E8D-97D3-8263567FB791}" destId="{F05AD214-7137-4A96-AC8B-B219554C0963}" srcOrd="2" destOrd="0" presId="urn:microsoft.com/office/officeart/2018/2/layout/IconVerticalSolidList"/>
    <dgm:cxn modelId="{90B402AC-5563-433D-930E-50CE0C90378F}" type="presParOf" srcId="{815D2BC3-6B69-4E8D-97D3-8263567FB791}" destId="{0E95F5E6-2740-4B45-A7E9-81A45B55CACB}" srcOrd="3" destOrd="0" presId="urn:microsoft.com/office/officeart/2018/2/layout/IconVerticalSolidList"/>
    <dgm:cxn modelId="{7FDF93BB-E769-45DA-A974-0F5569923BC8}" type="presParOf" srcId="{FAD841B3-AFF3-4D39-AEF2-2F62F0E47611}" destId="{D8615ADF-443C-426F-962E-3BE9429F85CB}" srcOrd="1" destOrd="0" presId="urn:microsoft.com/office/officeart/2018/2/layout/IconVerticalSolidList"/>
    <dgm:cxn modelId="{2249B952-3565-4644-83FE-30C772B8F559}" type="presParOf" srcId="{FAD841B3-AFF3-4D39-AEF2-2F62F0E47611}" destId="{570DD3D2-BF86-42B6-9489-0364EAE976B9}" srcOrd="2" destOrd="0" presId="urn:microsoft.com/office/officeart/2018/2/layout/IconVerticalSolidList"/>
    <dgm:cxn modelId="{D8B8761B-00A0-402B-8C8E-5425A787CB6E}" type="presParOf" srcId="{570DD3D2-BF86-42B6-9489-0364EAE976B9}" destId="{D0347E8B-5592-4A6E-93AF-9D28D4F1E73A}" srcOrd="0" destOrd="0" presId="urn:microsoft.com/office/officeart/2018/2/layout/IconVerticalSolidList"/>
    <dgm:cxn modelId="{B22D40A1-FE67-4A7A-AAC1-558CDD8E192B}" type="presParOf" srcId="{570DD3D2-BF86-42B6-9489-0364EAE976B9}" destId="{9511F471-1967-4C95-914E-7020ECB1DF58}" srcOrd="1" destOrd="0" presId="urn:microsoft.com/office/officeart/2018/2/layout/IconVerticalSolidList"/>
    <dgm:cxn modelId="{B352D650-DFD7-4A08-AD7E-3928DFED0EA5}" type="presParOf" srcId="{570DD3D2-BF86-42B6-9489-0364EAE976B9}" destId="{A5FC1FDE-6878-48A1-8C47-3F31D2826D13}" srcOrd="2" destOrd="0" presId="urn:microsoft.com/office/officeart/2018/2/layout/IconVerticalSolidList"/>
    <dgm:cxn modelId="{EE80482A-3445-463A-8A24-62BC30E61348}" type="presParOf" srcId="{570DD3D2-BF86-42B6-9489-0364EAE976B9}" destId="{C63FA8E1-4799-4716-B065-B804F8124848}" srcOrd="3" destOrd="0" presId="urn:microsoft.com/office/officeart/2018/2/layout/IconVerticalSolidList"/>
    <dgm:cxn modelId="{3B6F1BCC-B808-48FB-9253-3B6DB6485344}" type="presParOf" srcId="{FAD841B3-AFF3-4D39-AEF2-2F62F0E47611}" destId="{3C5F50D1-BC49-4A78-83A9-FED65F2EB078}" srcOrd="3" destOrd="0" presId="urn:microsoft.com/office/officeart/2018/2/layout/IconVerticalSolidList"/>
    <dgm:cxn modelId="{D2978503-29CD-4CA7-8F70-2069140EAE36}" type="presParOf" srcId="{FAD841B3-AFF3-4D39-AEF2-2F62F0E47611}" destId="{811DC6E1-B349-48C8-842E-4F23F2FFC818}" srcOrd="4" destOrd="0" presId="urn:microsoft.com/office/officeart/2018/2/layout/IconVerticalSolidList"/>
    <dgm:cxn modelId="{E0CE15E7-993E-43ED-B101-9960AE0898F6}" type="presParOf" srcId="{811DC6E1-B349-48C8-842E-4F23F2FFC818}" destId="{797DDAF6-7637-486E-8597-CBD9B64CE898}" srcOrd="0" destOrd="0" presId="urn:microsoft.com/office/officeart/2018/2/layout/IconVerticalSolidList"/>
    <dgm:cxn modelId="{C739AEC7-8D3D-40F4-A6BD-54D3459867D3}" type="presParOf" srcId="{811DC6E1-B349-48C8-842E-4F23F2FFC818}" destId="{0E3105A7-AB9D-46DF-B734-AB02190FF9DD}" srcOrd="1" destOrd="0" presId="urn:microsoft.com/office/officeart/2018/2/layout/IconVerticalSolidList"/>
    <dgm:cxn modelId="{180A4884-5EDF-42A3-9FA6-AB116A3DE672}" type="presParOf" srcId="{811DC6E1-B349-48C8-842E-4F23F2FFC818}" destId="{187CFA55-F927-47E2-A3CC-154BA28FCCBC}" srcOrd="2" destOrd="0" presId="urn:microsoft.com/office/officeart/2018/2/layout/IconVerticalSolidList"/>
    <dgm:cxn modelId="{A187DADA-58B7-4353-896D-2E1AC9CEB74D}" type="presParOf" srcId="{811DC6E1-B349-48C8-842E-4F23F2FFC818}" destId="{2D515C45-7CEA-40D6-9CDB-EF4C0EA39A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E3044-2ABE-47B8-9083-45A1DE510C26}">
      <dsp:nvSpPr>
        <dsp:cNvPr id="0" name=""/>
        <dsp:cNvSpPr/>
      </dsp:nvSpPr>
      <dsp:spPr>
        <a:xfrm>
          <a:off x="0" y="1023"/>
          <a:ext cx="9367898" cy="2394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E27B1-83AA-4011-A426-0F940B0300D4}">
      <dsp:nvSpPr>
        <dsp:cNvPr id="0" name=""/>
        <dsp:cNvSpPr/>
      </dsp:nvSpPr>
      <dsp:spPr>
        <a:xfrm>
          <a:off x="724442" y="539864"/>
          <a:ext cx="1317167" cy="1317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5F5E6-2740-4B45-A7E9-81A45B55CACB}">
      <dsp:nvSpPr>
        <dsp:cNvPr id="0" name=""/>
        <dsp:cNvSpPr/>
      </dsp:nvSpPr>
      <dsp:spPr>
        <a:xfrm>
          <a:off x="2766051" y="1023"/>
          <a:ext cx="6601846" cy="239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55" tIns="253455" rIns="253455" bIns="25345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Chair: Ian Naldrett</a:t>
          </a:r>
        </a:p>
      </dsp:txBody>
      <dsp:txXfrm>
        <a:off x="2766051" y="1023"/>
        <a:ext cx="6601846" cy="2394849"/>
      </dsp:txXfrm>
    </dsp:sp>
    <dsp:sp modelId="{D0347E8B-5592-4A6E-93AF-9D28D4F1E73A}">
      <dsp:nvSpPr>
        <dsp:cNvPr id="0" name=""/>
        <dsp:cNvSpPr/>
      </dsp:nvSpPr>
      <dsp:spPr>
        <a:xfrm>
          <a:off x="0" y="2994585"/>
          <a:ext cx="9367898" cy="2394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F471-1967-4C95-914E-7020ECB1DF58}">
      <dsp:nvSpPr>
        <dsp:cNvPr id="0" name=""/>
        <dsp:cNvSpPr/>
      </dsp:nvSpPr>
      <dsp:spPr>
        <a:xfrm>
          <a:off x="724442" y="3533426"/>
          <a:ext cx="1317167" cy="1317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FA8E1-4799-4716-B065-B804F8124848}">
      <dsp:nvSpPr>
        <dsp:cNvPr id="0" name=""/>
        <dsp:cNvSpPr/>
      </dsp:nvSpPr>
      <dsp:spPr>
        <a:xfrm>
          <a:off x="2766051" y="2994585"/>
          <a:ext cx="6601846" cy="239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55" tIns="253455" rIns="253455" bIns="25345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National Secretary: TBC</a:t>
          </a:r>
        </a:p>
      </dsp:txBody>
      <dsp:txXfrm>
        <a:off x="2766051" y="2994585"/>
        <a:ext cx="6601846" cy="2394849"/>
      </dsp:txXfrm>
    </dsp:sp>
    <dsp:sp modelId="{797DDAF6-7637-486E-8597-CBD9B64CE898}">
      <dsp:nvSpPr>
        <dsp:cNvPr id="0" name=""/>
        <dsp:cNvSpPr/>
      </dsp:nvSpPr>
      <dsp:spPr>
        <a:xfrm>
          <a:off x="0" y="5988147"/>
          <a:ext cx="9367898" cy="23948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105A7-AB9D-46DF-B734-AB02190FF9DD}">
      <dsp:nvSpPr>
        <dsp:cNvPr id="0" name=""/>
        <dsp:cNvSpPr/>
      </dsp:nvSpPr>
      <dsp:spPr>
        <a:xfrm>
          <a:off x="724442" y="6526989"/>
          <a:ext cx="1317167" cy="1317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15C45-7CEA-40D6-9CDB-EF4C0EA39A22}">
      <dsp:nvSpPr>
        <dsp:cNvPr id="0" name=""/>
        <dsp:cNvSpPr/>
      </dsp:nvSpPr>
      <dsp:spPr>
        <a:xfrm>
          <a:off x="2766051" y="5988147"/>
          <a:ext cx="6601846" cy="239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455" tIns="253455" rIns="253455" bIns="253455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Finance Lead: Patricia McCready </a:t>
          </a:r>
        </a:p>
      </dsp:txBody>
      <dsp:txXfrm>
        <a:off x="2766051" y="5988147"/>
        <a:ext cx="6601846" cy="239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B59C-F198-47B3-AB90-E6ED90207F13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86EA-9B13-4155-9CE5-172332AB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686EA-9B13-4155-9CE5-172332AB1D9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8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686EA-9B13-4155-9CE5-172332AB1D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686EA-9B13-4155-9CE5-172332AB1D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686EA-9B13-4155-9CE5-172332AB1D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1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FFE0E-4207-5B41-8183-5C45F27504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59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FE0E-4207-5B41-8183-5C45F27504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National Board can consist of up to fifteen Full Members of the Association who are elected by Members at the Annual General Meeting.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FE0E-4207-5B41-8183-5C45F27504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686EA-9B13-4155-9CE5-172332AB1D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0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FFE0E-4207-5B41-8183-5C45F27504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5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DA39-D1DB-4B12-ACC8-0CBD4030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6A89-45EA-4BE6-9347-70716B52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4DD6C-3082-4A4C-A6C9-40F0ACCD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AE91-08D7-4AC9-A717-94AFF271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36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DA39-D1DB-4B12-ACC8-0CBD4030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6A89-45EA-4BE6-9347-70716B52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4DD6C-3082-4A4C-A6C9-40F0ACCD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AE91-08D7-4AC9-A717-94AFF271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32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E09103-37C7-47E4-8D45-572B07BD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43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DA39-D1DB-4B12-ACC8-0CBD4030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6A89-45EA-4BE6-9347-70716B52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4DD6C-3082-4A4C-A6C9-40F0ACCD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1AE91-08D7-4AC9-A717-94AFF271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9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F76C-4437-4C5B-A44C-DF50DEA97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603C-C79A-4FAF-BC46-5699B8A54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39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285A-09A1-48B0-84DD-222F9F41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05CAA-0924-4392-8D31-629A31617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7282D-C509-462A-B65B-BD0FDEC1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4E936-A228-494F-A3D0-107674D3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82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712FD-4D40-4250-8E71-B14AFC5F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236EA-30A7-4155-AE4C-025DFD98F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9DCFB-D3F0-4EF5-A0E8-AF37EE18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37D12-0D24-429B-BE8D-82E78C804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A1381-1417-4FD3-9381-A82A5517F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FB09EE-3FB2-4FCF-9183-CB3A3A2C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0E63B-1DE0-46C3-9EF2-DDF6D6F5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68E8D-886D-4BD3-8741-7282684A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7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3B07-3217-475A-B753-135F931D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0C6A3-144D-4424-921A-0D36A3BC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F8CF1-DFA5-4421-8E18-1EEF6C62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B5E2B-5C2B-48C1-A86D-E6C31DEF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7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20FAFD-DAD0-4022-8A3A-AC2CAAB1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83AD0-62E3-474E-9EDC-41B94308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AAE2D-9D34-4E67-B845-ADDCC472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CF14-F84C-4B0D-ACEE-39E75D48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EB706-3D04-4160-8D17-D2C0CDEA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D0C87-BC02-4928-86BE-0056BE87E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330E6-C387-4B11-A356-303B4C7E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924D9-B970-4AAC-A7B4-97AC16DF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04AEE-D4D8-40A3-BB8B-0296EBF8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34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406F8-F9AC-4102-9438-77733282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F99FF-844C-4775-A04C-7147CCF0E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D442F-02F7-42B9-B27E-02545C5DE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45CFE-1D6E-4204-8010-6A50FB4B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549E1-72B9-4497-922A-EE1A524D6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FDF46-35B6-47C3-AD3E-C56D6DCA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5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2B09-A06F-4B52-97EE-2831236E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B2079-A5E8-41EF-BF3A-1779FB804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871D-5B23-424B-88B6-AC1AA1F7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F9C0-FE79-4842-976D-75268163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13D5D-E739-427B-ABEB-99AADD1D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FED56-6E20-4ADF-8E40-3AAF15AEA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FC884-D5C8-436B-A144-824AC3C15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21FE-12D6-4027-A4D6-C420AD17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9A5C946-3DF0-49B2-B63C-9DD241CA3385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EECC3-6790-4516-BF70-1CD764C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BD07-DBAF-4CFA-AE20-009A63C0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872C536F-6112-4264-A70E-849522B71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9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8">
            <a:extLst>
              <a:ext uri="{FF2B5EF4-FFF2-40B4-BE49-F238E27FC236}">
                <a16:creationId xmlns:a16="http://schemas.microsoft.com/office/drawing/2014/main" id="{2D34E7E5-BD8C-49A8-BEEC-CB3243B252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0" y="183358"/>
            <a:ext cx="3664743" cy="17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3D516070-6E30-43FF-81A8-6F48C7BD45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5496" y="706594"/>
            <a:ext cx="8882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Annual</a:t>
            </a:r>
            <a:r>
              <a:rPr lang="en-GB" sz="42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 </a:t>
            </a:r>
            <a:r>
              <a:rPr lang="en-GB" sz="30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General</a:t>
            </a:r>
            <a:r>
              <a:rPr lang="en-GB" sz="30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 Meeting </a:t>
            </a:r>
            <a:r>
              <a:rPr lang="en-GB" sz="30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of the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0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+mn-cs"/>
              </a:rPr>
              <a:t>British Association of Critical Care Nurses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93FF50-6E2D-4F1F-8A7B-CCFCC5DF7044}"/>
              </a:ext>
            </a:extLst>
          </p:cNvPr>
          <p:cNvSpPr/>
          <p:nvPr userDrawn="1"/>
        </p:nvSpPr>
        <p:spPr>
          <a:xfrm>
            <a:off x="-28575" y="9311204"/>
            <a:ext cx="18316575" cy="800100"/>
          </a:xfrm>
          <a:prstGeom prst="rect">
            <a:avLst/>
          </a:prstGeom>
          <a:solidFill>
            <a:srgbClr val="024B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dirty="0">
                <a:solidFill>
                  <a:schemeClr val="bg1"/>
                </a:solidFill>
              </a:rPr>
              <a:t> </a:t>
            </a:r>
            <a:endParaRPr lang="en-US" sz="2700" dirty="0">
              <a:solidFill>
                <a:schemeClr val="bg1"/>
              </a:solidFill>
              <a:ea typeface="Arial Unicode MS" panose="020B0604020202020204" pitchFamily="34" charset="-128"/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A10F42-C106-4CB1-B8AE-39F8A9C7FE88}"/>
              </a:ext>
            </a:extLst>
          </p:cNvPr>
          <p:cNvCxnSpPr>
            <a:cxnSpLocks/>
          </p:cNvCxnSpPr>
          <p:nvPr userDrawn="1"/>
        </p:nvCxnSpPr>
        <p:spPr>
          <a:xfrm>
            <a:off x="3028951" y="1961040"/>
            <a:ext cx="151304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F1A8DA-5695-48ED-BAE1-40279F625E79}"/>
              </a:ext>
            </a:extLst>
          </p:cNvPr>
          <p:cNvCxnSpPr>
            <a:cxnSpLocks/>
          </p:cNvCxnSpPr>
          <p:nvPr userDrawn="1"/>
        </p:nvCxnSpPr>
        <p:spPr>
          <a:xfrm>
            <a:off x="0" y="1973603"/>
            <a:ext cx="464391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5">
            <a:extLst>
              <a:ext uri="{FF2B5EF4-FFF2-40B4-BE49-F238E27FC236}">
                <a16:creationId xmlns:a16="http://schemas.microsoft.com/office/drawing/2014/main" id="{A3718E41-4E0E-448C-AEED-F4CB06074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5496" y="45003"/>
            <a:ext cx="8882913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sz="5700" b="1" kern="1200" dirty="0">
                <a:solidFill>
                  <a:srgbClr val="024B98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AGM</a:t>
            </a:r>
            <a:r>
              <a:rPr lang="en-GB" sz="4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2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099085" y="4908024"/>
            <a:ext cx="10089830" cy="235476"/>
            <a:chOff x="0" y="0"/>
            <a:chExt cx="24488001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4488001" cy="69850"/>
            </a:xfrm>
            <a:custGeom>
              <a:avLst/>
              <a:gdLst/>
              <a:ahLst/>
              <a:cxnLst/>
              <a:rect l="l" t="t" r="r" b="b"/>
              <a:pathLst>
                <a:path w="24488001" h="69850">
                  <a:moveTo>
                    <a:pt x="2419717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488001" y="69850"/>
                  </a:lnTo>
                  <a:lnTo>
                    <a:pt x="24488001" y="0"/>
                  </a:lnTo>
                  <a:close/>
                </a:path>
              </a:pathLst>
            </a:custGeom>
            <a:solidFill>
              <a:srgbClr val="90CEC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29339" y="5331897"/>
            <a:ext cx="7829321" cy="231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5099" spc="474" dirty="0">
                <a:solidFill>
                  <a:srgbClr val="ABEADF"/>
                </a:solidFill>
                <a:latin typeface="Barmeno-Medium"/>
                <a:ea typeface="Barmeno-Medium"/>
                <a:cs typeface="Barmeno-Medium"/>
                <a:sym typeface="Barmeno-Medium"/>
              </a:rPr>
              <a:t>Annual General Meeting</a:t>
            </a:r>
          </a:p>
          <a:p>
            <a:pPr algn="ctr">
              <a:lnSpc>
                <a:spcPts val="5915"/>
              </a:lnSpc>
            </a:pPr>
            <a:endParaRPr lang="en-US" sz="5099" spc="474" dirty="0">
              <a:solidFill>
                <a:srgbClr val="ABEADF"/>
              </a:solidFill>
              <a:latin typeface="Barmeno-Medium"/>
              <a:ea typeface="Barmeno-Medium"/>
              <a:cs typeface="Barmeno-Medium"/>
              <a:sym typeface="Barmeno-Medium"/>
            </a:endParaRPr>
          </a:p>
          <a:p>
            <a:pPr marL="0" lvl="0" indent="0" algn="ctr">
              <a:lnSpc>
                <a:spcPts val="5915"/>
              </a:lnSpc>
              <a:spcBef>
                <a:spcPct val="0"/>
              </a:spcBef>
            </a:pPr>
            <a:r>
              <a:rPr lang="en-US" sz="5099" spc="474" dirty="0">
                <a:solidFill>
                  <a:srgbClr val="ABEADF"/>
                </a:solidFill>
                <a:latin typeface="Barmeno-Medium"/>
                <a:ea typeface="Barmeno-Medium"/>
                <a:cs typeface="Barmeno-Medium"/>
                <a:sym typeface="Barmeno-Medium"/>
              </a:rPr>
              <a:t>October 2025</a:t>
            </a:r>
          </a:p>
        </p:txBody>
      </p:sp>
      <p:sp>
        <p:nvSpPr>
          <p:cNvPr id="6" name="Freeform 6"/>
          <p:cNvSpPr/>
          <p:nvPr/>
        </p:nvSpPr>
        <p:spPr>
          <a:xfrm>
            <a:off x="5999377" y="1670333"/>
            <a:ext cx="6289246" cy="3085291"/>
          </a:xfrm>
          <a:custGeom>
            <a:avLst/>
            <a:gdLst/>
            <a:ahLst/>
            <a:cxnLst/>
            <a:rect l="l" t="t" r="r" b="b"/>
            <a:pathLst>
              <a:path w="6289246" h="3085291">
                <a:moveTo>
                  <a:pt x="0" y="0"/>
                </a:moveTo>
                <a:lnTo>
                  <a:pt x="6289246" y="0"/>
                </a:lnTo>
                <a:lnTo>
                  <a:pt x="6289246" y="3085291"/>
                </a:lnTo>
                <a:lnTo>
                  <a:pt x="0" y="30852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778" b="-17778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0DE1E-1372-B3CE-6B50-0BF8436B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621640-AD00-6B90-3B37-5791354D1162}"/>
              </a:ext>
            </a:extLst>
          </p:cNvPr>
          <p:cNvGrpSpPr/>
          <p:nvPr/>
        </p:nvGrpSpPr>
        <p:grpSpPr>
          <a:xfrm>
            <a:off x="0" y="-9526"/>
            <a:ext cx="18288000" cy="2326001"/>
            <a:chOff x="0" y="0"/>
            <a:chExt cx="4816593" cy="501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502573-6C73-BC2C-C929-472A40AFA790}"/>
                </a:ext>
              </a:extLst>
            </p:cNvPr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4F41270-4A70-B655-830C-2B237F1A25B1}"/>
                </a:ext>
              </a:extLst>
            </p:cNvPr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EC45088-9FD6-71C8-1B72-A4C60671E332}"/>
              </a:ext>
            </a:extLst>
          </p:cNvPr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D154AA-7877-945F-812A-D7C9B41722F6}"/>
              </a:ext>
            </a:extLst>
          </p:cNvPr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6"/>
              </a:lnSpc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EE48F-7F1E-3856-48DF-5F97BF2321B5}"/>
              </a:ext>
            </a:extLst>
          </p:cNvPr>
          <p:cNvSpPr txBox="1"/>
          <p:nvPr/>
        </p:nvSpPr>
        <p:spPr>
          <a:xfrm>
            <a:off x="419100" y="2096412"/>
            <a:ext cx="17221200" cy="2161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68"/>
              </a:lnSpc>
            </a:pPr>
            <a:r>
              <a:rPr lang="en-US" sz="3969" spc="119" dirty="0">
                <a:solidFill>
                  <a:srgbClr val="000000"/>
                </a:solidFill>
                <a:latin typeface="+mj-lt"/>
                <a:ea typeface="Barmeno-Medium"/>
                <a:cs typeface="Barmeno-Medium"/>
                <a:sym typeface="Barmeno-Medium"/>
              </a:rPr>
              <a:t>Membership Report – BACCN (Charity)</a:t>
            </a:r>
          </a:p>
          <a:p>
            <a:r>
              <a:rPr lang="en-US" sz="1400" dirty="0"/>
              <a:t>The graph below shows only total active</a:t>
            </a:r>
            <a:r>
              <a:rPr lang="en-US" sz="1400" b="1" dirty="0"/>
              <a:t> </a:t>
            </a:r>
            <a:r>
              <a:rPr lang="en-US" sz="1400" dirty="0"/>
              <a:t>members and how this fits with quarterly membership figures since January 2016. As of 3 June active members stand at 1656.  </a:t>
            </a:r>
            <a:r>
              <a:rPr lang="en-US" sz="1400" b="1" dirty="0"/>
              <a:t>81 non active CCU members are not accounted for in the below graph bringing total PAID members to 1737.</a:t>
            </a:r>
            <a:endParaRPr lang="en-GB" sz="1400" dirty="0"/>
          </a:p>
          <a:p>
            <a:pPr algn="ctr">
              <a:lnSpc>
                <a:spcPts val="6668"/>
              </a:lnSpc>
            </a:pPr>
            <a:endParaRPr lang="en-US" sz="3969" spc="119" dirty="0">
              <a:solidFill>
                <a:srgbClr val="000000"/>
              </a:solidFill>
              <a:latin typeface="+mj-lt"/>
              <a:ea typeface="Barmeno-Medium"/>
              <a:cs typeface="Barmeno-Medium"/>
              <a:sym typeface="Barmeno-Medium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258A434-0711-A281-0194-11FC8BE7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75088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B16DE2A-C322-4956-92D0-994A5ACF3496}"/>
              </a:ext>
              <a:ext uri="{147F2762-F138-4A5C-976F-8EAC2B608ADB}">
                <a16:predDERef xmlns:a16="http://schemas.microsoft.com/office/drawing/2014/main" pred="{FD0BB306-95AF-43A3-8920-CAA277FF13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078683"/>
              </p:ext>
            </p:extLst>
          </p:nvPr>
        </p:nvGraphicFramePr>
        <p:xfrm>
          <a:off x="1257300" y="3417258"/>
          <a:ext cx="7772400" cy="584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17">
            <a:extLst>
              <a:ext uri="{FF2B5EF4-FFF2-40B4-BE49-F238E27FC236}">
                <a16:creationId xmlns:a16="http://schemas.microsoft.com/office/drawing/2014/main" id="{0998D89E-8759-4267-AED1-6EA9508F2EA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9612817"/>
              </p:ext>
            </p:extLst>
          </p:nvPr>
        </p:nvGraphicFramePr>
        <p:xfrm>
          <a:off x="9503833" y="3387625"/>
          <a:ext cx="7772400" cy="652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813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0082589" cy="25393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82590" cy="25393990"/>
            </a:xfrm>
            <a:custGeom>
              <a:avLst/>
              <a:gdLst/>
              <a:ahLst/>
              <a:cxnLst/>
              <a:rect l="l" t="t" r="r" b="b"/>
              <a:pathLst>
                <a:path w="50082590" h="25393990">
                  <a:moveTo>
                    <a:pt x="0" y="0"/>
                  </a:moveTo>
                  <a:lnTo>
                    <a:pt x="0" y="25393990"/>
                  </a:lnTo>
                  <a:lnTo>
                    <a:pt x="50082590" y="25393990"/>
                  </a:lnTo>
                  <a:lnTo>
                    <a:pt x="50082590" y="0"/>
                  </a:lnTo>
                  <a:lnTo>
                    <a:pt x="0" y="0"/>
                  </a:lnTo>
                  <a:close/>
                  <a:moveTo>
                    <a:pt x="50021629" y="25333029"/>
                  </a:moveTo>
                  <a:lnTo>
                    <a:pt x="59690" y="25333029"/>
                  </a:lnTo>
                  <a:lnTo>
                    <a:pt x="59690" y="59690"/>
                  </a:lnTo>
                  <a:lnTo>
                    <a:pt x="50021629" y="59690"/>
                  </a:lnTo>
                  <a:lnTo>
                    <a:pt x="50021629" y="25333029"/>
                  </a:lnTo>
                  <a:close/>
                </a:path>
              </a:pathLst>
            </a:custGeom>
            <a:solidFill>
              <a:srgbClr val="90CEC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907760" y="74369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7" y="0"/>
                </a:lnTo>
                <a:lnTo>
                  <a:pt x="3497747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976019" y="4305300"/>
            <a:ext cx="675424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4" b="0" i="0" u="none" strike="noStrike" kern="1200" cap="none" spc="0" normalizeH="0" baseline="0" noProof="0" dirty="0">
                <a:ln>
                  <a:noFill/>
                </a:ln>
                <a:solidFill>
                  <a:srgbClr val="90CEC3"/>
                </a:solidFill>
                <a:effectLst/>
                <a:uLnTx/>
                <a:uFillTx/>
                <a:latin typeface="Barmeno-Regular"/>
                <a:ea typeface="Barmeno-Regular"/>
                <a:cs typeface="Barmeno-Regular"/>
                <a:sym typeface="Barmeno-Regular"/>
              </a:rPr>
              <a:t>National Secretary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25582" y="7112624"/>
            <a:ext cx="3809004" cy="55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0" i="0" u="none" strike="noStrike" kern="1200" cap="none" spc="106" normalizeH="0" baseline="0" noProof="0" dirty="0">
                <a:ln>
                  <a:noFill/>
                </a:ln>
                <a:solidFill>
                  <a:srgbClr val="90CEC3"/>
                </a:solidFill>
                <a:effectLst/>
                <a:uLnTx/>
                <a:uFillTx/>
                <a:latin typeface="Barmeno-Medium"/>
                <a:ea typeface="Barmeno-Medium"/>
                <a:cs typeface="Barmeno-Medium"/>
                <a:sym typeface="Barmeno-Medium"/>
              </a:rPr>
              <a:t>Dr Suzanne Bench</a:t>
            </a:r>
          </a:p>
        </p:txBody>
      </p:sp>
      <p:pic>
        <p:nvPicPr>
          <p:cNvPr id="10" name="Picture 9" descr="A person with glasses and a lanyard&#10;&#10;Description automatically generated">
            <a:extLst>
              <a:ext uri="{FF2B5EF4-FFF2-40B4-BE49-F238E27FC236}">
                <a16:creationId xmlns:a16="http://schemas.microsoft.com/office/drawing/2014/main" id="{353BFF36-4F4E-BAFC-D979-D21FE8E2F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603526"/>
            <a:ext cx="2787517" cy="41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8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719091" y="1606200"/>
            <a:ext cx="5909532" cy="83746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r"/>
            <a:r>
              <a:rPr lang="en-US" sz="9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BACCN Executive Board Members 2025-2027</a:t>
            </a:r>
            <a:br>
              <a:rPr lang="en-US" sz="9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</a:br>
            <a:endParaRPr lang="en-US" sz="93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9D11F47-1110-6C53-E71E-42C7085C5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74311"/>
              </p:ext>
            </p:extLst>
          </p:nvPr>
        </p:nvGraphicFramePr>
        <p:xfrm>
          <a:off x="7662803" y="1606201"/>
          <a:ext cx="9367898" cy="838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096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46080" y="1181100"/>
            <a:ext cx="15773400" cy="161258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5400" dirty="0"/>
              <a:t>National Board Member roles 2025-2027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0140" y="3377565"/>
            <a:ext cx="15629517" cy="6337935"/>
          </a:xfrm>
        </p:spPr>
        <p:txBody>
          <a:bodyPr>
            <a:normAutofit/>
          </a:bodyPr>
          <a:lstStyle/>
          <a:p>
            <a:r>
              <a:rPr lang="en-US" sz="3600" dirty="0">
                <a:cs typeface="Arial Unicode MS" charset="0"/>
              </a:rPr>
              <a:t>Professional Advisors: Amy Pulleyn/Latifat Awotedu</a:t>
            </a:r>
          </a:p>
          <a:p>
            <a:r>
              <a:rPr lang="en-US" sz="3600" dirty="0">
                <a:cs typeface="Arial Unicode MS" charset="0"/>
              </a:rPr>
              <a:t>Regional Advisors: Filipa Monteiro/Rebecca Sumnall</a:t>
            </a:r>
          </a:p>
          <a:p>
            <a:r>
              <a:rPr lang="en-US" sz="3600" dirty="0">
                <a:cs typeface="Arial Unicode MS" charset="0"/>
              </a:rPr>
              <a:t>Conference Lead: Karin Gerber</a:t>
            </a:r>
          </a:p>
          <a:p>
            <a:r>
              <a:rPr lang="en-US" sz="3600" dirty="0">
                <a:cs typeface="Arial Unicode MS" charset="0"/>
              </a:rPr>
              <a:t>Engagement lead: Nicole Lee</a:t>
            </a:r>
          </a:p>
          <a:p>
            <a:r>
              <a:rPr lang="en-US" sz="3600" dirty="0">
                <a:cs typeface="Arial Unicode MS" charset="0"/>
              </a:rPr>
              <a:t>Research and Academic Advisor : Dr. Louise Stayt</a:t>
            </a:r>
          </a:p>
          <a:p>
            <a:r>
              <a:rPr lang="en-US" sz="3600" dirty="0">
                <a:cs typeface="Arial Unicode MS" charset="0"/>
              </a:rPr>
              <a:t>David Waters: Commercial lead</a:t>
            </a:r>
          </a:p>
          <a:p>
            <a:r>
              <a:rPr lang="en-US" sz="3600" dirty="0">
                <a:cs typeface="Arial Unicode MS" charset="0"/>
              </a:rPr>
              <a:t>Stephen Cutler: Independent board member (2025-2026)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002060"/>
                </a:solidFill>
                <a:cs typeface="Arial Unicode MS" charset="0"/>
              </a:rPr>
              <a:t>Supported by ECHO events </a:t>
            </a:r>
          </a:p>
          <a:p>
            <a:endParaRPr lang="en-US" dirty="0">
              <a:cs typeface="Arial Unicode MS" charset="0"/>
            </a:endParaRPr>
          </a:p>
          <a:p>
            <a:endParaRPr lang="en-US" dirty="0">
              <a:solidFill>
                <a:srgbClr val="FFFFFF"/>
              </a:solidFill>
              <a:cs typeface="Arial Unicode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6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1" y="3197104"/>
            <a:ext cx="6829064" cy="5581136"/>
          </a:xfrm>
        </p:spPr>
        <p:txBody>
          <a:bodyPr vert="horz" lIns="137160" tIns="68580" rIns="137160" bIns="68580" rtlCol="0" anchor="t">
            <a:normAutofit/>
          </a:bodyPr>
          <a:lstStyle/>
          <a:p>
            <a:endParaRPr lang="en-US" sz="2400" dirty="0"/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C25B62E-3FEE-DE22-5094-83CBE8C57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935"/>
              </p:ext>
            </p:extLst>
          </p:nvPr>
        </p:nvGraphicFramePr>
        <p:xfrm>
          <a:off x="1676400" y="121996"/>
          <a:ext cx="14639883" cy="10043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8322">
                  <a:extLst>
                    <a:ext uri="{9D8B030D-6E8A-4147-A177-3AD203B41FA5}">
                      <a16:colId xmlns:a16="http://schemas.microsoft.com/office/drawing/2014/main" val="2831860136"/>
                    </a:ext>
                  </a:extLst>
                </a:gridCol>
                <a:gridCol w="4483854">
                  <a:extLst>
                    <a:ext uri="{9D8B030D-6E8A-4147-A177-3AD203B41FA5}">
                      <a16:colId xmlns:a16="http://schemas.microsoft.com/office/drawing/2014/main" val="535694968"/>
                    </a:ext>
                  </a:extLst>
                </a:gridCol>
                <a:gridCol w="5227707">
                  <a:extLst>
                    <a:ext uri="{9D8B030D-6E8A-4147-A177-3AD203B41FA5}">
                      <a16:colId xmlns:a16="http://schemas.microsoft.com/office/drawing/2014/main" val="692526800"/>
                    </a:ext>
                  </a:extLst>
                </a:gridCol>
              </a:tblGrid>
              <a:tr h="476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Name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Term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Re-election nominations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258927"/>
                  </a:ext>
                </a:extLst>
              </a:tr>
              <a:tr h="975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Trish McCready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2025-2027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5420" algn="ctr">
                        <a:lnSpc>
                          <a:spcPct val="107000"/>
                        </a:lnSpc>
                        <a:buNone/>
                      </a:pPr>
                      <a:r>
                        <a:rPr lang="en-GB" sz="2800" dirty="0">
                          <a:effectLst/>
                        </a:rPr>
                        <a:t>Stephen Cutler</a:t>
                      </a:r>
                    </a:p>
                    <a:p>
                      <a:pPr marL="18542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Heather Baid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063596"/>
                  </a:ext>
                </a:extLst>
              </a:tr>
              <a:tr h="108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Karin Gerber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2025-2027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Heather Prowse (42690)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Mark Wilson (33673)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9805463"/>
                  </a:ext>
                </a:extLst>
              </a:tr>
              <a:tr h="108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David Waters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2025-2027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 Tim Collins.  14815.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Natasha Loughrey.  805C 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865005"/>
                  </a:ext>
                </a:extLst>
              </a:tr>
              <a:tr h="108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Nicole Lee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2025-2027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Judith Harriott (39351)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Felicity Chapman (34245)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5674158"/>
                  </a:ext>
                </a:extLst>
              </a:tr>
              <a:tr h="108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Amy Pulleyn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2025-2027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Louise Stayt (17257)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Be Baxter Hayes (42707)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044113"/>
                  </a:ext>
                </a:extLst>
              </a:tr>
              <a:tr h="108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Latifat Awotedu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2025-2027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Mark Wilson (33673)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Suzanne Bench (13824)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249051"/>
                  </a:ext>
                </a:extLst>
              </a:tr>
              <a:tr h="1191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Filipa Monteria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2025-2027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Ana Mendonça (43105)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Heather Prowse (42690)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929061"/>
                  </a:ext>
                </a:extLst>
              </a:tr>
              <a:tr h="975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Louise Stayt 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2025-2027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93675" algn="ctr">
                        <a:lnSpc>
                          <a:spcPct val="107000"/>
                        </a:lnSpc>
                        <a:buNone/>
                      </a:pPr>
                      <a:r>
                        <a:rPr lang="en-GB" sz="2800" dirty="0">
                          <a:effectLst/>
                        </a:rPr>
                        <a:t>Jody Ede (43455)</a:t>
                      </a:r>
                    </a:p>
                    <a:p>
                      <a:pPr marL="193675" algn="ctr">
                        <a:lnSpc>
                          <a:spcPct val="107000"/>
                        </a:lnSpc>
                        <a:buNone/>
                      </a:pPr>
                      <a:r>
                        <a:rPr lang="en-GB" sz="2800" dirty="0">
                          <a:effectLst/>
                        </a:rPr>
                        <a:t>David Waters (16228)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820242"/>
                  </a:ext>
                </a:extLst>
              </a:tr>
              <a:tr h="476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>
                          <a:effectLst/>
                        </a:rPr>
                        <a:t>Stephen Cutler</a:t>
                      </a:r>
                      <a:endParaRPr lang="en-GB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2025-2027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Suzanne Bench (13824)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800" dirty="0">
                          <a:effectLst/>
                        </a:rPr>
                        <a:t>Ian Naldrett (37646)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66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3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7717-FDE1-FB62-FE22-93448211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179CF2-34DD-62D0-67C8-C599370B1443}"/>
              </a:ext>
            </a:extLst>
          </p:cNvPr>
          <p:cNvGrpSpPr/>
          <p:nvPr/>
        </p:nvGrpSpPr>
        <p:grpSpPr>
          <a:xfrm>
            <a:off x="0" y="0"/>
            <a:ext cx="18288000" cy="1904807"/>
            <a:chOff x="0" y="0"/>
            <a:chExt cx="4816593" cy="501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870BC1-4F2C-A50F-B748-2F75DA77796B}"/>
                </a:ext>
              </a:extLst>
            </p:cNvPr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1391C91-BC67-C243-9B69-AB2CD0EA583B}"/>
                </a:ext>
              </a:extLst>
            </p:cNvPr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8C69E49-BEF2-A0D1-18B8-ED0E21F4E8EF}"/>
              </a:ext>
            </a:extLst>
          </p:cNvPr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7BD3FFF-33FE-458E-30F7-81A9FC57DA6B}"/>
              </a:ext>
            </a:extLst>
          </p:cNvPr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8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marR="0" lvl="0" indent="0" algn="r" defTabSz="914400" rtl="0" eaLnBrk="1" fontAlgn="auto" latinLnBrk="0" hangingPunct="1">
              <a:lnSpc>
                <a:spcPts val="44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8ECB0EE-CF2B-AD28-D168-0C3AD004A3A3}"/>
              </a:ext>
            </a:extLst>
          </p:cNvPr>
          <p:cNvSpPr txBox="1"/>
          <p:nvPr/>
        </p:nvSpPr>
        <p:spPr>
          <a:xfrm>
            <a:off x="805070" y="2193022"/>
            <a:ext cx="16454230" cy="764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8486" marR="0" lvl="1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Operating Officer appointment </a:t>
            </a:r>
          </a:p>
          <a:p>
            <a:pPr marL="999986" marR="0" lvl="1" indent="-57150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/>
              </a:rPr>
              <a:t>Purpose: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support the BACCN Chair and other Trustees to deliver charitable objectives in an efficient and effective way</a:t>
            </a:r>
          </a:p>
          <a:p>
            <a:pPr marL="999986" marR="0" lvl="1" indent="-57150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/>
              </a:rPr>
              <a:t>0.2 WTE for 18 months </a:t>
            </a:r>
          </a:p>
          <a:p>
            <a:pPr marL="999986" marR="0" lvl="1" indent="-57150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/>
              </a:rPr>
              <a:t>£16,000 PA</a:t>
            </a:r>
          </a:p>
          <a:p>
            <a:pPr marL="999986" marR="0" lvl="1" indent="-57150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99986" marR="0" lvl="1" indent="-57150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4400" dirty="0">
                <a:solidFill>
                  <a:prstClr val="black"/>
                </a:solidFill>
                <a:latin typeface="Calibri"/>
              </a:rPr>
              <a:t>Questions/comments/approval?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28486" marR="0" lvl="1" indent="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969" spc="119" dirty="0">
              <a:solidFill>
                <a:srgbClr val="000000"/>
              </a:solidFill>
              <a:latin typeface="Barmeno-Regular"/>
              <a:ea typeface="Barmeno-Regular"/>
              <a:cs typeface="Barmeno-Regular"/>
              <a:sym typeface="Barmeno-Regular"/>
            </a:endParaRPr>
          </a:p>
          <a:p>
            <a:pPr marL="428486" marR="0" lvl="1" indent="0" algn="l" defTabSz="914400" rtl="0" eaLnBrk="1" fontAlgn="auto" latinLnBrk="0" hangingPunct="1">
              <a:lnSpc>
                <a:spcPts val="66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69" b="0" i="0" u="none" strike="noStrike" kern="1200" cap="none" spc="119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meno-Regular"/>
              <a:ea typeface="Barmeno-Regular"/>
              <a:cs typeface="Barmeno-Regular"/>
              <a:sym typeface="Barme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81667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286000" y="2726055"/>
            <a:ext cx="13716000" cy="281178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5900262"/>
            <a:ext cx="13716000" cy="2483643"/>
          </a:xfrm>
        </p:spPr>
        <p:txBody>
          <a:bodyPr/>
          <a:lstStyle/>
          <a:p>
            <a:r>
              <a:rPr lang="en-US" sz="5400" dirty="0"/>
              <a:t>Date of next AGM: October 2026</a:t>
            </a:r>
          </a:p>
        </p:txBody>
      </p:sp>
    </p:spTree>
    <p:extLst>
      <p:ext uri="{BB962C8B-B14F-4D97-AF65-F5344CB8AC3E}">
        <p14:creationId xmlns:p14="http://schemas.microsoft.com/office/powerpoint/2010/main" val="151825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04807"/>
            <a:chOff x="0" y="0"/>
            <a:chExt cx="4816593" cy="501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6"/>
              </a:lnSpc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09800" y="2290479"/>
            <a:ext cx="14020800" cy="6839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68"/>
              </a:lnSpc>
            </a:pPr>
            <a:r>
              <a:rPr lang="en-US" sz="3969" spc="119" dirty="0">
                <a:solidFill>
                  <a:srgbClr val="000000"/>
                </a:solidFill>
                <a:latin typeface="Barmeno-Medium"/>
                <a:ea typeface="Barmeno-Medium"/>
                <a:cs typeface="Barmeno-Medium"/>
                <a:sym typeface="Barmeno-Medium"/>
              </a:rPr>
              <a:t>Agenda</a:t>
            </a:r>
          </a:p>
          <a:p>
            <a:pPr algn="l">
              <a:lnSpc>
                <a:spcPts val="1628"/>
              </a:lnSpc>
            </a:pPr>
            <a:endParaRPr lang="en-US" sz="3969" spc="119" dirty="0">
              <a:solidFill>
                <a:srgbClr val="000000"/>
              </a:solidFill>
              <a:latin typeface="Barmeno-Medium"/>
              <a:ea typeface="Barmeno-Medium"/>
              <a:cs typeface="Barmeno-Medium"/>
              <a:sym typeface="Barmeno-Medium"/>
            </a:endParaRPr>
          </a:p>
          <a:p>
            <a:pPr marL="727433" lvl="1" indent="-363717" algn="l">
              <a:lnSpc>
                <a:spcPts val="5660"/>
              </a:lnSpc>
              <a:buFont typeface="Arial"/>
              <a:buChar char="•"/>
            </a:pPr>
            <a:r>
              <a:rPr lang="en-US" sz="3369" spc="101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Welcome and introductions</a:t>
            </a:r>
          </a:p>
          <a:p>
            <a:pPr marL="727433" lvl="1" indent="-363717" algn="l">
              <a:lnSpc>
                <a:spcPts val="5660"/>
              </a:lnSpc>
              <a:buFont typeface="Arial"/>
              <a:buChar char="•"/>
            </a:pPr>
            <a:r>
              <a:rPr lang="en-US" sz="3369" spc="101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Receipt of reports from National Chair, Secretary, Financial and Engagement Lead</a:t>
            </a:r>
          </a:p>
          <a:p>
            <a:pPr marL="727433" lvl="1" indent="-363717" algn="l">
              <a:lnSpc>
                <a:spcPts val="5660"/>
              </a:lnSpc>
              <a:buFont typeface="Arial"/>
              <a:buChar char="•"/>
            </a:pPr>
            <a:r>
              <a:rPr lang="en-US" sz="3369" spc="101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Approve accounts of previous financial year </a:t>
            </a:r>
          </a:p>
          <a:p>
            <a:pPr marL="727433" lvl="1" indent="-363717" algn="l">
              <a:lnSpc>
                <a:spcPts val="5660"/>
              </a:lnSpc>
              <a:buFont typeface="Arial"/>
              <a:buChar char="•"/>
            </a:pPr>
            <a:r>
              <a:rPr lang="en-US" sz="3369" spc="101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Elect members of the National Board and appoint officers to replace those retiring</a:t>
            </a:r>
          </a:p>
          <a:p>
            <a:pPr marL="727433" lvl="1" indent="-363717" algn="l">
              <a:lnSpc>
                <a:spcPts val="5660"/>
              </a:lnSpc>
              <a:buFont typeface="Arial"/>
              <a:buChar char="•"/>
            </a:pPr>
            <a:r>
              <a:rPr lang="en-GB" sz="3369" spc="101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Consider any resolution or motion duly submitted to the meeting</a:t>
            </a:r>
            <a:endParaRPr lang="en-US" sz="3369" spc="101" dirty="0">
              <a:solidFill>
                <a:srgbClr val="000000"/>
              </a:solidFill>
              <a:latin typeface="Barmeno-Regular"/>
              <a:ea typeface="Barmeno-Regular"/>
              <a:cs typeface="Barmeno-Regular"/>
              <a:sym typeface="Barmeno-Regular"/>
            </a:endParaRPr>
          </a:p>
          <a:p>
            <a:pPr marL="727433" lvl="1" indent="-363717" algn="l">
              <a:lnSpc>
                <a:spcPts val="5660"/>
              </a:lnSpc>
              <a:buFont typeface="Arial"/>
              <a:buChar char="•"/>
            </a:pPr>
            <a:r>
              <a:rPr lang="en-US" sz="3369" spc="101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Set date for next AGM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0082589" cy="25393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82590" cy="25393990"/>
            </a:xfrm>
            <a:custGeom>
              <a:avLst/>
              <a:gdLst/>
              <a:ahLst/>
              <a:cxnLst/>
              <a:rect l="l" t="t" r="r" b="b"/>
              <a:pathLst>
                <a:path w="50082590" h="25393990">
                  <a:moveTo>
                    <a:pt x="0" y="0"/>
                  </a:moveTo>
                  <a:lnTo>
                    <a:pt x="0" y="25393990"/>
                  </a:lnTo>
                  <a:lnTo>
                    <a:pt x="50082590" y="25393990"/>
                  </a:lnTo>
                  <a:lnTo>
                    <a:pt x="50082590" y="0"/>
                  </a:lnTo>
                  <a:lnTo>
                    <a:pt x="0" y="0"/>
                  </a:lnTo>
                  <a:close/>
                  <a:moveTo>
                    <a:pt x="50021629" y="25333029"/>
                  </a:moveTo>
                  <a:lnTo>
                    <a:pt x="59690" y="25333029"/>
                  </a:lnTo>
                  <a:lnTo>
                    <a:pt x="59690" y="59690"/>
                  </a:lnTo>
                  <a:lnTo>
                    <a:pt x="50021629" y="59690"/>
                  </a:lnTo>
                  <a:lnTo>
                    <a:pt x="50021629" y="25333029"/>
                  </a:lnTo>
                  <a:close/>
                </a:path>
              </a:pathLst>
            </a:custGeom>
            <a:solidFill>
              <a:srgbClr val="90CEC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0180582" y="3183993"/>
            <a:ext cx="3499005" cy="3777731"/>
          </a:xfrm>
          <a:custGeom>
            <a:avLst/>
            <a:gdLst/>
            <a:ahLst/>
            <a:cxnLst/>
            <a:rect l="l" t="t" r="r" b="b"/>
            <a:pathLst>
              <a:path w="3499005" h="3777731">
                <a:moveTo>
                  <a:pt x="0" y="0"/>
                </a:moveTo>
                <a:lnTo>
                  <a:pt x="3499004" y="0"/>
                </a:lnTo>
                <a:lnTo>
                  <a:pt x="3499004" y="3777731"/>
                </a:lnTo>
                <a:lnTo>
                  <a:pt x="0" y="3777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624" r="-19624" b="-289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07760" y="74369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7" y="0"/>
                </a:lnTo>
                <a:lnTo>
                  <a:pt x="3497747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22870" y="3558808"/>
            <a:ext cx="4503170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33"/>
              </a:lnSpc>
              <a:spcBef>
                <a:spcPct val="0"/>
              </a:spcBef>
            </a:pPr>
            <a:r>
              <a:rPr lang="en-US" sz="6694" u="none">
                <a:solidFill>
                  <a:srgbClr val="90CEC3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BACCN</a:t>
            </a:r>
          </a:p>
          <a:p>
            <a:pPr marL="0" lvl="0" indent="0" algn="l">
              <a:lnSpc>
                <a:spcPts val="8033"/>
              </a:lnSpc>
              <a:spcBef>
                <a:spcPct val="0"/>
              </a:spcBef>
            </a:pPr>
            <a:r>
              <a:rPr lang="en-US" sz="6694" u="none">
                <a:solidFill>
                  <a:srgbClr val="90CEC3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Chair’s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0839" y="7194658"/>
            <a:ext cx="2578490" cy="61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70"/>
              </a:lnSpc>
              <a:spcBef>
                <a:spcPct val="0"/>
              </a:spcBef>
            </a:pPr>
            <a:r>
              <a:rPr lang="en-US" sz="3542" spc="106">
                <a:solidFill>
                  <a:srgbClr val="90CEC3"/>
                </a:solidFill>
                <a:latin typeface="Barmeno-Medium"/>
                <a:ea typeface="Barmeno-Medium"/>
                <a:cs typeface="Barmeno-Medium"/>
                <a:sym typeface="Barmeno-Medium"/>
              </a:rPr>
              <a:t>Ian Naldrett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40839" y="7804054"/>
            <a:ext cx="2578490" cy="58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43"/>
              </a:lnSpc>
              <a:spcBef>
                <a:spcPct val="0"/>
              </a:spcBef>
            </a:pPr>
            <a:r>
              <a:rPr lang="en-US" sz="2823" spc="84">
                <a:solidFill>
                  <a:srgbClr val="90CEC3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BACCN Chair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904807"/>
            <a:chOff x="0" y="0"/>
            <a:chExt cx="4816593" cy="501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6"/>
              </a:lnSpc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2291214"/>
            <a:ext cx="16306800" cy="8507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8486" lvl="1" algn="l">
              <a:lnSpc>
                <a:spcPts val="6668"/>
              </a:lnSpc>
            </a:pPr>
            <a:r>
              <a:rPr lang="en-US" sz="4400" spc="119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What have we achieved? </a:t>
            </a:r>
          </a:p>
          <a:p>
            <a:pPr marL="856972" lvl="1" indent="-428486" algn="l">
              <a:lnSpc>
                <a:spcPts val="6668"/>
              </a:lnSpc>
              <a:buFont typeface="Arial"/>
              <a:buChar char="•"/>
            </a:pPr>
            <a:r>
              <a:rPr lang="en-GB" sz="4000" dirty="0"/>
              <a:t>Created an action plan to strengthen our organisational governance structure using the NCVO Governance wheel</a:t>
            </a:r>
          </a:p>
          <a:p>
            <a:pPr marL="856972" lvl="1" indent="-428486" algn="l">
              <a:lnSpc>
                <a:spcPts val="6668"/>
              </a:lnSpc>
              <a:buFont typeface="Arial"/>
              <a:buChar char="•"/>
            </a:pPr>
            <a:r>
              <a:rPr lang="en-GB" sz="4000" dirty="0"/>
              <a:t>Revised and updated policies and procedures </a:t>
            </a:r>
          </a:p>
          <a:p>
            <a:pPr marL="856972" lvl="1" indent="-428486" algn="l">
              <a:lnSpc>
                <a:spcPts val="6668"/>
              </a:lnSpc>
              <a:buFont typeface="Arial"/>
              <a:buChar char="•"/>
            </a:pPr>
            <a:r>
              <a:rPr lang="en-GB" sz="4000" dirty="0"/>
              <a:t>Embedded an Independent board member role onto the board structure  </a:t>
            </a:r>
          </a:p>
          <a:p>
            <a:pPr marL="856972" lvl="1" indent="-428486" algn="l">
              <a:lnSpc>
                <a:spcPts val="6668"/>
              </a:lnSpc>
              <a:buFont typeface="Arial"/>
              <a:buChar char="•"/>
            </a:pPr>
            <a:r>
              <a:rPr lang="en-GB" sz="4000" dirty="0"/>
              <a:t>Patient and carer involvement strategy in development</a:t>
            </a:r>
          </a:p>
          <a:p>
            <a:pPr marL="856972" lvl="1" indent="-428486" algn="l">
              <a:lnSpc>
                <a:spcPts val="6668"/>
              </a:lnSpc>
              <a:buFont typeface="Arial"/>
              <a:buChar char="•"/>
            </a:pPr>
            <a:r>
              <a:rPr lang="en-GB" sz="4000" dirty="0"/>
              <a:t>Appointed new editor for our journal  </a:t>
            </a:r>
          </a:p>
          <a:p>
            <a:pPr marL="856972" lvl="1" indent="-428486" algn="l">
              <a:lnSpc>
                <a:spcPts val="6668"/>
              </a:lnSpc>
              <a:buFont typeface="Arial"/>
              <a:buChar char="•"/>
            </a:pPr>
            <a:r>
              <a:rPr lang="en-GB" sz="4000" dirty="0"/>
              <a:t>Increased funding offer to support members’ access to BACCN conference and other events </a:t>
            </a:r>
          </a:p>
          <a:p>
            <a:pPr algn="l">
              <a:lnSpc>
                <a:spcPts val="6668"/>
              </a:lnSpc>
            </a:pPr>
            <a:endParaRPr lang="en-US" sz="3969" spc="119" dirty="0">
              <a:solidFill>
                <a:srgbClr val="000000"/>
              </a:solidFill>
              <a:latin typeface="Barmeno-Regular"/>
              <a:ea typeface="Barmeno-Regular"/>
              <a:cs typeface="Barmeno-Regular"/>
              <a:sym typeface="Barmeno-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3E4E-4C8B-B1D0-2C76-E32015861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E886B8-2F4C-B80C-5873-26115F9CC562}"/>
              </a:ext>
            </a:extLst>
          </p:cNvPr>
          <p:cNvGrpSpPr/>
          <p:nvPr/>
        </p:nvGrpSpPr>
        <p:grpSpPr>
          <a:xfrm>
            <a:off x="0" y="0"/>
            <a:ext cx="18288000" cy="1904807"/>
            <a:chOff x="0" y="0"/>
            <a:chExt cx="4816593" cy="501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E83F0CE-B6AD-2D21-80B0-6E98841BE209}"/>
                </a:ext>
              </a:extLst>
            </p:cNvPr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DC4386-907C-0D77-C658-4417B86DA69D}"/>
                </a:ext>
              </a:extLst>
            </p:cNvPr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251372B-D7D8-12A1-AA2A-A71DB259F500}"/>
              </a:ext>
            </a:extLst>
          </p:cNvPr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0E3B624-B0E1-C959-9EED-654D52A5AEF0}"/>
              </a:ext>
            </a:extLst>
          </p:cNvPr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6"/>
              </a:lnSpc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951D4AF-F024-7CF2-933B-0733FDF804D3}"/>
              </a:ext>
            </a:extLst>
          </p:cNvPr>
          <p:cNvSpPr txBox="1"/>
          <p:nvPr/>
        </p:nvSpPr>
        <p:spPr>
          <a:xfrm>
            <a:off x="457200" y="1904807"/>
            <a:ext cx="16682830" cy="7648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8486" lvl="1" algn="l">
              <a:lnSpc>
                <a:spcPts val="6668"/>
              </a:lnSpc>
            </a:pPr>
            <a:r>
              <a:rPr lang="en-US" sz="4000" spc="119" dirty="0">
                <a:solidFill>
                  <a:srgbClr val="000000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Future Plans</a:t>
            </a:r>
          </a:p>
          <a:p>
            <a:pPr marL="999986" lvl="1" indent="-571500">
              <a:lnSpc>
                <a:spcPts val="6668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Chief Operating Officer appointment to support BACCN Trustees to deliver charitable objectives in an efficient and effective way</a:t>
            </a:r>
          </a:p>
          <a:p>
            <a:pPr marL="999986" lvl="1" indent="-571500">
              <a:lnSpc>
                <a:spcPts val="6668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Update and publish our Position statements</a:t>
            </a:r>
          </a:p>
          <a:p>
            <a:pPr marL="999986" lvl="1" indent="-571500">
              <a:lnSpc>
                <a:spcPts val="6668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Build a new membership, benefits and marketing strategy to modernise and attract more critical care nurses to BACCN. </a:t>
            </a:r>
          </a:p>
          <a:p>
            <a:pPr marL="999986" lvl="1" indent="-571500">
              <a:lnSpc>
                <a:spcPts val="6668"/>
              </a:lnSpc>
              <a:buFont typeface="Arial" panose="020B0604020202020204" pitchFamily="34" charset="0"/>
              <a:buChar char="•"/>
            </a:pPr>
            <a:r>
              <a:rPr lang="en-GB" sz="4000" dirty="0"/>
              <a:t>Develop a charitable strategy on supporting international critical care nursing</a:t>
            </a:r>
            <a:endParaRPr lang="en-US" sz="3969" spc="119" dirty="0">
              <a:solidFill>
                <a:srgbClr val="000000"/>
              </a:solidFill>
              <a:latin typeface="Barmeno-Regular"/>
              <a:ea typeface="Barmeno-Regular"/>
              <a:cs typeface="Barmeno-Regular"/>
              <a:sym typeface="Barmeno-Regular"/>
            </a:endParaRPr>
          </a:p>
          <a:p>
            <a:pPr marL="428486" lvl="1" algn="l">
              <a:lnSpc>
                <a:spcPts val="6668"/>
              </a:lnSpc>
            </a:pPr>
            <a:endParaRPr lang="en-US" sz="3969" spc="119" dirty="0">
              <a:solidFill>
                <a:srgbClr val="000000"/>
              </a:solidFill>
              <a:latin typeface="Barmeno-Regular"/>
              <a:ea typeface="Barmeno-Regular"/>
              <a:cs typeface="Barmeno-Regular"/>
              <a:sym typeface="Barme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4822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0082589" cy="253939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82590" cy="25393990"/>
            </a:xfrm>
            <a:custGeom>
              <a:avLst/>
              <a:gdLst/>
              <a:ahLst/>
              <a:cxnLst/>
              <a:rect l="l" t="t" r="r" b="b"/>
              <a:pathLst>
                <a:path w="50082590" h="25393990">
                  <a:moveTo>
                    <a:pt x="0" y="0"/>
                  </a:moveTo>
                  <a:lnTo>
                    <a:pt x="0" y="25393990"/>
                  </a:lnTo>
                  <a:lnTo>
                    <a:pt x="50082590" y="25393990"/>
                  </a:lnTo>
                  <a:lnTo>
                    <a:pt x="50082590" y="0"/>
                  </a:lnTo>
                  <a:lnTo>
                    <a:pt x="0" y="0"/>
                  </a:lnTo>
                  <a:close/>
                  <a:moveTo>
                    <a:pt x="50021629" y="25333029"/>
                  </a:moveTo>
                  <a:lnTo>
                    <a:pt x="59690" y="25333029"/>
                  </a:lnTo>
                  <a:lnTo>
                    <a:pt x="59690" y="59690"/>
                  </a:lnTo>
                  <a:lnTo>
                    <a:pt x="50021629" y="59690"/>
                  </a:lnTo>
                  <a:lnTo>
                    <a:pt x="50021629" y="25333029"/>
                  </a:lnTo>
                  <a:close/>
                </a:path>
              </a:pathLst>
            </a:custGeom>
            <a:solidFill>
              <a:srgbClr val="90CEC3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0180582" y="3183993"/>
            <a:ext cx="3499005" cy="3777731"/>
          </a:xfrm>
          <a:custGeom>
            <a:avLst/>
            <a:gdLst/>
            <a:ahLst/>
            <a:cxnLst/>
            <a:rect l="l" t="t" r="r" b="b"/>
            <a:pathLst>
              <a:path w="3499005" h="3777731">
                <a:moveTo>
                  <a:pt x="0" y="0"/>
                </a:moveTo>
                <a:lnTo>
                  <a:pt x="3499004" y="0"/>
                </a:lnTo>
                <a:lnTo>
                  <a:pt x="3499004" y="3777731"/>
                </a:lnTo>
                <a:lnTo>
                  <a:pt x="0" y="3777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26" r="-652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907760" y="74369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7" y="0"/>
                </a:lnTo>
                <a:lnTo>
                  <a:pt x="3497747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222870" y="4068396"/>
            <a:ext cx="4503170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33"/>
              </a:lnSpc>
              <a:spcBef>
                <a:spcPct val="0"/>
              </a:spcBef>
            </a:pPr>
            <a:r>
              <a:rPr lang="en-US" sz="6694">
                <a:solidFill>
                  <a:srgbClr val="90CEC3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Finance Report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25582" y="7112624"/>
            <a:ext cx="3809004" cy="61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70"/>
              </a:lnSpc>
              <a:spcBef>
                <a:spcPct val="0"/>
              </a:spcBef>
            </a:pPr>
            <a:r>
              <a:rPr lang="en-US" sz="3542" spc="106">
                <a:solidFill>
                  <a:srgbClr val="90CEC3"/>
                </a:solidFill>
                <a:latin typeface="Barmeno-Medium"/>
                <a:ea typeface="Barmeno-Medium"/>
                <a:cs typeface="Barmeno-Medium"/>
                <a:sym typeface="Barmeno-Medium"/>
              </a:rPr>
              <a:t>Patricia McCready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30259" y="7689206"/>
            <a:ext cx="4399650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43"/>
              </a:lnSpc>
              <a:spcBef>
                <a:spcPct val="0"/>
              </a:spcBef>
            </a:pPr>
            <a:r>
              <a:rPr lang="en-US" sz="2823" spc="84" dirty="0">
                <a:solidFill>
                  <a:srgbClr val="90CEC3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BACCN Financial Lead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2E5F8-9284-B44B-7A65-BD021FB1C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5E967E6-BD08-765B-2034-F862DFA1699E}"/>
              </a:ext>
            </a:extLst>
          </p:cNvPr>
          <p:cNvGrpSpPr/>
          <p:nvPr/>
        </p:nvGrpSpPr>
        <p:grpSpPr>
          <a:xfrm>
            <a:off x="0" y="0"/>
            <a:ext cx="18288000" cy="1904807"/>
            <a:chOff x="0" y="0"/>
            <a:chExt cx="4816593" cy="501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EE6EABB-C628-C685-AD03-6426B0154507}"/>
                </a:ext>
              </a:extLst>
            </p:cNvPr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F7DB0C1-0050-C15B-50DF-D1BFB3917419}"/>
                </a:ext>
              </a:extLst>
            </p:cNvPr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B9ECECC-F4A1-D222-A925-381C686BFC17}"/>
              </a:ext>
            </a:extLst>
          </p:cNvPr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C6CE2D7-CCC9-2A74-9315-8DFB68D417A2}"/>
              </a:ext>
            </a:extLst>
          </p:cNvPr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6"/>
              </a:lnSpc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946E3-8FA1-2022-CB24-DCDA1FC4F5BC}"/>
              </a:ext>
            </a:extLst>
          </p:cNvPr>
          <p:cNvSpPr txBox="1"/>
          <p:nvPr/>
        </p:nvSpPr>
        <p:spPr>
          <a:xfrm>
            <a:off x="457200" y="2268395"/>
            <a:ext cx="17373600" cy="7712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68"/>
              </a:lnSpc>
            </a:pPr>
            <a:r>
              <a:rPr lang="en-US" sz="3969" spc="119" dirty="0">
                <a:solidFill>
                  <a:srgbClr val="000000"/>
                </a:solidFill>
                <a:latin typeface="+mj-lt"/>
                <a:ea typeface="Barmeno-Medium"/>
                <a:cs typeface="Barmeno-Medium"/>
                <a:sym typeface="Barmeno-Medium"/>
              </a:rPr>
              <a:t>Finance Report – BACCN (Charity)</a:t>
            </a:r>
          </a:p>
          <a:p>
            <a:pPr>
              <a:lnSpc>
                <a:spcPts val="6668"/>
              </a:lnSpc>
            </a:pPr>
            <a:r>
              <a:rPr lang="en-US" sz="3369" b="1" spc="101" dirty="0">
                <a:solidFill>
                  <a:srgbClr val="000000"/>
                </a:solidFill>
                <a:latin typeface="+mj-lt"/>
                <a:ea typeface="Barmeno-Regular"/>
                <a:cs typeface="Barmeno-Regular"/>
                <a:sym typeface="Barmeno-Regular"/>
              </a:rPr>
              <a:t>Income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>
                <a:latin typeface="+mj-lt"/>
              </a:rPr>
              <a:t>Membership fees decreased from £82,280 in 2023 to £79,208 in 2024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>
                <a:latin typeface="+mj-lt"/>
              </a:rPr>
              <a:t>Journal income increased from £113,452 in 2023 to £150,299 in 2024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>
                <a:latin typeface="+mj-lt"/>
              </a:rPr>
              <a:t>Charitable gift aid in 2024 donated to our Charitable Company was £68,562 (£6,720 in 2023).</a:t>
            </a:r>
          </a:p>
          <a:p>
            <a:pPr>
              <a:lnSpc>
                <a:spcPts val="6668"/>
              </a:lnSpc>
            </a:pPr>
            <a:r>
              <a:rPr lang="en-US" sz="3369" b="1" spc="101" dirty="0">
                <a:solidFill>
                  <a:srgbClr val="000000"/>
                </a:solidFill>
                <a:ea typeface="Barmeno-Regular"/>
                <a:cs typeface="Barmeno-Regular"/>
                <a:sym typeface="Barmeno-Regular"/>
              </a:rPr>
              <a:t>Expenditure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Management fees increased from £39,949 in 2023 to £42,047 in 2024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Governance costs decreased from £8,338 in 2023 to £4,166 in 2024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Total Support Costs increased from £58,079 in 2023 to £61,966 in 2024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Journal costs remained consistent with prior year - £39,997 in 2023 to £40,000 in 2024</a:t>
            </a:r>
            <a:endParaRPr lang="en-US" sz="3200" spc="101" dirty="0">
              <a:solidFill>
                <a:srgbClr val="000000"/>
              </a:solidFill>
              <a:latin typeface="+mj-lt"/>
              <a:ea typeface="Barmeno-Regular"/>
              <a:cs typeface="Barmeno-Regular"/>
              <a:sym typeface="Barme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0842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3F49-EFCD-48A2-F54C-8104750EB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1DF780E-2C0E-E5F5-71C5-E986DFFCAEE0}"/>
              </a:ext>
            </a:extLst>
          </p:cNvPr>
          <p:cNvGrpSpPr/>
          <p:nvPr/>
        </p:nvGrpSpPr>
        <p:grpSpPr>
          <a:xfrm>
            <a:off x="0" y="0"/>
            <a:ext cx="18288000" cy="1904807"/>
            <a:chOff x="0" y="0"/>
            <a:chExt cx="4816593" cy="501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3A33C8-E544-3FC2-4EC8-F76513BC3A96}"/>
                </a:ext>
              </a:extLst>
            </p:cNvPr>
            <p:cNvSpPr/>
            <p:nvPr/>
          </p:nvSpPr>
          <p:spPr>
            <a:xfrm>
              <a:off x="0" y="0"/>
              <a:ext cx="4816592" cy="501677"/>
            </a:xfrm>
            <a:custGeom>
              <a:avLst/>
              <a:gdLst/>
              <a:ahLst/>
              <a:cxnLst/>
              <a:rect l="l" t="t" r="r" b="b"/>
              <a:pathLst>
                <a:path w="4816592" h="501677">
                  <a:moveTo>
                    <a:pt x="0" y="0"/>
                  </a:moveTo>
                  <a:lnTo>
                    <a:pt x="4816592" y="0"/>
                  </a:lnTo>
                  <a:lnTo>
                    <a:pt x="4816592" y="501677"/>
                  </a:lnTo>
                  <a:lnTo>
                    <a:pt x="0" y="501677"/>
                  </a:lnTo>
                  <a:close/>
                </a:path>
              </a:pathLst>
            </a:custGeom>
            <a:solidFill>
              <a:srgbClr val="004A9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FB33412-66CD-57E4-F466-EE077E0A9BF1}"/>
                </a:ext>
              </a:extLst>
            </p:cNvPr>
            <p:cNvSpPr txBox="1"/>
            <p:nvPr/>
          </p:nvSpPr>
          <p:spPr>
            <a:xfrm>
              <a:off x="0" y="-85725"/>
              <a:ext cx="4816593" cy="587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665E73C-CA78-3237-7F29-2B0858872F26}"/>
              </a:ext>
            </a:extLst>
          </p:cNvPr>
          <p:cNvSpPr/>
          <p:nvPr/>
        </p:nvSpPr>
        <p:spPr>
          <a:xfrm>
            <a:off x="0" y="-22012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6" y="0"/>
                </a:lnTo>
                <a:lnTo>
                  <a:pt x="3497746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5486AAC-B781-B7B6-7DA4-AB74C4E6284D}"/>
              </a:ext>
            </a:extLst>
          </p:cNvPr>
          <p:cNvSpPr txBox="1"/>
          <p:nvPr/>
        </p:nvSpPr>
        <p:spPr>
          <a:xfrm>
            <a:off x="4551997" y="224058"/>
            <a:ext cx="12707303" cy="129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56"/>
              </a:lnSpc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Annual General Meeting of the British Association of Critical Care Nurses</a:t>
            </a:r>
          </a:p>
          <a:p>
            <a:pPr marL="0" lvl="0" indent="0" algn="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October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0960F-C0B1-4BE2-3CA3-77432502A49B}"/>
              </a:ext>
            </a:extLst>
          </p:cNvPr>
          <p:cNvSpPr txBox="1"/>
          <p:nvPr/>
        </p:nvSpPr>
        <p:spPr>
          <a:xfrm>
            <a:off x="533400" y="2326001"/>
            <a:ext cx="17221200" cy="599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68"/>
              </a:lnSpc>
            </a:pPr>
            <a:r>
              <a:rPr lang="en-US" sz="3969" spc="119" dirty="0">
                <a:solidFill>
                  <a:srgbClr val="000000"/>
                </a:solidFill>
                <a:latin typeface="+mj-lt"/>
                <a:ea typeface="Barmeno-Medium"/>
                <a:cs typeface="Barmeno-Medium"/>
                <a:sym typeface="Barmeno-Medium"/>
              </a:rPr>
              <a:t>Finance Report – BACCN (Charity)</a:t>
            </a:r>
            <a:endParaRPr lang="en-US" sz="3369" b="1" spc="101" dirty="0">
              <a:solidFill>
                <a:srgbClr val="000000"/>
              </a:solidFill>
              <a:latin typeface="+mj-lt"/>
              <a:ea typeface="Barmeno-Regular"/>
              <a:cs typeface="Barmeno-Regular"/>
              <a:sym typeface="Barmeno-Regular"/>
            </a:endParaRP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Overall, the charity as at 31</a:t>
            </a:r>
            <a:r>
              <a:rPr lang="en-GB" sz="3200" baseline="30000" dirty="0"/>
              <a:t>st</a:t>
            </a:r>
            <a:r>
              <a:rPr lang="en-GB" sz="3200" dirty="0"/>
              <a:t> December 2024 has total funds of £418,905 compared to £338,017 in 2023. 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We have offered grants to all members to attend our annual conference 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We are going to change our bank accounts to a sustainable provider 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We have produced a financial strategy that will support our membership further </a:t>
            </a:r>
          </a:p>
          <a:p>
            <a:pPr marL="727433" lvl="1" indent="-363717">
              <a:lnSpc>
                <a:spcPts val="5660"/>
              </a:lnSpc>
              <a:buFont typeface="Arial"/>
              <a:buChar char="•"/>
            </a:pPr>
            <a:r>
              <a:rPr lang="en-GB" sz="3200" dirty="0"/>
              <a:t>We have joined the National Council for Voluntary Organisations (NCVO) to help ensure good financial governance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8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6C72E-C8D4-3D65-AFF7-E964687E8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903DB1-863D-4784-C7EE-9E05B29450D0}"/>
              </a:ext>
            </a:extLst>
          </p:cNvPr>
          <p:cNvGrpSpPr/>
          <p:nvPr/>
        </p:nvGrpSpPr>
        <p:grpSpPr>
          <a:xfrm>
            <a:off x="1028700" y="1028700"/>
            <a:ext cx="16230600" cy="8229600"/>
            <a:chOff x="0" y="0"/>
            <a:chExt cx="50082589" cy="2539398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6218C0-5628-F52C-6DF8-20BE3D5EC1E3}"/>
                </a:ext>
              </a:extLst>
            </p:cNvPr>
            <p:cNvSpPr/>
            <p:nvPr/>
          </p:nvSpPr>
          <p:spPr>
            <a:xfrm>
              <a:off x="0" y="0"/>
              <a:ext cx="50082590" cy="25393990"/>
            </a:xfrm>
            <a:custGeom>
              <a:avLst/>
              <a:gdLst/>
              <a:ahLst/>
              <a:cxnLst/>
              <a:rect l="l" t="t" r="r" b="b"/>
              <a:pathLst>
                <a:path w="50082590" h="25393990">
                  <a:moveTo>
                    <a:pt x="0" y="0"/>
                  </a:moveTo>
                  <a:lnTo>
                    <a:pt x="0" y="25393990"/>
                  </a:lnTo>
                  <a:lnTo>
                    <a:pt x="50082590" y="25393990"/>
                  </a:lnTo>
                  <a:lnTo>
                    <a:pt x="50082590" y="0"/>
                  </a:lnTo>
                  <a:lnTo>
                    <a:pt x="0" y="0"/>
                  </a:lnTo>
                  <a:close/>
                  <a:moveTo>
                    <a:pt x="50021629" y="25333029"/>
                  </a:moveTo>
                  <a:lnTo>
                    <a:pt x="59690" y="25333029"/>
                  </a:lnTo>
                  <a:lnTo>
                    <a:pt x="59690" y="59690"/>
                  </a:lnTo>
                  <a:lnTo>
                    <a:pt x="50021629" y="59690"/>
                  </a:lnTo>
                  <a:lnTo>
                    <a:pt x="50021629" y="25333029"/>
                  </a:lnTo>
                  <a:close/>
                </a:path>
              </a:pathLst>
            </a:custGeom>
            <a:solidFill>
              <a:srgbClr val="90CEC3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5A6D922-35CA-ACA1-5793-CBF1C2D4F7E6}"/>
              </a:ext>
            </a:extLst>
          </p:cNvPr>
          <p:cNvSpPr/>
          <p:nvPr/>
        </p:nvSpPr>
        <p:spPr>
          <a:xfrm>
            <a:off x="907760" y="743692"/>
            <a:ext cx="3497746" cy="2326001"/>
          </a:xfrm>
          <a:custGeom>
            <a:avLst/>
            <a:gdLst/>
            <a:ahLst/>
            <a:cxnLst/>
            <a:rect l="l" t="t" r="r" b="b"/>
            <a:pathLst>
              <a:path w="3497746" h="2326001">
                <a:moveTo>
                  <a:pt x="0" y="0"/>
                </a:moveTo>
                <a:lnTo>
                  <a:pt x="3497747" y="0"/>
                </a:lnTo>
                <a:lnTo>
                  <a:pt x="3497747" y="2326001"/>
                </a:lnTo>
                <a:lnTo>
                  <a:pt x="0" y="23260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F5BB0E3-AE37-0BEF-ADF8-34A533912CB7}"/>
              </a:ext>
            </a:extLst>
          </p:cNvPr>
          <p:cNvSpPr txBox="1"/>
          <p:nvPr/>
        </p:nvSpPr>
        <p:spPr>
          <a:xfrm>
            <a:off x="3886200" y="4046936"/>
            <a:ext cx="4503170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4" b="0" i="0" u="none" strike="noStrike" kern="1200" cap="none" spc="0" normalizeH="0" baseline="0" noProof="0" dirty="0">
                <a:ln>
                  <a:noFill/>
                </a:ln>
                <a:solidFill>
                  <a:srgbClr val="90CEC3"/>
                </a:solidFill>
                <a:effectLst/>
                <a:uLnTx/>
                <a:uFillTx/>
                <a:latin typeface="Barmeno-Regular"/>
                <a:ea typeface="Barmeno-Regular"/>
                <a:cs typeface="Barmeno-Regular"/>
                <a:sym typeface="Barmeno-Regular"/>
              </a:rPr>
              <a:t>Engagement Report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EAE7152-ADAB-19E7-AD5A-B8F978CE6F66}"/>
              </a:ext>
            </a:extLst>
          </p:cNvPr>
          <p:cNvSpPr txBox="1"/>
          <p:nvPr/>
        </p:nvSpPr>
        <p:spPr>
          <a:xfrm>
            <a:off x="10025582" y="7112624"/>
            <a:ext cx="3809004" cy="55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7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42" b="0" i="0" u="none" strike="noStrike" kern="1200" cap="none" spc="106" normalizeH="0" baseline="0" noProof="0" dirty="0">
                <a:ln>
                  <a:noFill/>
                </a:ln>
                <a:solidFill>
                  <a:srgbClr val="90CEC3"/>
                </a:solidFill>
                <a:effectLst/>
                <a:uLnTx/>
                <a:uFillTx/>
                <a:latin typeface="Barmeno-Medium"/>
                <a:ea typeface="Barmeno-Medium"/>
                <a:cs typeface="Barmeno-Medium"/>
                <a:sym typeface="Barmeno-Medium"/>
              </a:rPr>
              <a:t>Nicole Lee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9F6A0DA-7B03-2791-07D9-61BBA51CC2AD}"/>
              </a:ext>
            </a:extLst>
          </p:cNvPr>
          <p:cNvSpPr txBox="1"/>
          <p:nvPr/>
        </p:nvSpPr>
        <p:spPr>
          <a:xfrm>
            <a:off x="9730259" y="7689206"/>
            <a:ext cx="4399650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4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23" b="0" i="0" u="none" strike="noStrike" kern="1200" cap="none" spc="84" normalizeH="0" baseline="0" noProof="0" dirty="0">
                <a:ln>
                  <a:noFill/>
                </a:ln>
                <a:solidFill>
                  <a:srgbClr val="90CEC3"/>
                </a:solidFill>
                <a:effectLst/>
                <a:uLnTx/>
                <a:uFillTx/>
                <a:latin typeface="Barmeno-Regular"/>
                <a:ea typeface="Barmeno-Regular"/>
                <a:cs typeface="Barmeno-Regular"/>
                <a:sym typeface="Barmeno-Regular"/>
              </a:rPr>
              <a:t>BACCN </a:t>
            </a:r>
            <a:r>
              <a:rPr lang="en-US" sz="2823" spc="84" dirty="0">
                <a:solidFill>
                  <a:srgbClr val="90CEC3"/>
                </a:solidFill>
                <a:latin typeface="Barmeno-Regular"/>
                <a:ea typeface="Barmeno-Regular"/>
                <a:cs typeface="Barmeno-Regular"/>
                <a:sym typeface="Barmeno-Regular"/>
              </a:rPr>
              <a:t>Engagement</a:t>
            </a:r>
            <a:r>
              <a:rPr kumimoji="0" lang="en-US" sz="2823" b="0" i="0" u="none" strike="noStrike" kern="1200" cap="none" spc="84" normalizeH="0" baseline="0" noProof="0" dirty="0">
                <a:ln>
                  <a:noFill/>
                </a:ln>
                <a:solidFill>
                  <a:srgbClr val="90CEC3"/>
                </a:solidFill>
                <a:effectLst/>
                <a:uLnTx/>
                <a:uFillTx/>
                <a:latin typeface="Barmeno-Regular"/>
                <a:ea typeface="Barmeno-Regular"/>
                <a:cs typeface="Barmeno-Regular"/>
                <a:sym typeface="Barmeno-Regular"/>
              </a:rPr>
              <a:t> Lead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5916A8-2EC1-20F1-434E-70A977DE1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976" y="3095206"/>
            <a:ext cx="333421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8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25EC5688E5304E9510C66BBE97EC0E" ma:contentTypeVersion="20" ma:contentTypeDescription="Create a new document." ma:contentTypeScope="" ma:versionID="3a886df198264b2a2d26c1bd7cb5d892">
  <xsd:schema xmlns:xsd="http://www.w3.org/2001/XMLSchema" xmlns:xs="http://www.w3.org/2001/XMLSchema" xmlns:p="http://schemas.microsoft.com/office/2006/metadata/properties" xmlns:ns2="4cc1d5af-9ec2-401f-9764-4b8e1f43630e" xmlns:ns3="61d7a70f-d258-482e-a6cc-7b1063ac17f7" targetNamespace="http://schemas.microsoft.com/office/2006/metadata/properties" ma:root="true" ma:fieldsID="a706573370311a89d83ad5312c75d5c8" ns2:_="" ns3:_="">
    <xsd:import namespace="4cc1d5af-9ec2-401f-9764-4b8e1f43630e"/>
    <xsd:import namespace="61d7a70f-d258-482e-a6cc-7b1063ac17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1d5af-9ec2-401f-9764-4b8e1f4363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527f014-4097-48b8-a236-ca29e644db8b}" ma:internalName="TaxCatchAll" ma:showField="CatchAllData" ma:web="4cc1d5af-9ec2-401f-9764-4b8e1f436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7a70f-d258-482e-a6cc-7b1063ac1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5bf1aff-2095-4329-ab1f-3dcf70904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c1d5af-9ec2-401f-9764-4b8e1f43630e">DV6FPVU3AH3X-2009678617-6262</_dlc_DocId>
    <lcf76f155ced4ddcb4097134ff3c332f xmlns="61d7a70f-d258-482e-a6cc-7b1063ac17f7">
      <Terms xmlns="http://schemas.microsoft.com/office/infopath/2007/PartnerControls"/>
    </lcf76f155ced4ddcb4097134ff3c332f>
    <TaxCatchAll xmlns="4cc1d5af-9ec2-401f-9764-4b8e1f43630e" xsi:nil="true"/>
    <_dlc_DocIdUrl xmlns="4cc1d5af-9ec2-401f-9764-4b8e1f43630e">
      <Url>https://echoevents.sharepoint.com/sites/BACCN/_layouts/15/DocIdRedir.aspx?ID=DV6FPVU3AH3X-2009678617-6262</Url>
      <Description>DV6FPVU3AH3X-2009678617-6262</Description>
    </_dlc_DocIdUrl>
  </documentManagement>
</p:properties>
</file>

<file path=customXml/itemProps1.xml><?xml version="1.0" encoding="utf-8"?>
<ds:datastoreItem xmlns:ds="http://schemas.openxmlformats.org/officeDocument/2006/customXml" ds:itemID="{E2A37B57-8CC8-4514-918F-301F9B691CDB}"/>
</file>

<file path=customXml/itemProps2.xml><?xml version="1.0" encoding="utf-8"?>
<ds:datastoreItem xmlns:ds="http://schemas.openxmlformats.org/officeDocument/2006/customXml" ds:itemID="{5208AAEF-4191-4BEE-B830-7C1184266D73}"/>
</file>

<file path=customXml/itemProps3.xml><?xml version="1.0" encoding="utf-8"?>
<ds:datastoreItem xmlns:ds="http://schemas.openxmlformats.org/officeDocument/2006/customXml" ds:itemID="{959FF734-6FCD-43FD-9BDF-DDC44F664CFF}"/>
</file>

<file path=customXml/itemProps4.xml><?xml version="1.0" encoding="utf-8"?>
<ds:datastoreItem xmlns:ds="http://schemas.openxmlformats.org/officeDocument/2006/customXml" ds:itemID="{9CA6EBB4-2F8D-46E8-ACCB-805038BB32A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Custom</PresentationFormat>
  <Paragraphs>141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Barmeno-Medium</vt:lpstr>
      <vt:lpstr>Aptos</vt:lpstr>
      <vt:lpstr>Barmeno-Regular</vt:lpstr>
      <vt:lpstr>Calibri</vt:lpstr>
      <vt:lpstr>Arial Unicode MS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BACCN Executive Board Members 2025-2027 </vt:lpstr>
      <vt:lpstr>National Board Member roles 2025-2027</vt:lpstr>
      <vt:lpstr>PowerPoint Presentation</vt:lpstr>
      <vt:lpstr>PowerPoint Presentation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Presentation - BACCN</dc:title>
  <dc:creator>Suzanne Bench</dc:creator>
  <cp:lastModifiedBy>Sarah Gilliland</cp:lastModifiedBy>
  <cp:revision>7</cp:revision>
  <dcterms:created xsi:type="dcterms:W3CDTF">2006-08-16T00:00:00Z</dcterms:created>
  <dcterms:modified xsi:type="dcterms:W3CDTF">2025-08-29T10:30:25Z</dcterms:modified>
  <dc:identifier>DAGNLjdr4To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0x010100D425EC5688E5304E9510C66BBE97EC0E</vt:lpwstr>
  </property>
  <property fmtid="{D5CDD505-2E9C-101B-9397-08002B2CF9AE}" pid="3" name="_dlc_DocIdItemGuid">
    <vt:lpwstr>bb072437-5516-4517-a7cf-a125f0616d51</vt:lpwstr>
  </property>
</Properties>
</file>