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8" r:id="rId3"/>
    <p:sldId id="259" r:id="rId4"/>
    <p:sldId id="272" r:id="rId5"/>
    <p:sldId id="271" r:id="rId6"/>
    <p:sldId id="260" r:id="rId7"/>
    <p:sldId id="265" r:id="rId8"/>
    <p:sldId id="266" r:id="rId9"/>
    <p:sldId id="267" r:id="rId10"/>
    <p:sldId id="268" r:id="rId11"/>
    <p:sldId id="270" r:id="rId12"/>
    <p:sldId id="273" r:id="rId13"/>
    <p:sldId id="274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103" d="100"/>
          <a:sy n="103" d="100"/>
        </p:scale>
        <p:origin x="-80" y="4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E8DE29-B293-3941-AE2A-21F5931D1C73}" type="datetimeFigureOut">
              <a:rPr lang="en-US" smtClean="0"/>
              <a:t>21/03/20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86B6BB-1AA5-6543-A5E7-151665F89F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61795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E8DE29-B293-3941-AE2A-21F5931D1C73}" type="datetimeFigureOut">
              <a:rPr lang="en-US" smtClean="0"/>
              <a:t>21/03/20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86B6BB-1AA5-6543-A5E7-151665F89F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5646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E8DE29-B293-3941-AE2A-21F5931D1C73}" type="datetimeFigureOut">
              <a:rPr lang="en-US" smtClean="0"/>
              <a:t>21/03/20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86B6BB-1AA5-6543-A5E7-151665F89F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07452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E8DE29-B293-3941-AE2A-21F5931D1C73}" type="datetimeFigureOut">
              <a:rPr lang="en-US" smtClean="0"/>
              <a:t>21/03/20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86B6BB-1AA5-6543-A5E7-151665F89F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13912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E8DE29-B293-3941-AE2A-21F5931D1C73}" type="datetimeFigureOut">
              <a:rPr lang="en-US" smtClean="0"/>
              <a:t>21/03/20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86B6BB-1AA5-6543-A5E7-151665F89F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1855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E8DE29-B293-3941-AE2A-21F5931D1C73}" type="datetimeFigureOut">
              <a:rPr lang="en-US" smtClean="0"/>
              <a:t>21/03/20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86B6BB-1AA5-6543-A5E7-151665F89F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23384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E8DE29-B293-3941-AE2A-21F5931D1C73}" type="datetimeFigureOut">
              <a:rPr lang="en-US" smtClean="0"/>
              <a:t>21/03/20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86B6BB-1AA5-6543-A5E7-151665F89F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62097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E8DE29-B293-3941-AE2A-21F5931D1C73}" type="datetimeFigureOut">
              <a:rPr lang="en-US" smtClean="0"/>
              <a:t>21/03/20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86B6BB-1AA5-6543-A5E7-151665F89F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3107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E8DE29-B293-3941-AE2A-21F5931D1C73}" type="datetimeFigureOut">
              <a:rPr lang="en-US" smtClean="0"/>
              <a:t>21/03/20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86B6BB-1AA5-6543-A5E7-151665F89F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72688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E8DE29-B293-3941-AE2A-21F5931D1C73}" type="datetimeFigureOut">
              <a:rPr lang="en-US" smtClean="0"/>
              <a:t>21/03/20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86B6BB-1AA5-6543-A5E7-151665F89F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43304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E8DE29-B293-3941-AE2A-21F5931D1C73}" type="datetimeFigureOut">
              <a:rPr lang="en-US" smtClean="0"/>
              <a:t>21/03/20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86B6BB-1AA5-6543-A5E7-151665F89F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60987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E8DE29-B293-3941-AE2A-21F5931D1C73}" type="datetimeFigureOut">
              <a:rPr lang="en-US" smtClean="0"/>
              <a:t>21/03/20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86B6BB-1AA5-6543-A5E7-151665F89F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14844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097282"/>
            <a:ext cx="7772400" cy="1861676"/>
          </a:xfrm>
          <a:solidFill>
            <a:srgbClr val="E6B9B8"/>
          </a:solidFill>
        </p:spPr>
        <p:txBody>
          <a:bodyPr/>
          <a:lstStyle/>
          <a:p>
            <a:r>
              <a:rPr lang="en-US" b="1" dirty="0" smtClean="0"/>
              <a:t>Potential complications during Critical Care Intubation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15130"/>
            <a:ext cx="6400800" cy="1430163"/>
          </a:xfrm>
        </p:spPr>
        <p:txBody>
          <a:bodyPr>
            <a:normAutofit fontScale="85000" lnSpcReduction="20000"/>
          </a:bodyPr>
          <a:lstStyle/>
          <a:p>
            <a:endParaRPr lang="en-US" dirty="0" smtClean="0"/>
          </a:p>
          <a:p>
            <a:r>
              <a:rPr lang="en-US" sz="2600" b="1" dirty="0" smtClean="0"/>
              <a:t>Critical Care Airway Nurse Network (CCANN) Course</a:t>
            </a:r>
          </a:p>
          <a:p>
            <a:endParaRPr lang="en-US" sz="2600" b="1" dirty="0" smtClean="0"/>
          </a:p>
          <a:p>
            <a:r>
              <a:rPr lang="en-US" sz="2600" b="1" dirty="0" smtClean="0"/>
              <a:t>Speaker: </a:t>
            </a:r>
            <a:endParaRPr lang="en-US" sz="2600" b="1" dirty="0"/>
          </a:p>
        </p:txBody>
      </p:sp>
      <p:pic>
        <p:nvPicPr>
          <p:cNvPr id="6" name="Picture 5" descr="ambu_log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5830761"/>
            <a:ext cx="1938420" cy="629987"/>
          </a:xfrm>
          <a:prstGeom prst="rect">
            <a:avLst/>
          </a:prstGeom>
        </p:spPr>
      </p:pic>
      <p:pic>
        <p:nvPicPr>
          <p:cNvPr id="8" name="Picture 7" descr="NHS 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9042" y="5830761"/>
            <a:ext cx="1187284" cy="4749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26949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FF"/>
                </a:solidFill>
              </a:rPr>
              <a:t>Circulation - </a:t>
            </a:r>
            <a:r>
              <a:rPr lang="en-US" i="1" dirty="0" smtClean="0">
                <a:solidFill>
                  <a:srgbClr val="0000FF"/>
                </a:solidFill>
              </a:rPr>
              <a:t>solutions</a:t>
            </a:r>
            <a:endParaRPr lang="en-US" i="1" dirty="0">
              <a:solidFill>
                <a:srgbClr val="0000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Hypotension: </a:t>
            </a:r>
            <a:r>
              <a:rPr lang="en-US" dirty="0" smtClean="0"/>
              <a:t>fluid/vasopressor/inotrope </a:t>
            </a:r>
            <a:r>
              <a:rPr lang="mr-IN" dirty="0" smtClean="0"/>
              <a:t>–</a:t>
            </a:r>
            <a:r>
              <a:rPr lang="en-US" dirty="0" smtClean="0"/>
              <a:t> depending on cause</a:t>
            </a:r>
          </a:p>
          <a:p>
            <a:r>
              <a:rPr lang="en-US" b="1" dirty="0" err="1" smtClean="0"/>
              <a:t>Bradycardia</a:t>
            </a:r>
            <a:r>
              <a:rPr lang="en-US" b="1" dirty="0" smtClean="0"/>
              <a:t>:</a:t>
            </a:r>
            <a:r>
              <a:rPr lang="en-US" dirty="0" smtClean="0"/>
              <a:t> Atropine/</a:t>
            </a:r>
            <a:r>
              <a:rPr lang="en-US" dirty="0" err="1" smtClean="0"/>
              <a:t>Glycopyrolate</a:t>
            </a:r>
            <a:endParaRPr lang="en-US" dirty="0" smtClean="0"/>
          </a:p>
          <a:p>
            <a:r>
              <a:rPr lang="en-US" b="1" dirty="0" smtClean="0"/>
              <a:t>Cardiac dysrhythmias: </a:t>
            </a:r>
            <a:r>
              <a:rPr lang="en-US" dirty="0" smtClean="0"/>
              <a:t>Drugs </a:t>
            </a:r>
            <a:r>
              <a:rPr lang="en-US" dirty="0"/>
              <a:t>/</a:t>
            </a:r>
            <a:r>
              <a:rPr lang="en-US" dirty="0" smtClean="0"/>
              <a:t> DC </a:t>
            </a:r>
            <a:r>
              <a:rPr lang="en-US" dirty="0" err="1" smtClean="0"/>
              <a:t>cardioversion</a:t>
            </a:r>
            <a:endParaRPr lang="en-US" dirty="0" smtClean="0"/>
          </a:p>
          <a:p>
            <a:r>
              <a:rPr lang="en-US" b="1" dirty="0" smtClean="0"/>
              <a:t>Tachycardia/hypertension: </a:t>
            </a:r>
            <a:r>
              <a:rPr lang="en-US" dirty="0" smtClean="0"/>
              <a:t>increase analgesia + sedation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69909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CCI – usually proceeds relatively smoothly</a:t>
            </a:r>
          </a:p>
          <a:p>
            <a:r>
              <a:rPr lang="en-US" dirty="0" smtClean="0"/>
              <a:t>When complications occur </a:t>
            </a:r>
            <a:r>
              <a:rPr lang="mr-IN" dirty="0" smtClean="0"/>
              <a:t>–</a:t>
            </a:r>
            <a:r>
              <a:rPr lang="en-US" dirty="0" smtClean="0"/>
              <a:t> often life threatening</a:t>
            </a:r>
          </a:p>
          <a:p>
            <a:r>
              <a:rPr lang="en-US" dirty="0" smtClean="0"/>
              <a:t>May be sub – categorized into; </a:t>
            </a:r>
            <a:r>
              <a:rPr lang="en-US" dirty="0" smtClean="0">
                <a:solidFill>
                  <a:srgbClr val="FF0000"/>
                </a:solidFill>
              </a:rPr>
              <a:t>airway</a:t>
            </a:r>
            <a:r>
              <a:rPr lang="en-US" dirty="0" smtClean="0"/>
              <a:t>, </a:t>
            </a:r>
            <a:r>
              <a:rPr lang="en-US" dirty="0" smtClean="0">
                <a:solidFill>
                  <a:srgbClr val="008000"/>
                </a:solidFill>
              </a:rPr>
              <a:t>breathing</a:t>
            </a:r>
            <a:r>
              <a:rPr lang="en-US" dirty="0" smtClean="0"/>
              <a:t>, </a:t>
            </a:r>
            <a:r>
              <a:rPr lang="en-US" dirty="0" smtClean="0">
                <a:solidFill>
                  <a:srgbClr val="0000FF"/>
                </a:solidFill>
              </a:rPr>
              <a:t>circulation</a:t>
            </a:r>
            <a:r>
              <a:rPr lang="en-US" dirty="0" smtClean="0"/>
              <a:t>.</a:t>
            </a:r>
          </a:p>
          <a:p>
            <a:r>
              <a:rPr lang="en-US" dirty="0" smtClean="0"/>
              <a:t>Plans should be formulated by medical staff prior to induction.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26541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References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dirty="0" smtClean="0"/>
              <a:t>Slide 5:  Difficult Airway Society Guideline for management of tracheal intubation in critically ill adults:</a:t>
            </a:r>
          </a:p>
          <a:p>
            <a:pPr marL="0" indent="0">
              <a:buNone/>
            </a:pPr>
            <a:r>
              <a:rPr lang="en-US" sz="1800" i="1" dirty="0" smtClean="0"/>
              <a:t>A</a:t>
            </a:r>
            <a:r>
              <a:rPr lang="en-US" sz="1800" i="1" dirty="0"/>
              <a:t>. Higgs, B.A McGrath, C. Goddard et </a:t>
            </a:r>
            <a:r>
              <a:rPr lang="en-US" sz="1800" i="1" dirty="0" smtClean="0"/>
              <a:t>al. Guidelines for the management of tracheal intubation in critically ill adults.  British Journal of </a:t>
            </a:r>
            <a:r>
              <a:rPr lang="en-US" sz="1800" i="1" dirty="0" err="1" smtClean="0"/>
              <a:t>Anaesthesia</a:t>
            </a:r>
            <a:r>
              <a:rPr lang="en-US" sz="1800" i="1" dirty="0" smtClean="0"/>
              <a:t>. 2018;120(2):323-352</a:t>
            </a:r>
            <a:r>
              <a:rPr lang="en-US" sz="1800" dirty="0" smtClean="0"/>
              <a:t>. 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7170394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5699" y="5519937"/>
            <a:ext cx="1714500" cy="42608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703676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Complications of CCI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r>
              <a:rPr lang="en-US" sz="9600" dirty="0" smtClean="0"/>
              <a:t>Most critical </a:t>
            </a:r>
            <a:r>
              <a:rPr lang="en-US" sz="9600" dirty="0"/>
              <a:t>c</a:t>
            </a:r>
            <a:r>
              <a:rPr lang="en-US" sz="9600" dirty="0" smtClean="0"/>
              <a:t>are intubations proceed relatively smoothly</a:t>
            </a:r>
          </a:p>
          <a:p>
            <a:pPr marL="0" indent="0">
              <a:buNone/>
            </a:pPr>
            <a:endParaRPr lang="en-US" sz="9600" dirty="0"/>
          </a:p>
          <a:p>
            <a:r>
              <a:rPr lang="en-US" sz="9600" dirty="0" smtClean="0"/>
              <a:t>When issues arise – usually serious; require a plan in advance.</a:t>
            </a:r>
          </a:p>
          <a:p>
            <a:endParaRPr lang="en-US" sz="9600" dirty="0"/>
          </a:p>
          <a:p>
            <a:r>
              <a:rPr lang="en-US" sz="9600" dirty="0" smtClean="0"/>
              <a:t>In addition to addressing the particular issue – </a:t>
            </a:r>
            <a:r>
              <a:rPr lang="en-US" sz="9600" b="1" i="1" dirty="0" smtClean="0"/>
              <a:t>always</a:t>
            </a:r>
            <a:r>
              <a:rPr lang="en-US" sz="9600" dirty="0" smtClean="0"/>
              <a:t>: </a:t>
            </a:r>
            <a:r>
              <a:rPr lang="en-US" sz="9600" u="sng" dirty="0" smtClean="0"/>
              <a:t>call for help + 100% oxygen.</a:t>
            </a:r>
          </a:p>
          <a:p>
            <a:endParaRPr lang="en-US" sz="9600" dirty="0"/>
          </a:p>
          <a:p>
            <a:r>
              <a:rPr lang="en-US" sz="9600" dirty="0" smtClean="0"/>
              <a:t>Complications may be sub – categorized:</a:t>
            </a:r>
          </a:p>
          <a:p>
            <a:pPr marL="0" indent="0">
              <a:buNone/>
            </a:pPr>
            <a:r>
              <a:rPr lang="en-US" sz="9600" dirty="0" smtClean="0"/>
              <a:t>                                             </a:t>
            </a:r>
          </a:p>
          <a:p>
            <a:pPr marL="0" indent="0">
              <a:buNone/>
            </a:pPr>
            <a:r>
              <a:rPr lang="en-US" sz="9600" dirty="0"/>
              <a:t> </a:t>
            </a:r>
            <a:r>
              <a:rPr lang="en-US" sz="9600" dirty="0" smtClean="0"/>
              <a:t>                                         </a:t>
            </a:r>
            <a:r>
              <a:rPr lang="en-US" sz="9600" dirty="0" smtClean="0">
                <a:solidFill>
                  <a:srgbClr val="FF0000"/>
                </a:solidFill>
              </a:rPr>
              <a:t> </a:t>
            </a:r>
            <a:r>
              <a:rPr lang="en-US" sz="9600" b="1" dirty="0" smtClean="0">
                <a:solidFill>
                  <a:srgbClr val="FF0000"/>
                </a:solidFill>
              </a:rPr>
              <a:t>A</a:t>
            </a:r>
            <a:r>
              <a:rPr lang="en-US" sz="9600" dirty="0" smtClean="0">
                <a:solidFill>
                  <a:srgbClr val="FF0000"/>
                </a:solidFill>
              </a:rPr>
              <a:t> – airway</a:t>
            </a:r>
          </a:p>
          <a:p>
            <a:pPr marL="0" indent="0">
              <a:buNone/>
            </a:pPr>
            <a:r>
              <a:rPr lang="en-US" sz="9600" dirty="0" smtClean="0"/>
              <a:t>                                           </a:t>
            </a:r>
            <a:r>
              <a:rPr lang="en-US" sz="9600" b="1" dirty="0" smtClean="0">
                <a:solidFill>
                  <a:srgbClr val="008000"/>
                </a:solidFill>
              </a:rPr>
              <a:t>B </a:t>
            </a:r>
            <a:r>
              <a:rPr lang="en-US" sz="9600" dirty="0" smtClean="0">
                <a:solidFill>
                  <a:srgbClr val="008000"/>
                </a:solidFill>
              </a:rPr>
              <a:t>– Breathing</a:t>
            </a:r>
          </a:p>
          <a:p>
            <a:pPr marL="0" indent="0">
              <a:buNone/>
            </a:pPr>
            <a:r>
              <a:rPr lang="en-US" sz="9600" dirty="0" smtClean="0"/>
              <a:t>                 </a:t>
            </a:r>
            <a:r>
              <a:rPr lang="en-US" sz="9600" dirty="0"/>
              <a:t> </a:t>
            </a:r>
            <a:r>
              <a:rPr lang="en-US" sz="9600" dirty="0" smtClean="0"/>
              <a:t>                         </a:t>
            </a:r>
            <a:r>
              <a:rPr lang="en-US" sz="9600" b="1" dirty="0" smtClean="0">
                <a:solidFill>
                  <a:srgbClr val="0000FF"/>
                </a:solidFill>
              </a:rPr>
              <a:t>C</a:t>
            </a:r>
            <a:r>
              <a:rPr lang="en-US" sz="9600" dirty="0" smtClean="0">
                <a:solidFill>
                  <a:srgbClr val="0000FF"/>
                </a:solidFill>
              </a:rPr>
              <a:t> – circulation</a:t>
            </a:r>
          </a:p>
          <a:p>
            <a:pPr marL="0" indent="0">
              <a:buNone/>
            </a:pPr>
            <a:endParaRPr lang="en-US" sz="7000" dirty="0">
              <a:solidFill>
                <a:srgbClr val="0000FF"/>
              </a:solidFill>
            </a:endParaRPr>
          </a:p>
          <a:p>
            <a:pPr marL="0" indent="0">
              <a:buNone/>
            </a:pPr>
            <a:endParaRPr lang="en-US" sz="7000" dirty="0">
              <a:solidFill>
                <a:srgbClr val="0000FF"/>
              </a:solidFill>
            </a:endParaRPr>
          </a:p>
          <a:p>
            <a:pPr marL="0" indent="0">
              <a:buNone/>
            </a:pPr>
            <a:endParaRPr lang="en-US" sz="5100" dirty="0" smtClean="0"/>
          </a:p>
          <a:p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         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54098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Airway - </a:t>
            </a:r>
            <a:r>
              <a:rPr lang="en-US" i="1" dirty="0" smtClean="0">
                <a:solidFill>
                  <a:srgbClr val="FF0000"/>
                </a:solidFill>
              </a:rPr>
              <a:t>problems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Relate to difficulty placing the ET tube within the trachea or maintaining oxygenation  </a:t>
            </a:r>
            <a:endParaRPr lang="en-US" i="1" dirty="0"/>
          </a:p>
          <a:p>
            <a:r>
              <a:rPr lang="en-US" b="1" dirty="0" smtClean="0"/>
              <a:t>Causes: 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- Anatomical issue</a:t>
            </a:r>
          </a:p>
          <a:p>
            <a:pPr marL="0" indent="0">
              <a:buNone/>
            </a:pPr>
            <a:r>
              <a:rPr lang="en-US" dirty="0" smtClean="0"/>
              <a:t>    - Poor neck/jaw movement</a:t>
            </a:r>
          </a:p>
          <a:p>
            <a:pPr marL="0" indent="0">
              <a:buNone/>
            </a:pPr>
            <a:r>
              <a:rPr lang="en-US" dirty="0" smtClean="0"/>
              <a:t>    - Blood/vomit/bile in airway</a:t>
            </a:r>
          </a:p>
          <a:p>
            <a:pPr marL="0" indent="0">
              <a:buNone/>
            </a:pPr>
            <a:r>
              <a:rPr lang="en-US" dirty="0" smtClean="0"/>
              <a:t>    - Subglottic stenosis (narrowing below   	   		  vocal cords)</a:t>
            </a:r>
          </a:p>
        </p:txBody>
      </p:sp>
    </p:spTree>
    <p:extLst>
      <p:ext uri="{BB962C8B-B14F-4D97-AF65-F5344CB8AC3E}">
        <p14:creationId xmlns:p14="http://schemas.microsoft.com/office/powerpoint/2010/main" val="15226280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3600" b="1" dirty="0" smtClean="0">
                <a:solidFill>
                  <a:srgbClr val="FF0000"/>
                </a:solidFill>
              </a:rPr>
              <a:t>Difficult Airway Society guideline:</a:t>
            </a:r>
          </a:p>
          <a:p>
            <a:pPr marL="0" indent="0" algn="ctr">
              <a:buNone/>
            </a:pPr>
            <a:r>
              <a:rPr lang="en-US" sz="3600" b="1" i="1" dirty="0" smtClean="0">
                <a:solidFill>
                  <a:srgbClr val="FF0000"/>
                </a:solidFill>
              </a:rPr>
              <a:t>Tracheal intubation of critically ill adults</a:t>
            </a:r>
            <a:endParaRPr lang="en-US" sz="3600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81285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Content Placeholder 5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2878" r="-42878"/>
          <a:stretch>
            <a:fillRect/>
          </a:stretch>
        </p:blipFill>
        <p:spPr bwMode="auto">
          <a:xfrm>
            <a:off x="616484" y="274638"/>
            <a:ext cx="7595083" cy="658336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561705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Airway - </a:t>
            </a:r>
            <a:r>
              <a:rPr lang="en-US" i="1" dirty="0" smtClean="0">
                <a:solidFill>
                  <a:srgbClr val="FF0000"/>
                </a:solidFill>
              </a:rPr>
              <a:t>solutions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/>
              <a:t>Anatomical issue: </a:t>
            </a:r>
            <a:r>
              <a:rPr lang="en-US" dirty="0" err="1" smtClean="0"/>
              <a:t>optimise</a:t>
            </a:r>
            <a:r>
              <a:rPr lang="en-US" dirty="0" smtClean="0"/>
              <a:t> head/neck position, use of video laryngoscope, remove cricoid pressure, external laryngeal manipulation</a:t>
            </a:r>
          </a:p>
          <a:p>
            <a:r>
              <a:rPr lang="en-US" b="1" dirty="0" smtClean="0"/>
              <a:t>Blood/vomit/bile: </a:t>
            </a:r>
            <a:r>
              <a:rPr lang="en-US" dirty="0" smtClean="0"/>
              <a:t>working suction</a:t>
            </a:r>
          </a:p>
          <a:p>
            <a:r>
              <a:rPr lang="en-US" b="1" dirty="0" smtClean="0"/>
              <a:t>Subglottic stenosis: </a:t>
            </a:r>
            <a:r>
              <a:rPr lang="en-US" dirty="0" smtClean="0"/>
              <a:t>smaller ET tubes immediately available.</a:t>
            </a:r>
          </a:p>
          <a:p>
            <a:r>
              <a:rPr lang="en-US" b="1" dirty="0" smtClean="0"/>
              <a:t>Priority:</a:t>
            </a:r>
            <a:r>
              <a:rPr lang="en-US" dirty="0" smtClean="0"/>
              <a:t> </a:t>
            </a:r>
            <a:r>
              <a:rPr lang="en-US" i="1" u="sng" dirty="0" smtClean="0"/>
              <a:t>maintain oxygenation as per DAS guideline + call for help early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2808248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8000"/>
                </a:solidFill>
              </a:rPr>
              <a:t>Breathing  - </a:t>
            </a:r>
            <a:r>
              <a:rPr lang="en-US" i="1" dirty="0" smtClean="0">
                <a:solidFill>
                  <a:srgbClr val="008000"/>
                </a:solidFill>
              </a:rPr>
              <a:t>problems </a:t>
            </a:r>
            <a:endParaRPr lang="en-US" i="1" dirty="0">
              <a:solidFill>
                <a:srgbClr val="008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Endo-bronchial intubation</a:t>
            </a:r>
            <a:r>
              <a:rPr lang="en-US" dirty="0" smtClean="0"/>
              <a:t>: ET tube inserted too deep, usually right main bronchus.</a:t>
            </a:r>
          </a:p>
          <a:p>
            <a:r>
              <a:rPr lang="en-US" b="1" dirty="0" smtClean="0"/>
              <a:t>Pneumothorax:</a:t>
            </a:r>
            <a:r>
              <a:rPr lang="en-US" dirty="0" smtClean="0"/>
              <a:t> possible complication of IPPV with high pressures</a:t>
            </a:r>
          </a:p>
          <a:p>
            <a:r>
              <a:rPr lang="en-US" b="1" dirty="0" smtClean="0"/>
              <a:t>Bronchospasm: </a:t>
            </a:r>
            <a:r>
              <a:rPr lang="en-US" dirty="0"/>
              <a:t>e</a:t>
            </a:r>
            <a:r>
              <a:rPr lang="en-US" dirty="0" smtClean="0"/>
              <a:t>ither consequence of ET intubation or due to asthma</a:t>
            </a:r>
          </a:p>
          <a:p>
            <a:r>
              <a:rPr lang="en-US" b="1" dirty="0" smtClean="0"/>
              <a:t>Blocked ET tube: </a:t>
            </a:r>
            <a:r>
              <a:rPr lang="en-US" dirty="0" smtClean="0"/>
              <a:t>secretions/blood/kinking</a:t>
            </a:r>
          </a:p>
          <a:p>
            <a:r>
              <a:rPr lang="en-US" b="1" dirty="0" smtClean="0"/>
              <a:t>‘De–recruitment’: </a:t>
            </a:r>
            <a:r>
              <a:rPr lang="en-US" dirty="0" smtClean="0"/>
              <a:t>collapsed alveoli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9616040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8000"/>
                </a:solidFill>
              </a:rPr>
              <a:t>Breathing</a:t>
            </a:r>
            <a:r>
              <a:rPr lang="en-US" b="1" dirty="0" smtClean="0">
                <a:solidFill>
                  <a:srgbClr val="008000"/>
                </a:solidFill>
              </a:rPr>
              <a:t> </a:t>
            </a:r>
            <a:r>
              <a:rPr lang="en-US" dirty="0" smtClean="0">
                <a:solidFill>
                  <a:srgbClr val="008000"/>
                </a:solidFill>
              </a:rPr>
              <a:t>- </a:t>
            </a:r>
            <a:r>
              <a:rPr lang="en-US" i="1" dirty="0" smtClean="0">
                <a:solidFill>
                  <a:srgbClr val="008000"/>
                </a:solidFill>
              </a:rPr>
              <a:t>solutions</a:t>
            </a:r>
            <a:endParaRPr lang="en-US" i="1" dirty="0">
              <a:solidFill>
                <a:srgbClr val="008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Endo-bronchial intubation: </a:t>
            </a:r>
            <a:r>
              <a:rPr lang="en-US" dirty="0" smtClean="0"/>
              <a:t>pull back ETT, ensure placed immediately beyond cords.</a:t>
            </a:r>
          </a:p>
          <a:p>
            <a:r>
              <a:rPr lang="en-US" b="1" dirty="0" smtClean="0"/>
              <a:t>Pneumothorax:</a:t>
            </a:r>
            <a:r>
              <a:rPr lang="en-US" dirty="0" smtClean="0"/>
              <a:t> immediate decompression followed by chest drain</a:t>
            </a:r>
          </a:p>
          <a:p>
            <a:r>
              <a:rPr lang="en-US" b="1" dirty="0" smtClean="0"/>
              <a:t>Bronchospasm:</a:t>
            </a:r>
            <a:r>
              <a:rPr lang="en-US" dirty="0" smtClean="0"/>
              <a:t> salbutamol / magnesium</a:t>
            </a:r>
          </a:p>
          <a:p>
            <a:r>
              <a:rPr lang="en-US" b="1" dirty="0" smtClean="0"/>
              <a:t>Blocked ETT:</a:t>
            </a:r>
            <a:r>
              <a:rPr lang="en-US" dirty="0" smtClean="0"/>
              <a:t> change tube</a:t>
            </a:r>
          </a:p>
          <a:p>
            <a:r>
              <a:rPr lang="en-US" b="1" dirty="0" smtClean="0"/>
              <a:t>De – recruitment: </a:t>
            </a:r>
            <a:r>
              <a:rPr lang="en-US" dirty="0" smtClean="0"/>
              <a:t>‘recruitment </a:t>
            </a:r>
            <a:r>
              <a:rPr lang="en-US" dirty="0" err="1" smtClean="0"/>
              <a:t>maneouvres</a:t>
            </a:r>
            <a:r>
              <a:rPr lang="en-US" dirty="0" smtClean="0"/>
              <a:t>’ via ventilator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34293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FF"/>
                </a:solidFill>
              </a:rPr>
              <a:t>Circulation - </a:t>
            </a:r>
            <a:r>
              <a:rPr lang="en-US" i="1" dirty="0" smtClean="0">
                <a:solidFill>
                  <a:srgbClr val="0000FF"/>
                </a:solidFill>
              </a:rPr>
              <a:t>problems</a:t>
            </a:r>
            <a:endParaRPr lang="en-US" i="1" dirty="0">
              <a:solidFill>
                <a:srgbClr val="0000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Hypotension:</a:t>
            </a:r>
            <a:r>
              <a:rPr lang="en-US" dirty="0"/>
              <a:t> d</a:t>
            </a:r>
            <a:r>
              <a:rPr lang="en-US" dirty="0" smtClean="0"/>
              <a:t>ue to pathology e.g. sepsis or related to </a:t>
            </a:r>
            <a:r>
              <a:rPr lang="en-US" dirty="0" err="1" smtClean="0"/>
              <a:t>anaesthetic</a:t>
            </a:r>
            <a:r>
              <a:rPr lang="en-US" dirty="0" smtClean="0"/>
              <a:t> drugs</a:t>
            </a:r>
          </a:p>
          <a:p>
            <a:r>
              <a:rPr lang="en-US" b="1" dirty="0" err="1" smtClean="0"/>
              <a:t>Bradycardia</a:t>
            </a:r>
            <a:r>
              <a:rPr lang="en-US" b="1" dirty="0" smtClean="0"/>
              <a:t>: </a:t>
            </a:r>
            <a:r>
              <a:rPr lang="en-US" dirty="0" smtClean="0"/>
              <a:t>vagal stimulation due to laryngoscopy</a:t>
            </a:r>
          </a:p>
          <a:p>
            <a:r>
              <a:rPr lang="en-US" b="1" dirty="0" smtClean="0"/>
              <a:t>Cardiac Arrhythmias:</a:t>
            </a:r>
            <a:r>
              <a:rPr lang="en-US" dirty="0" smtClean="0"/>
              <a:t> any are possible</a:t>
            </a:r>
            <a:endParaRPr lang="en-US" b="1" dirty="0"/>
          </a:p>
          <a:p>
            <a:r>
              <a:rPr lang="en-US" b="1" dirty="0" smtClean="0"/>
              <a:t>Tachycardia/hypertension:</a:t>
            </a:r>
            <a:r>
              <a:rPr lang="en-US" i="1" dirty="0" smtClean="0"/>
              <a:t> </a:t>
            </a:r>
            <a:r>
              <a:rPr lang="en-US" dirty="0" smtClean="0"/>
              <a:t>usually stimulation from laryngoscopy</a:t>
            </a:r>
          </a:p>
        </p:txBody>
      </p:sp>
    </p:spTree>
    <p:extLst>
      <p:ext uri="{BB962C8B-B14F-4D97-AF65-F5344CB8AC3E}">
        <p14:creationId xmlns:p14="http://schemas.microsoft.com/office/powerpoint/2010/main" val="8918439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558</TotalTime>
  <Words>457</Words>
  <Application>Microsoft Macintosh PowerPoint</Application>
  <PresentationFormat>On-screen Show (4:3)</PresentationFormat>
  <Paragraphs>71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Potential complications during Critical Care Intubation</vt:lpstr>
      <vt:lpstr>Complications of CCI </vt:lpstr>
      <vt:lpstr>Airway - problems</vt:lpstr>
      <vt:lpstr>PowerPoint Presentation</vt:lpstr>
      <vt:lpstr>PowerPoint Presentation</vt:lpstr>
      <vt:lpstr>Airway - solutions</vt:lpstr>
      <vt:lpstr>Breathing  - problems </vt:lpstr>
      <vt:lpstr>Breathing - solutions</vt:lpstr>
      <vt:lpstr>Circulation - problems</vt:lpstr>
      <vt:lpstr>Circulation - solutions</vt:lpstr>
      <vt:lpstr>Summary</vt:lpstr>
      <vt:lpstr>References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Skills and Drills – When things don’t go to plan</dc:title>
  <dc:creator>andy s</dc:creator>
  <cp:lastModifiedBy>andy s</cp:lastModifiedBy>
  <cp:revision>28</cp:revision>
  <dcterms:created xsi:type="dcterms:W3CDTF">2015-01-26T13:17:16Z</dcterms:created>
  <dcterms:modified xsi:type="dcterms:W3CDTF">2020-03-21T16:31:25Z</dcterms:modified>
</cp:coreProperties>
</file>