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8" r:id="rId4"/>
    <p:sldId id="262" r:id="rId5"/>
    <p:sldId id="259" r:id="rId6"/>
    <p:sldId id="260" r:id="rId7"/>
    <p:sldId id="263" r:id="rId8"/>
    <p:sldId id="265" r:id="rId9"/>
    <p:sldId id="264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42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20FF-948F-B34A-9FC3-9FC220B4C42E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060D-3814-D84E-B974-9B21E0828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97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20FF-948F-B34A-9FC3-9FC220B4C42E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060D-3814-D84E-B974-9B21E0828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69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20FF-948F-B34A-9FC3-9FC220B4C42E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060D-3814-D84E-B974-9B21E0828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5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20FF-948F-B34A-9FC3-9FC220B4C42E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060D-3814-D84E-B974-9B21E0828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6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20FF-948F-B34A-9FC3-9FC220B4C42E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060D-3814-D84E-B974-9B21E0828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357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20FF-948F-B34A-9FC3-9FC220B4C42E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060D-3814-D84E-B974-9B21E0828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093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20FF-948F-B34A-9FC3-9FC220B4C42E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060D-3814-D84E-B974-9B21E0828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32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20FF-948F-B34A-9FC3-9FC220B4C42E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060D-3814-D84E-B974-9B21E0828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311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20FF-948F-B34A-9FC3-9FC220B4C42E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060D-3814-D84E-B974-9B21E0828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26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20FF-948F-B34A-9FC3-9FC220B4C42E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060D-3814-D84E-B974-9B21E0828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953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20FF-948F-B34A-9FC3-9FC220B4C42E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060D-3814-D84E-B974-9B21E0828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397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B20FF-948F-B34A-9FC3-9FC220B4C42E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C060D-3814-D84E-B974-9B21E0828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93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34934"/>
            <a:ext cx="7772400" cy="2193405"/>
          </a:xfrm>
          <a:solidFill>
            <a:srgbClr val="E6B9B8"/>
          </a:solidFill>
        </p:spPr>
        <p:txBody>
          <a:bodyPr/>
          <a:lstStyle/>
          <a:p>
            <a:r>
              <a:rPr lang="en-US" b="1" dirty="0" smtClean="0"/>
              <a:t>Drugs used during Critical Care Intubation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76690"/>
            <a:ext cx="6400800" cy="96683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Critical Care Airway Nurse Network (CCANN) course</a:t>
            </a:r>
          </a:p>
          <a:p>
            <a:endParaRPr lang="en-US" sz="2400" b="1" dirty="0"/>
          </a:p>
          <a:p>
            <a:r>
              <a:rPr lang="en-US" sz="2400" b="1" dirty="0" smtClean="0"/>
              <a:t>Speaker:</a:t>
            </a:r>
            <a:endParaRPr lang="en-US" sz="2400" b="1" dirty="0"/>
          </a:p>
        </p:txBody>
      </p:sp>
      <p:pic>
        <p:nvPicPr>
          <p:cNvPr id="5" name="Picture 4" descr="ambu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20" y="5830760"/>
            <a:ext cx="1938420" cy="629987"/>
          </a:xfrm>
          <a:prstGeom prst="rect">
            <a:avLst/>
          </a:prstGeom>
        </p:spPr>
      </p:pic>
      <p:pic>
        <p:nvPicPr>
          <p:cNvPr id="6" name="Picture 5" descr="NHS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670" y="5830760"/>
            <a:ext cx="1187284" cy="47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901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Induction agent </a:t>
            </a:r>
            <a:r>
              <a:rPr lang="en-US" dirty="0"/>
              <a:t>s</a:t>
            </a:r>
            <a:r>
              <a:rPr lang="en-US" dirty="0" smtClean="0"/>
              <a:t>ummary..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Propofol</a:t>
            </a:r>
            <a:r>
              <a:rPr lang="en-US" dirty="0" smtClean="0"/>
              <a:t>: </a:t>
            </a:r>
            <a:r>
              <a:rPr lang="en-US" i="1" dirty="0"/>
              <a:t>R</a:t>
            </a:r>
            <a:r>
              <a:rPr lang="en-US" i="1" dirty="0" smtClean="0"/>
              <a:t>eadily available, best intubating conditions, less CVS stable, titrate carefully</a:t>
            </a:r>
          </a:p>
          <a:p>
            <a:r>
              <a:rPr lang="en-US" b="1" dirty="0"/>
              <a:t>Ketamine:</a:t>
            </a:r>
            <a:r>
              <a:rPr lang="en-US" dirty="0"/>
              <a:t> </a:t>
            </a:r>
            <a:r>
              <a:rPr lang="en-US" i="1" dirty="0" smtClean="0"/>
              <a:t>Increasingly popular, </a:t>
            </a:r>
            <a:r>
              <a:rPr lang="en-US" i="1" dirty="0"/>
              <a:t>analgesic properties, </a:t>
            </a:r>
            <a:r>
              <a:rPr lang="en-US" i="1" dirty="0" smtClean="0"/>
              <a:t>CVS stable</a:t>
            </a:r>
            <a:endParaRPr lang="en-US" i="1" dirty="0"/>
          </a:p>
          <a:p>
            <a:r>
              <a:rPr lang="en-US" b="1" dirty="0" smtClean="0"/>
              <a:t>Thiopental: </a:t>
            </a:r>
            <a:r>
              <a:rPr lang="en-US" i="1" dirty="0" smtClean="0"/>
              <a:t>Clear onset, more CVS stable than </a:t>
            </a:r>
            <a:r>
              <a:rPr lang="en-US" i="1" dirty="0" err="1" smtClean="0"/>
              <a:t>propofol</a:t>
            </a:r>
            <a:r>
              <a:rPr lang="en-US" i="1" dirty="0" smtClean="0"/>
              <a:t>, tachycardia, toxic if </a:t>
            </a:r>
            <a:r>
              <a:rPr lang="en-US" i="1" dirty="0" err="1" smtClean="0"/>
              <a:t>extravasates</a:t>
            </a:r>
            <a:r>
              <a:rPr lang="en-US" i="1" dirty="0" smtClean="0"/>
              <a:t>.</a:t>
            </a:r>
          </a:p>
          <a:p>
            <a:pPr marL="0" indent="0">
              <a:buNone/>
            </a:pP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3093948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Muscle Relaxants</a:t>
            </a:r>
            <a:r>
              <a:rPr lang="en-US" dirty="0" smtClean="0"/>
              <a:t> - </a:t>
            </a:r>
            <a:r>
              <a:rPr lang="en-US" i="1" dirty="0" err="1" smtClean="0"/>
              <a:t>Suxamethonium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Rapid onset and offset</a:t>
            </a:r>
          </a:p>
          <a:p>
            <a:r>
              <a:rPr lang="en-US" dirty="0" smtClean="0"/>
              <a:t>Dose: </a:t>
            </a:r>
            <a:r>
              <a:rPr lang="en-US" b="1" dirty="0" smtClean="0"/>
              <a:t>1 – 2mg/kg</a:t>
            </a:r>
          </a:p>
          <a:p>
            <a:r>
              <a:rPr lang="en-US" b="1" dirty="0" smtClean="0"/>
              <a:t>Typical Preparation: </a:t>
            </a:r>
            <a:r>
              <a:rPr lang="en-US" dirty="0" smtClean="0"/>
              <a:t>100mg (neat) into a 2ml syringe (potentially more depending on dose)</a:t>
            </a:r>
          </a:p>
          <a:p>
            <a:r>
              <a:rPr lang="en-US" dirty="0" smtClean="0"/>
              <a:t>Usually produces </a:t>
            </a:r>
            <a:r>
              <a:rPr lang="en-US" dirty="0" err="1" smtClean="0"/>
              <a:t>fasciculations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Good intubating conditions.</a:t>
            </a:r>
          </a:p>
          <a:p>
            <a:r>
              <a:rPr lang="en-US" dirty="0" smtClean="0"/>
              <a:t>Significant side effect profile</a:t>
            </a:r>
          </a:p>
        </p:txBody>
      </p:sp>
    </p:spTree>
    <p:extLst>
      <p:ext uri="{BB962C8B-B14F-4D97-AF65-F5344CB8AC3E}">
        <p14:creationId xmlns:p14="http://schemas.microsoft.com/office/powerpoint/2010/main" val="4265549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Muscle Relaxants </a:t>
            </a:r>
            <a:r>
              <a:rPr lang="en-US" dirty="0" smtClean="0"/>
              <a:t>- </a:t>
            </a:r>
            <a:r>
              <a:rPr lang="en-US" i="1" dirty="0" err="1" smtClean="0"/>
              <a:t>Rocuronium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Increasingly </a:t>
            </a:r>
            <a:r>
              <a:rPr lang="en-US" dirty="0" err="1" smtClean="0"/>
              <a:t>favoured</a:t>
            </a:r>
            <a:r>
              <a:rPr lang="en-US" dirty="0"/>
              <a:t> </a:t>
            </a:r>
            <a:r>
              <a:rPr lang="en-US" dirty="0" smtClean="0"/>
              <a:t>for CCI</a:t>
            </a:r>
          </a:p>
          <a:p>
            <a:r>
              <a:rPr lang="en-US" dirty="0" smtClean="0"/>
              <a:t>Marginally </a:t>
            </a:r>
            <a:r>
              <a:rPr lang="en-US" dirty="0"/>
              <a:t>s</a:t>
            </a:r>
            <a:r>
              <a:rPr lang="en-US" dirty="0" smtClean="0"/>
              <a:t>lower onset of action (usually 60 seconds)</a:t>
            </a:r>
          </a:p>
          <a:p>
            <a:r>
              <a:rPr lang="en-US" dirty="0" smtClean="0"/>
              <a:t>CCI dose: </a:t>
            </a:r>
            <a:r>
              <a:rPr lang="en-US" b="1" dirty="0" smtClean="0"/>
              <a:t>1 – 1.2mg/kg</a:t>
            </a:r>
          </a:p>
          <a:p>
            <a:r>
              <a:rPr lang="en-US" b="1" dirty="0" smtClean="0"/>
              <a:t>Typical Preparation</a:t>
            </a:r>
            <a:r>
              <a:rPr lang="en-US" dirty="0" smtClean="0"/>
              <a:t>: 100mg in 10mls (neat)</a:t>
            </a:r>
          </a:p>
          <a:p>
            <a:r>
              <a:rPr lang="en-US" dirty="0" smtClean="0"/>
              <a:t>Long duration of action</a:t>
            </a:r>
          </a:p>
          <a:p>
            <a:r>
              <a:rPr lang="en-US" dirty="0" smtClean="0"/>
              <a:t>Can be reversed with </a:t>
            </a:r>
            <a:r>
              <a:rPr lang="en-US" dirty="0" err="1" smtClean="0"/>
              <a:t>Sugammadex</a:t>
            </a:r>
            <a:r>
              <a:rPr lang="en-US" dirty="0" smtClean="0"/>
              <a:t> - very pricey</a:t>
            </a:r>
            <a:r>
              <a:rPr lang="en-US" dirty="0"/>
              <a:t> </a:t>
            </a:r>
            <a:r>
              <a:rPr lang="en-US" dirty="0" smtClean="0"/>
              <a:t>+ often not an option if critically ill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078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Drawn up to bolus prior to induction</a:t>
            </a:r>
          </a:p>
          <a:p>
            <a:r>
              <a:rPr lang="en-US" dirty="0" smtClean="0"/>
              <a:t>Several options available</a:t>
            </a:r>
          </a:p>
          <a:p>
            <a:r>
              <a:rPr lang="en-US" dirty="0" smtClean="0"/>
              <a:t>Generally one agent to treat hypotension + one agent for </a:t>
            </a:r>
            <a:r>
              <a:rPr lang="en-US" dirty="0" err="1" smtClean="0"/>
              <a:t>bradycardia</a:t>
            </a:r>
            <a:r>
              <a:rPr lang="en-US" dirty="0" smtClean="0"/>
              <a:t>.</a:t>
            </a:r>
          </a:p>
          <a:p>
            <a:r>
              <a:rPr lang="en-US" dirty="0" err="1" smtClean="0">
                <a:solidFill>
                  <a:srgbClr val="C2429F"/>
                </a:solidFill>
              </a:rPr>
              <a:t>Metaraminol</a:t>
            </a:r>
            <a:r>
              <a:rPr lang="en-US" dirty="0">
                <a:solidFill>
                  <a:srgbClr val="C2429F"/>
                </a:solidFill>
              </a:rPr>
              <a:t> </a:t>
            </a:r>
            <a:r>
              <a:rPr lang="en-US" dirty="0" smtClean="0"/>
              <a:t>commonly used </a:t>
            </a:r>
            <a:r>
              <a:rPr lang="en-US" dirty="0" err="1" smtClean="0"/>
              <a:t>vasoconstricor</a:t>
            </a:r>
            <a:endParaRPr lang="en-US" dirty="0"/>
          </a:p>
          <a:p>
            <a:r>
              <a:rPr lang="en-US" dirty="0" err="1" smtClean="0">
                <a:solidFill>
                  <a:srgbClr val="008000"/>
                </a:solidFill>
              </a:rPr>
              <a:t>Glycopyrolate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008000"/>
                </a:solidFill>
              </a:rPr>
              <a:t>atropine</a:t>
            </a:r>
            <a:r>
              <a:rPr lang="en-US" dirty="0" smtClean="0"/>
              <a:t> used for </a:t>
            </a:r>
            <a:r>
              <a:rPr lang="en-US" dirty="0" err="1" smtClean="0"/>
              <a:t>bradycardia</a:t>
            </a:r>
            <a:r>
              <a:rPr lang="en-US" dirty="0" smtClean="0"/>
              <a:t> </a:t>
            </a:r>
          </a:p>
          <a:p>
            <a:r>
              <a:rPr lang="en-US" dirty="0" smtClean="0"/>
              <a:t>Adrenaline may also be used if significant instability.                          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092414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CVS - </a:t>
            </a:r>
            <a:r>
              <a:rPr lang="en-US" dirty="0" err="1" smtClean="0">
                <a:solidFill>
                  <a:srgbClr val="C2429F"/>
                </a:solidFill>
              </a:rPr>
              <a:t>Metaraminol</a:t>
            </a:r>
            <a:endParaRPr lang="en-US" dirty="0">
              <a:solidFill>
                <a:srgbClr val="C2429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action as vasoconstrictor</a:t>
            </a:r>
          </a:p>
          <a:p>
            <a:r>
              <a:rPr lang="en-US" dirty="0" smtClean="0"/>
              <a:t>Small +</a:t>
            </a:r>
            <a:r>
              <a:rPr lang="en-US" dirty="0" err="1" smtClean="0"/>
              <a:t>ve</a:t>
            </a:r>
            <a:r>
              <a:rPr lang="en-US" dirty="0" smtClean="0"/>
              <a:t> inotropic effect</a:t>
            </a:r>
          </a:p>
          <a:p>
            <a:r>
              <a:rPr lang="en-US" b="1" dirty="0" smtClean="0"/>
              <a:t>Typical Preparation</a:t>
            </a:r>
            <a:r>
              <a:rPr lang="en-US" dirty="0" smtClean="0"/>
              <a:t>: 10mg in 1ml – diluted into 20mls (0.5mg / ml)</a:t>
            </a:r>
          </a:p>
          <a:p>
            <a:r>
              <a:rPr lang="en-US" dirty="0" smtClean="0"/>
              <a:t>To bolus </a:t>
            </a:r>
            <a:r>
              <a:rPr lang="mr-IN" dirty="0" smtClean="0"/>
              <a:t>–</a:t>
            </a:r>
            <a:r>
              <a:rPr lang="en-US" dirty="0" smtClean="0"/>
              <a:t> usually 1ml at a time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9421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CVS - </a:t>
            </a:r>
            <a:r>
              <a:rPr lang="en-US" dirty="0" err="1" smtClean="0">
                <a:solidFill>
                  <a:srgbClr val="008000"/>
                </a:solidFill>
              </a:rPr>
              <a:t>Glycopyrolate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Speeds up heart rate</a:t>
            </a:r>
          </a:p>
          <a:p>
            <a:pPr>
              <a:buFontTx/>
              <a:buChar char="•"/>
            </a:pPr>
            <a:r>
              <a:rPr lang="en-US" dirty="0" smtClean="0"/>
              <a:t>Slower acting than atropine</a:t>
            </a:r>
          </a:p>
          <a:p>
            <a:pPr>
              <a:buFontTx/>
              <a:buChar char="•"/>
            </a:pPr>
            <a:r>
              <a:rPr lang="en-US" dirty="0" smtClean="0"/>
              <a:t>Doesn’t cross blood brain barrier</a:t>
            </a:r>
          </a:p>
          <a:p>
            <a:r>
              <a:rPr lang="en-US" b="1" dirty="0" smtClean="0"/>
              <a:t>Typical preparation</a:t>
            </a:r>
            <a:r>
              <a:rPr lang="en-US" dirty="0" smtClean="0"/>
              <a:t>: 600mcg in 3mls, drawn up neat into 5ml syringe (200mcg/ml)</a:t>
            </a:r>
          </a:p>
          <a:p>
            <a:r>
              <a:rPr lang="en-US" dirty="0" smtClean="0"/>
              <a:t>Usually given 1ml at a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36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CVS - </a:t>
            </a:r>
            <a:r>
              <a:rPr lang="en-US" dirty="0" smtClean="0">
                <a:solidFill>
                  <a:srgbClr val="008000"/>
                </a:solidFill>
              </a:rPr>
              <a:t>Atropine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Speeds up heart rate</a:t>
            </a:r>
          </a:p>
          <a:p>
            <a:r>
              <a:rPr lang="en-US" dirty="0" smtClean="0"/>
              <a:t>Quicker acting than </a:t>
            </a:r>
            <a:r>
              <a:rPr lang="en-US" dirty="0" err="1" smtClean="0"/>
              <a:t>glycopyrolate</a:t>
            </a:r>
            <a:endParaRPr lang="en-US" dirty="0" smtClean="0"/>
          </a:p>
          <a:p>
            <a:r>
              <a:rPr lang="en-US" dirty="0" smtClean="0"/>
              <a:t>600mcg/ml ampoules</a:t>
            </a:r>
          </a:p>
          <a:p>
            <a:r>
              <a:rPr lang="en-US" dirty="0" smtClean="0"/>
              <a:t>Usual bolus dose - 600 mcg</a:t>
            </a:r>
          </a:p>
          <a:p>
            <a:r>
              <a:rPr lang="en-US" dirty="0" smtClean="0"/>
              <a:t>Crosses blood brain barrier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834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Continuous infusions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Prepared in addition to drugs discussed so far</a:t>
            </a:r>
          </a:p>
          <a:p>
            <a:r>
              <a:rPr lang="en-US" dirty="0" smtClean="0"/>
              <a:t>Two main groups: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b="1" dirty="0" smtClean="0"/>
              <a:t>Post intubation sedation + analgesia. Typically: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-</a:t>
            </a:r>
            <a:r>
              <a:rPr lang="en-US" dirty="0" err="1">
                <a:solidFill>
                  <a:srgbClr val="FFFF00"/>
                </a:solidFill>
              </a:rPr>
              <a:t>P</a:t>
            </a:r>
            <a:r>
              <a:rPr lang="en-US" dirty="0" err="1" smtClean="0">
                <a:solidFill>
                  <a:srgbClr val="FFFF00"/>
                </a:solidFill>
              </a:rPr>
              <a:t>ropofol</a:t>
            </a:r>
            <a:r>
              <a:rPr lang="en-US" dirty="0" smtClean="0"/>
              <a:t> +/- </a:t>
            </a:r>
            <a:r>
              <a:rPr lang="en-US" dirty="0" err="1" smtClean="0">
                <a:solidFill>
                  <a:srgbClr val="0000FF"/>
                </a:solidFill>
              </a:rPr>
              <a:t>alfentanil</a:t>
            </a:r>
            <a:r>
              <a:rPr lang="en-US" dirty="0" smtClean="0"/>
              <a:t> infusions  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b="1" dirty="0" smtClean="0"/>
              <a:t>Vasoactive infusions: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Drug chosen depends on context</a:t>
            </a:r>
          </a:p>
          <a:p>
            <a:pPr marL="0" indent="0">
              <a:buNone/>
            </a:pPr>
            <a:r>
              <a:rPr lang="en-US" dirty="0" smtClean="0"/>
              <a:t>   - Not always required, but always consider</a:t>
            </a:r>
          </a:p>
          <a:p>
            <a:pPr marL="0" indent="0">
              <a:buNone/>
            </a:pPr>
            <a:r>
              <a:rPr lang="en-US" dirty="0" smtClean="0"/>
              <a:t>   - Maybe needed before induction if unstable   </a:t>
            </a:r>
          </a:p>
          <a:p>
            <a:pPr marL="0" indent="0">
              <a:buNone/>
            </a:pPr>
            <a:r>
              <a:rPr lang="en-US" dirty="0" smtClean="0"/>
              <a:t>   - </a:t>
            </a:r>
            <a:r>
              <a:rPr lang="en-US" dirty="0" err="1" smtClean="0">
                <a:solidFill>
                  <a:srgbClr val="C2429F"/>
                </a:solidFill>
              </a:rPr>
              <a:t>Metaraminol</a:t>
            </a:r>
            <a:r>
              <a:rPr lang="en-US" dirty="0" smtClean="0">
                <a:solidFill>
                  <a:srgbClr val="C2429F"/>
                </a:solidFill>
              </a:rPr>
              <a:t> </a:t>
            </a:r>
            <a:r>
              <a:rPr lang="en-US" dirty="0" smtClean="0"/>
              <a:t>(peripheral) or </a:t>
            </a:r>
            <a:r>
              <a:rPr lang="en-US" dirty="0" smtClean="0">
                <a:solidFill>
                  <a:srgbClr val="C2429F"/>
                </a:solidFill>
              </a:rPr>
              <a:t>noradrenaline</a:t>
            </a:r>
            <a:r>
              <a:rPr lang="en-US" dirty="0" smtClean="0"/>
              <a:t> (via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central line) are commonly used  </a:t>
            </a:r>
          </a:p>
        </p:txBody>
      </p:sp>
    </p:spTree>
    <p:extLst>
      <p:ext uri="{BB962C8B-B14F-4D97-AF65-F5344CB8AC3E}">
        <p14:creationId xmlns:p14="http://schemas.microsoft.com/office/powerpoint/2010/main" val="2736537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Continuous infusions </a:t>
            </a:r>
            <a:r>
              <a:rPr lang="mr-IN" dirty="0" smtClean="0"/>
              <a:t>–</a:t>
            </a:r>
            <a:r>
              <a:rPr lang="en-US" dirty="0" smtClean="0"/>
              <a:t> typical dosages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Propofol</a:t>
            </a:r>
            <a:r>
              <a:rPr lang="en-US" dirty="0" smtClean="0">
                <a:solidFill>
                  <a:srgbClr val="FFFF00"/>
                </a:solidFill>
              </a:rPr>
              <a:t>: </a:t>
            </a:r>
            <a:r>
              <a:rPr lang="en-US" dirty="0" smtClean="0"/>
              <a:t>1% solution drawn into 50ml syringe. Dose: </a:t>
            </a:r>
            <a:r>
              <a:rPr lang="en-US" u="sng" dirty="0" smtClean="0"/>
              <a:t>1 </a:t>
            </a:r>
            <a:r>
              <a:rPr lang="mr-IN" u="sng" dirty="0" smtClean="0"/>
              <a:t>–</a:t>
            </a:r>
            <a:r>
              <a:rPr lang="en-US" u="sng" dirty="0" smtClean="0"/>
              <a:t> 4 mg/kg/</a:t>
            </a:r>
            <a:r>
              <a:rPr lang="en-US" u="sng" dirty="0" err="1" smtClean="0"/>
              <a:t>hr</a:t>
            </a:r>
            <a:endParaRPr lang="en-US" u="sng" dirty="0" smtClean="0"/>
          </a:p>
          <a:p>
            <a:r>
              <a:rPr lang="en-US" dirty="0" err="1" smtClean="0">
                <a:solidFill>
                  <a:srgbClr val="0000FF"/>
                </a:solidFill>
              </a:rPr>
              <a:t>Alfentanil</a:t>
            </a:r>
            <a:r>
              <a:rPr lang="en-US" dirty="0" smtClean="0">
                <a:solidFill>
                  <a:srgbClr val="0000FF"/>
                </a:solidFill>
              </a:rPr>
              <a:t>:</a:t>
            </a:r>
            <a:r>
              <a:rPr lang="en-US" dirty="0" smtClean="0"/>
              <a:t> 25mg in 50mls (neat). 				   Dose: </a:t>
            </a:r>
            <a:r>
              <a:rPr lang="en-US" u="sng" dirty="0" smtClean="0"/>
              <a:t>0.5 </a:t>
            </a:r>
            <a:r>
              <a:rPr lang="mr-IN" u="sng" dirty="0" smtClean="0"/>
              <a:t>–</a:t>
            </a:r>
            <a:r>
              <a:rPr lang="en-US" u="sng" dirty="0" smtClean="0"/>
              <a:t> 1.0 mcg/kg/min</a:t>
            </a:r>
          </a:p>
          <a:p>
            <a:r>
              <a:rPr lang="en-US" dirty="0" smtClean="0">
                <a:solidFill>
                  <a:srgbClr val="C2429F"/>
                </a:solidFill>
              </a:rPr>
              <a:t>Noradrenaline:</a:t>
            </a:r>
            <a:r>
              <a:rPr lang="en-US" dirty="0" smtClean="0"/>
              <a:t> 4mg in 50mls (5% dextrose). Dose: </a:t>
            </a:r>
            <a:r>
              <a:rPr lang="en-US" u="sng" dirty="0" smtClean="0"/>
              <a:t>0.01 </a:t>
            </a:r>
            <a:r>
              <a:rPr lang="mr-IN" u="sng" dirty="0" smtClean="0"/>
              <a:t>–</a:t>
            </a:r>
            <a:r>
              <a:rPr lang="en-US" u="sng" dirty="0" smtClean="0"/>
              <a:t> 1.0 mcg/kg/min</a:t>
            </a:r>
          </a:p>
          <a:p>
            <a:r>
              <a:rPr lang="en-US" dirty="0" err="1" smtClean="0">
                <a:solidFill>
                  <a:srgbClr val="C2429F"/>
                </a:solidFill>
              </a:rPr>
              <a:t>Metaraminol</a:t>
            </a:r>
            <a:r>
              <a:rPr lang="en-US" dirty="0" smtClean="0">
                <a:solidFill>
                  <a:srgbClr val="C2429F"/>
                </a:solidFill>
              </a:rPr>
              <a:t>:</a:t>
            </a:r>
            <a:r>
              <a:rPr lang="en-US" dirty="0" smtClean="0"/>
              <a:t> 20mg in 40mls (</a:t>
            </a:r>
            <a:r>
              <a:rPr lang="en-US" dirty="0" err="1" smtClean="0"/>
              <a:t>NaCl</a:t>
            </a:r>
            <a:r>
              <a:rPr lang="en-US" dirty="0" smtClean="0"/>
              <a:t>).  		Dose:</a:t>
            </a:r>
            <a:r>
              <a:rPr lang="en-US" u="sng" dirty="0" smtClean="0"/>
              <a:t> 0 </a:t>
            </a:r>
            <a:r>
              <a:rPr lang="mr-IN" u="sng" dirty="0" smtClean="0"/>
              <a:t>–</a:t>
            </a:r>
            <a:r>
              <a:rPr lang="en-US" u="sng" dirty="0" smtClean="0"/>
              <a:t> 20 </a:t>
            </a:r>
            <a:r>
              <a:rPr lang="en-US" u="sng" dirty="0" err="1" smtClean="0"/>
              <a:t>mls</a:t>
            </a:r>
            <a:r>
              <a:rPr lang="en-US" u="sng" dirty="0" smtClean="0"/>
              <a:t>/</a:t>
            </a:r>
            <a:r>
              <a:rPr lang="en-US" u="sng" dirty="0" err="1" smtClean="0"/>
              <a:t>hr</a:t>
            </a:r>
            <a:r>
              <a:rPr lang="en-US" u="sng" dirty="0" smtClean="0"/>
              <a:t> </a:t>
            </a:r>
            <a:r>
              <a:rPr lang="en-US" dirty="0" smtClean="0"/>
              <a:t>   </a:t>
            </a:r>
            <a:r>
              <a:rPr lang="en-US" u="sng" dirty="0" smtClean="0"/>
              <a:t>(</a:t>
            </a:r>
            <a:r>
              <a:rPr lang="en-US" dirty="0" smtClean="0"/>
              <a:t>typically)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2688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Points..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Sick patients often need </a:t>
            </a:r>
            <a:r>
              <a:rPr lang="en-US" b="1" i="1" dirty="0" smtClean="0"/>
              <a:t>lower </a:t>
            </a:r>
            <a:r>
              <a:rPr lang="en-US" dirty="0" smtClean="0"/>
              <a:t>doses of </a:t>
            </a:r>
            <a:r>
              <a:rPr lang="en-US" dirty="0" smtClean="0">
                <a:solidFill>
                  <a:srgbClr val="FFFF00"/>
                </a:solidFill>
              </a:rPr>
              <a:t>induction agent </a:t>
            </a:r>
            <a:r>
              <a:rPr lang="en-US" dirty="0" smtClean="0"/>
              <a:t>(titrate slowly to effect)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Muscle relaxant</a:t>
            </a:r>
            <a:r>
              <a:rPr lang="en-US" dirty="0" smtClean="0"/>
              <a:t>: Ensure dose given reflects patient weight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i="1" dirty="0" smtClean="0"/>
              <a:t>ensures optimal intubating conditions</a:t>
            </a:r>
          </a:p>
          <a:p>
            <a:r>
              <a:rPr lang="en-US" dirty="0" smtClean="0"/>
              <a:t>Have post intubation sedation ready to go</a:t>
            </a:r>
          </a:p>
          <a:p>
            <a:r>
              <a:rPr lang="en-US" dirty="0" smtClean="0"/>
              <a:t>Actively consider whether </a:t>
            </a:r>
            <a:r>
              <a:rPr lang="en-US" dirty="0" smtClean="0">
                <a:solidFill>
                  <a:srgbClr val="C2429F"/>
                </a:solidFill>
              </a:rPr>
              <a:t>vasoactive infusion </a:t>
            </a:r>
            <a:r>
              <a:rPr lang="en-US" dirty="0" smtClean="0"/>
              <a:t>needed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452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930"/>
            <a:ext cx="8229600" cy="513523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categories</a:t>
            </a:r>
          </a:p>
          <a:p>
            <a:r>
              <a:rPr lang="en-US" dirty="0" smtClean="0"/>
              <a:t>Induction agents</a:t>
            </a:r>
          </a:p>
          <a:p>
            <a:r>
              <a:rPr lang="en-US" dirty="0" smtClean="0"/>
              <a:t>Muscle relaxants</a:t>
            </a:r>
          </a:p>
          <a:p>
            <a:r>
              <a:rPr lang="en-US" dirty="0" smtClean="0"/>
              <a:t>CVS agents – ‘Uppers’</a:t>
            </a:r>
          </a:p>
          <a:p>
            <a:r>
              <a:rPr lang="en-US" dirty="0" smtClean="0"/>
              <a:t>Continuous infusions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491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821" y="5584374"/>
            <a:ext cx="1714500" cy="426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8885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Categories..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Induction: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1.) Opiate (fast acting)</a:t>
            </a:r>
          </a:p>
          <a:p>
            <a:pPr marL="0" indent="0">
              <a:buNone/>
            </a:pPr>
            <a:r>
              <a:rPr lang="en-US" dirty="0" smtClean="0"/>
              <a:t>    2.) Hypnotic (variety available </a:t>
            </a:r>
            <a:r>
              <a:rPr lang="mr-IN" dirty="0" smtClean="0"/>
              <a:t>–</a:t>
            </a:r>
            <a:r>
              <a:rPr lang="en-US" dirty="0" smtClean="0"/>
              <a:t> usually 		   		</a:t>
            </a: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propofol</a:t>
            </a:r>
            <a:r>
              <a:rPr lang="en-US" dirty="0" smtClean="0"/>
              <a:t> or ketamine)</a:t>
            </a:r>
          </a:p>
          <a:p>
            <a:pPr marL="0" indent="0">
              <a:buNone/>
            </a:pPr>
            <a:r>
              <a:rPr lang="en-US" dirty="0" smtClean="0"/>
              <a:t>    3.) Muscle relaxant (</a:t>
            </a:r>
            <a:r>
              <a:rPr lang="en-US" dirty="0" err="1" smtClean="0"/>
              <a:t>rocuronium</a:t>
            </a:r>
            <a:r>
              <a:rPr lang="en-US" dirty="0" smtClean="0"/>
              <a:t> or  	   	   			   	    </a:t>
            </a:r>
            <a:r>
              <a:rPr lang="en-US" dirty="0" err="1" smtClean="0"/>
              <a:t>suxamethonium</a:t>
            </a:r>
            <a:r>
              <a:rPr lang="en-US" dirty="0" smtClean="0"/>
              <a:t>)</a:t>
            </a:r>
            <a:endParaRPr lang="en-US" dirty="0"/>
          </a:p>
          <a:p>
            <a:pPr>
              <a:buFontTx/>
              <a:buChar char="•"/>
            </a:pPr>
            <a:r>
              <a:rPr lang="en-US" dirty="0" smtClean="0"/>
              <a:t>‘Uppers’ (variety of CVS supporting agents)</a:t>
            </a:r>
          </a:p>
          <a:p>
            <a:pPr>
              <a:buFontTx/>
              <a:buChar char="•"/>
            </a:pPr>
            <a:r>
              <a:rPr lang="en-US" dirty="0" smtClean="0"/>
              <a:t>Continuous infusions (post intubation sedation + vasoactive infusions)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7380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Categories – </a:t>
            </a:r>
            <a:r>
              <a:rPr lang="en-US" i="1" dirty="0" err="1"/>
              <a:t>c</a:t>
            </a:r>
            <a:r>
              <a:rPr lang="en-US" i="1" dirty="0" err="1" smtClean="0"/>
              <a:t>olour</a:t>
            </a:r>
            <a:r>
              <a:rPr lang="en-US" i="1" dirty="0" smtClean="0"/>
              <a:t>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/>
              <a:t>A</a:t>
            </a:r>
            <a:r>
              <a:rPr lang="en-US" sz="2800" dirty="0" err="1" smtClean="0"/>
              <a:t>naesthetic</a:t>
            </a:r>
            <a:r>
              <a:rPr lang="en-US" sz="2800" dirty="0" smtClean="0"/>
              <a:t> drug categories each assigned a </a:t>
            </a:r>
            <a:r>
              <a:rPr lang="en-US" sz="2800" dirty="0" err="1" smtClean="0"/>
              <a:t>colour</a:t>
            </a:r>
            <a:r>
              <a:rPr lang="en-US" sz="2800" dirty="0"/>
              <a:t>.</a:t>
            </a:r>
            <a:r>
              <a:rPr lang="en-US" sz="2800" dirty="0" smtClean="0"/>
              <a:t> </a:t>
            </a:r>
          </a:p>
          <a:p>
            <a:r>
              <a:rPr lang="en-US" sz="2800" dirty="0"/>
              <a:t>C</a:t>
            </a:r>
            <a:r>
              <a:rPr lang="en-US" sz="2800" dirty="0" smtClean="0"/>
              <a:t>orresponding stickers used for rapid identification.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2800" dirty="0" smtClean="0"/>
              <a:t> </a:t>
            </a:r>
          </a:p>
          <a:p>
            <a:pPr marL="0" indent="0">
              <a:buNone/>
            </a:pPr>
            <a:r>
              <a:rPr lang="en-US" sz="2800" dirty="0" smtClean="0"/>
              <a:t>    - </a:t>
            </a:r>
            <a:r>
              <a:rPr lang="en-US" sz="2800" dirty="0" smtClean="0">
                <a:solidFill>
                  <a:srgbClr val="FFFF00"/>
                </a:solidFill>
              </a:rPr>
              <a:t>Yellow</a:t>
            </a:r>
            <a:r>
              <a:rPr lang="en-US" sz="2800" dirty="0" smtClean="0"/>
              <a:t>: Induction</a:t>
            </a:r>
          </a:p>
          <a:p>
            <a:pPr marL="0" indent="0">
              <a:buNone/>
            </a:pPr>
            <a:r>
              <a:rPr lang="en-US" sz="2800" dirty="0" smtClean="0"/>
              <a:t>    - </a:t>
            </a:r>
            <a:r>
              <a:rPr lang="en-US" sz="2800" b="1" dirty="0" smtClean="0">
                <a:solidFill>
                  <a:schemeClr val="tx2"/>
                </a:solidFill>
              </a:rPr>
              <a:t>Blue</a:t>
            </a:r>
            <a:r>
              <a:rPr lang="en-US" sz="2800" dirty="0" smtClean="0"/>
              <a:t>: Opiate</a:t>
            </a:r>
          </a:p>
          <a:p>
            <a:pPr marL="0" indent="0">
              <a:buNone/>
            </a:pPr>
            <a:r>
              <a:rPr lang="en-US" sz="2800" dirty="0" smtClean="0"/>
              <a:t>    - </a:t>
            </a:r>
            <a:r>
              <a:rPr lang="en-US" sz="2800" b="1" dirty="0" smtClean="0">
                <a:solidFill>
                  <a:srgbClr val="FF0000"/>
                </a:solidFill>
              </a:rPr>
              <a:t>Red</a:t>
            </a:r>
            <a:r>
              <a:rPr lang="en-US" sz="2800" dirty="0" smtClean="0"/>
              <a:t>: Muscle Relaxant</a:t>
            </a:r>
          </a:p>
          <a:p>
            <a:pPr marL="0" indent="0">
              <a:buNone/>
            </a:pPr>
            <a:r>
              <a:rPr lang="en-US" sz="2800" dirty="0" smtClean="0"/>
              <a:t>    - </a:t>
            </a:r>
            <a:r>
              <a:rPr lang="en-US" sz="2800" b="1" dirty="0" smtClean="0">
                <a:solidFill>
                  <a:srgbClr val="C2429F"/>
                </a:solidFill>
              </a:rPr>
              <a:t>Pink</a:t>
            </a:r>
            <a:r>
              <a:rPr lang="en-US" sz="2800" dirty="0" smtClean="0"/>
              <a:t>: Vasopressor/inotrope</a:t>
            </a:r>
          </a:p>
          <a:p>
            <a:pPr marL="0" indent="0">
              <a:buNone/>
            </a:pPr>
            <a:r>
              <a:rPr lang="en-US" sz="2800" dirty="0" smtClean="0"/>
              <a:t>    - </a:t>
            </a:r>
            <a:r>
              <a:rPr lang="en-US" sz="2800" b="1" dirty="0" smtClean="0">
                <a:solidFill>
                  <a:srgbClr val="008000"/>
                </a:solidFill>
              </a:rPr>
              <a:t>Green</a:t>
            </a:r>
            <a:r>
              <a:rPr lang="en-US" sz="2800" dirty="0" smtClean="0"/>
              <a:t>: Atropine/</a:t>
            </a:r>
            <a:r>
              <a:rPr lang="en-US" sz="2800" dirty="0" err="1" smtClean="0"/>
              <a:t>Glycopyrolate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577" y="3517316"/>
            <a:ext cx="3046927" cy="178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563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Fast acting opiate: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sz="3300" dirty="0" smtClean="0"/>
              <a:t>- </a:t>
            </a:r>
            <a:r>
              <a:rPr lang="en-US" sz="3300" dirty="0" err="1" smtClean="0"/>
              <a:t>Alfentanil</a:t>
            </a:r>
            <a:r>
              <a:rPr lang="en-US" sz="3300" dirty="0" smtClean="0"/>
              <a:t> or fentanyl</a:t>
            </a:r>
          </a:p>
          <a:p>
            <a:pPr marL="0" indent="0">
              <a:buNone/>
            </a:pPr>
            <a:r>
              <a:rPr lang="en-US" sz="3300" dirty="0" smtClean="0"/>
              <a:t>    - Given as initial drug</a:t>
            </a:r>
          </a:p>
          <a:p>
            <a:pPr marL="0" indent="0">
              <a:buNone/>
            </a:pPr>
            <a:r>
              <a:rPr lang="en-US" sz="3300" dirty="0" smtClean="0"/>
              <a:t>    - </a:t>
            </a:r>
            <a:r>
              <a:rPr lang="en-US" sz="3300" dirty="0"/>
              <a:t>R</a:t>
            </a:r>
            <a:r>
              <a:rPr lang="en-US" sz="3300" dirty="0" smtClean="0"/>
              <a:t>educes stimulation of laryngoscopy</a:t>
            </a:r>
          </a:p>
          <a:p>
            <a:pPr marL="0" indent="0">
              <a:buNone/>
            </a:pPr>
            <a:r>
              <a:rPr lang="en-US" dirty="0" smtClean="0"/>
              <a:t>    - May reduce dose of </a:t>
            </a:r>
            <a:r>
              <a:rPr lang="en-US" dirty="0"/>
              <a:t>h</a:t>
            </a:r>
            <a:r>
              <a:rPr lang="en-US" dirty="0" smtClean="0"/>
              <a:t>ypnotic agent </a:t>
            </a:r>
          </a:p>
          <a:p>
            <a:pPr marL="0" indent="0">
              <a:buNone/>
            </a:pPr>
            <a:r>
              <a:rPr lang="en-US" dirty="0" smtClean="0"/>
              <a:t>   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633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Hypnotics:</a:t>
            </a:r>
            <a:r>
              <a:rPr lang="en-US" dirty="0" smtClean="0"/>
              <a:t> (</a:t>
            </a:r>
            <a:r>
              <a:rPr lang="en-US" dirty="0" err="1" smtClean="0"/>
              <a:t>anaesthetise</a:t>
            </a:r>
            <a:r>
              <a:rPr lang="en-US" dirty="0" smtClean="0"/>
              <a:t> the patient)</a:t>
            </a:r>
          </a:p>
          <a:p>
            <a:endParaRPr lang="en-US" i="1" dirty="0"/>
          </a:p>
          <a:p>
            <a:r>
              <a:rPr lang="en-US" dirty="0" smtClean="0"/>
              <a:t>Several drugs available</a:t>
            </a:r>
          </a:p>
          <a:p>
            <a:r>
              <a:rPr lang="en-US" dirty="0" smtClean="0"/>
              <a:t>Usually titrated to effect rather than fixed pre </a:t>
            </a:r>
            <a:r>
              <a:rPr lang="mr-IN" dirty="0" smtClean="0"/>
              <a:t>–</a:t>
            </a:r>
            <a:r>
              <a:rPr lang="en-US" dirty="0" smtClean="0"/>
              <a:t> determined dose</a:t>
            </a:r>
          </a:p>
          <a:p>
            <a:r>
              <a:rPr lang="en-US" dirty="0" smtClean="0"/>
              <a:t>Ketamine / </a:t>
            </a:r>
            <a:r>
              <a:rPr lang="en-US" dirty="0" err="1"/>
              <a:t>p</a:t>
            </a:r>
            <a:r>
              <a:rPr lang="en-US" dirty="0" err="1" smtClean="0"/>
              <a:t>ropofol</a:t>
            </a:r>
            <a:r>
              <a:rPr lang="en-US" dirty="0" smtClean="0"/>
              <a:t> most commonly used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                      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656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Induction</a:t>
            </a:r>
            <a:r>
              <a:rPr lang="en-US" dirty="0" smtClean="0"/>
              <a:t> - </a:t>
            </a:r>
            <a:r>
              <a:rPr lang="en-US" i="1" dirty="0" err="1" smtClean="0"/>
              <a:t>Propofol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Lipid – water emulsion (1 or 2% available)</a:t>
            </a:r>
          </a:p>
          <a:p>
            <a:r>
              <a:rPr lang="en-US" b="1" dirty="0" smtClean="0"/>
              <a:t>Typical Preparation:</a:t>
            </a:r>
            <a:r>
              <a:rPr lang="en-US" dirty="0" smtClean="0"/>
              <a:t> drawn up neat into 10 or 20mls</a:t>
            </a:r>
          </a:p>
          <a:p>
            <a:r>
              <a:rPr lang="en-US" dirty="0" smtClean="0"/>
              <a:t>Usual induction dose:</a:t>
            </a:r>
            <a:r>
              <a:rPr lang="en-US" b="1" dirty="0" smtClean="0"/>
              <a:t> 1 – 2.5mg/kg </a:t>
            </a:r>
          </a:p>
          <a:p>
            <a:r>
              <a:rPr lang="en-US" dirty="0" smtClean="0"/>
              <a:t>Creates best intubating conditions</a:t>
            </a:r>
          </a:p>
          <a:p>
            <a:r>
              <a:rPr lang="en-US" dirty="0" smtClean="0"/>
              <a:t>Easy to draw up quickly</a:t>
            </a:r>
          </a:p>
          <a:p>
            <a:r>
              <a:rPr lang="en-US" dirty="0" smtClean="0"/>
              <a:t>Less CVS stable than other agents</a:t>
            </a:r>
          </a:p>
          <a:p>
            <a:r>
              <a:rPr lang="en-US" dirty="0" smtClean="0"/>
              <a:t>Requires careful titration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0632" y="5008859"/>
            <a:ext cx="2553367" cy="1581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162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Induction</a:t>
            </a:r>
            <a:r>
              <a:rPr lang="en-US" dirty="0" smtClean="0"/>
              <a:t> - </a:t>
            </a:r>
            <a:r>
              <a:rPr lang="en-US" i="1" dirty="0" smtClean="0"/>
              <a:t>Ketamine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Char char="•"/>
            </a:pPr>
            <a:r>
              <a:rPr lang="en-US" dirty="0" smtClean="0"/>
              <a:t>Increasingly popular option for CCI</a:t>
            </a:r>
          </a:p>
          <a:p>
            <a:pPr>
              <a:buFontTx/>
              <a:buChar char="•"/>
            </a:pPr>
            <a:r>
              <a:rPr lang="en-US" b="1" dirty="0" smtClean="0"/>
              <a:t>Typical Preparation:</a:t>
            </a:r>
            <a:r>
              <a:rPr lang="en-US" dirty="0" smtClean="0"/>
              <a:t> usually diluted to 10mg/ml</a:t>
            </a:r>
          </a:p>
          <a:p>
            <a:pPr>
              <a:buFontTx/>
              <a:buChar char="•"/>
            </a:pPr>
            <a:r>
              <a:rPr lang="en-US" dirty="0" smtClean="0"/>
              <a:t>Beware! Two concentrations available: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(10mg/ml </a:t>
            </a:r>
            <a:r>
              <a:rPr lang="en-US" i="1" dirty="0" smtClean="0"/>
              <a:t>and</a:t>
            </a:r>
            <a:r>
              <a:rPr lang="en-US" dirty="0" smtClean="0"/>
              <a:t> 50mg/ml)</a:t>
            </a:r>
          </a:p>
          <a:p>
            <a:r>
              <a:rPr lang="en-US" dirty="0" smtClean="0"/>
              <a:t>Increases </a:t>
            </a:r>
            <a:r>
              <a:rPr lang="en-US" dirty="0"/>
              <a:t>c</a:t>
            </a:r>
            <a:r>
              <a:rPr lang="en-US" dirty="0" smtClean="0"/>
              <a:t>ardiac </a:t>
            </a:r>
            <a:r>
              <a:rPr lang="en-US" dirty="0"/>
              <a:t>o</a:t>
            </a:r>
            <a:r>
              <a:rPr lang="en-US" dirty="0" smtClean="0"/>
              <a:t>utput + </a:t>
            </a:r>
            <a:r>
              <a:rPr lang="en-US" dirty="0" err="1" smtClean="0"/>
              <a:t>vasoconstricts</a:t>
            </a:r>
            <a:endParaRPr lang="en-US" dirty="0" smtClean="0"/>
          </a:p>
          <a:p>
            <a:r>
              <a:rPr lang="en-US" dirty="0" smtClean="0"/>
              <a:t>Good option for shocked patients</a:t>
            </a:r>
            <a:endParaRPr lang="en-US" dirty="0"/>
          </a:p>
          <a:p>
            <a:r>
              <a:rPr lang="en-US" dirty="0" smtClean="0"/>
              <a:t>Analgesic as well as hypnotic</a:t>
            </a:r>
          </a:p>
          <a:p>
            <a:r>
              <a:rPr lang="en-US" dirty="0" smtClean="0"/>
              <a:t>Usual induction dose: </a:t>
            </a:r>
            <a:r>
              <a:rPr lang="en-US" b="1" dirty="0" smtClean="0"/>
              <a:t>2mg/kg</a:t>
            </a:r>
          </a:p>
          <a:p>
            <a:pPr marL="0" indent="0">
              <a:buNone/>
            </a:pPr>
            <a:r>
              <a:rPr lang="en-US" dirty="0" smtClean="0"/>
              <a:t>     (may require dose reduction in</a:t>
            </a:r>
          </a:p>
          <a:p>
            <a:pPr marL="0" indent="0">
              <a:buNone/>
            </a:pPr>
            <a:r>
              <a:rPr lang="en-US" dirty="0" smtClean="0"/>
              <a:t>      shocked patients)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9354" y="3796351"/>
            <a:ext cx="1841903" cy="1925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354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Induction</a:t>
            </a:r>
            <a:r>
              <a:rPr lang="en-US" dirty="0" smtClean="0"/>
              <a:t> - </a:t>
            </a:r>
            <a:r>
              <a:rPr lang="en-US" i="1" dirty="0" smtClean="0"/>
              <a:t>Thiopental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Yellow powder in glass ampoule</a:t>
            </a:r>
          </a:p>
          <a:p>
            <a:r>
              <a:rPr lang="en-US" b="1" dirty="0" smtClean="0"/>
              <a:t>Typical Preparation:</a:t>
            </a:r>
            <a:r>
              <a:rPr lang="en-US" dirty="0" smtClean="0"/>
              <a:t> 500mg (one ampoule) mixed into 20mls water -&gt; (25mg/ml)</a:t>
            </a:r>
          </a:p>
          <a:p>
            <a:r>
              <a:rPr lang="en-US" dirty="0" smtClean="0"/>
              <a:t>Clear onset of </a:t>
            </a:r>
            <a:r>
              <a:rPr lang="en-US" dirty="0" err="1" smtClean="0"/>
              <a:t>anaesthesia</a:t>
            </a:r>
            <a:endParaRPr lang="en-US" dirty="0" smtClean="0"/>
          </a:p>
          <a:p>
            <a:r>
              <a:rPr lang="en-US" dirty="0" smtClean="0"/>
              <a:t>More CVS stable than </a:t>
            </a:r>
            <a:r>
              <a:rPr lang="en-US" dirty="0" err="1" smtClean="0"/>
              <a:t>propofol</a:t>
            </a:r>
            <a:endParaRPr lang="en-US" dirty="0" smtClean="0"/>
          </a:p>
          <a:p>
            <a:r>
              <a:rPr lang="en-US" dirty="0" smtClean="0"/>
              <a:t>Can produces tachycardia</a:t>
            </a:r>
          </a:p>
          <a:p>
            <a:r>
              <a:rPr lang="en-US" dirty="0" smtClean="0"/>
              <a:t>Dose: </a:t>
            </a:r>
            <a:r>
              <a:rPr lang="en-US" b="1" dirty="0" smtClean="0"/>
              <a:t>3 – 7 mg/kg</a:t>
            </a:r>
          </a:p>
          <a:p>
            <a:r>
              <a:rPr lang="en-US" dirty="0" smtClean="0"/>
              <a:t>Toxic +++ in event of extravasation</a:t>
            </a:r>
          </a:p>
          <a:p>
            <a:r>
              <a:rPr lang="en-US" dirty="0" smtClean="0"/>
              <a:t>Infrequently used compared to </a:t>
            </a:r>
            <a:r>
              <a:rPr lang="en-US" dirty="0" err="1" smtClean="0"/>
              <a:t>propofol</a:t>
            </a:r>
            <a:r>
              <a:rPr lang="en-US" dirty="0" smtClean="0"/>
              <a:t>/ketamine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9354" y="2847473"/>
            <a:ext cx="1560499" cy="207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20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3543</TotalTime>
  <Words>795</Words>
  <Application>Microsoft Macintosh PowerPoint</Application>
  <PresentationFormat>On-screen Show (4:3)</PresentationFormat>
  <Paragraphs>139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Drugs used during Critical Care Intubation</vt:lpstr>
      <vt:lpstr>Aims</vt:lpstr>
      <vt:lpstr>The Categories..</vt:lpstr>
      <vt:lpstr>The Categories – colour coding</vt:lpstr>
      <vt:lpstr>Induction</vt:lpstr>
      <vt:lpstr>Induction</vt:lpstr>
      <vt:lpstr>Induction - Propofol</vt:lpstr>
      <vt:lpstr>Induction - Ketamine</vt:lpstr>
      <vt:lpstr>Induction - Thiopental</vt:lpstr>
      <vt:lpstr>Induction agent summary..</vt:lpstr>
      <vt:lpstr>Muscle Relaxants - Suxamethonium</vt:lpstr>
      <vt:lpstr>Muscle Relaxants - Rocuronium</vt:lpstr>
      <vt:lpstr>Cardiovascular agents</vt:lpstr>
      <vt:lpstr>CVS - Metaraminol</vt:lpstr>
      <vt:lpstr>CVS - Glycopyrolate</vt:lpstr>
      <vt:lpstr>CVS - Atropine</vt:lpstr>
      <vt:lpstr>Continuous infusions</vt:lpstr>
      <vt:lpstr>Continuous infusions – typical dosages</vt:lpstr>
      <vt:lpstr>Final Points..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RSI – The drugs we use</dc:title>
  <dc:creator>andy s</dc:creator>
  <cp:lastModifiedBy>andy s</cp:lastModifiedBy>
  <cp:revision>44</cp:revision>
  <dcterms:created xsi:type="dcterms:W3CDTF">2014-06-12T17:06:03Z</dcterms:created>
  <dcterms:modified xsi:type="dcterms:W3CDTF">2020-03-21T16:30:08Z</dcterms:modified>
</cp:coreProperties>
</file>