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77" r:id="rId6"/>
    <p:sldId id="261" r:id="rId7"/>
    <p:sldId id="284" r:id="rId8"/>
    <p:sldId id="280" r:id="rId9"/>
    <p:sldId id="263" r:id="rId10"/>
    <p:sldId id="264" r:id="rId11"/>
    <p:sldId id="265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81" r:id="rId20"/>
    <p:sldId id="275" r:id="rId21"/>
    <p:sldId id="283" r:id="rId22"/>
    <p:sldId id="278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502" autoAdjust="0"/>
  </p:normalViewPr>
  <p:slideViewPr>
    <p:cSldViewPr snapToGrid="0" snapToObjects="1">
      <p:cViewPr>
        <p:scale>
          <a:sx n="107" d="100"/>
          <a:sy n="107" d="100"/>
        </p:scale>
        <p:origin x="-80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7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40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4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582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6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25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80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744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03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947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47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FF5A0-3BB5-B742-9F20-C71C0459465F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E7363-A156-5C4C-BC5E-E5A0E7854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4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25875"/>
            <a:ext cx="7772400" cy="2172244"/>
          </a:xfrm>
          <a:solidFill>
            <a:srgbClr val="E6B9B8"/>
          </a:solidFill>
        </p:spPr>
        <p:txBody>
          <a:bodyPr>
            <a:normAutofit/>
          </a:bodyPr>
          <a:lstStyle/>
          <a:p>
            <a:r>
              <a:rPr lang="en-US" b="1" dirty="0" smtClean="0"/>
              <a:t>Critical Care Intubation (CCI)</a:t>
            </a:r>
            <a:br>
              <a:rPr lang="en-US" b="1" dirty="0" smtClean="0"/>
            </a:br>
            <a:r>
              <a:rPr lang="en-US" b="1" i="1" dirty="0" smtClean="0"/>
              <a:t>The process explained…</a:t>
            </a:r>
            <a:endParaRPr lang="en-US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18614"/>
            <a:ext cx="6400800" cy="1151407"/>
          </a:xfrm>
        </p:spPr>
        <p:txBody>
          <a:bodyPr>
            <a:normAutofit fontScale="25000" lnSpcReduction="20000"/>
          </a:bodyPr>
          <a:lstStyle/>
          <a:p>
            <a:endParaRPr lang="en-US" sz="2000" i="1" dirty="0"/>
          </a:p>
          <a:p>
            <a:endParaRPr lang="en-US" sz="2000" i="1" dirty="0" smtClean="0"/>
          </a:p>
          <a:p>
            <a:endParaRPr lang="en-US" i="1" dirty="0"/>
          </a:p>
          <a:p>
            <a:r>
              <a:rPr lang="en-US" sz="7400" b="1" dirty="0" smtClean="0"/>
              <a:t>Critical Care Airway Nurse Network (CCANN) course</a:t>
            </a:r>
          </a:p>
          <a:p>
            <a:endParaRPr lang="en-US" sz="7400" b="1" dirty="0" smtClean="0"/>
          </a:p>
          <a:p>
            <a:r>
              <a:rPr lang="en-US" sz="7400" b="1" dirty="0" smtClean="0"/>
              <a:t>Speaker:  </a:t>
            </a:r>
          </a:p>
          <a:p>
            <a:endParaRPr lang="en-US" sz="7400" b="1" dirty="0"/>
          </a:p>
        </p:txBody>
      </p:sp>
      <p:pic>
        <p:nvPicPr>
          <p:cNvPr id="5" name="Picture 4" descr="ambu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25" y="5735906"/>
            <a:ext cx="1938420" cy="629987"/>
          </a:xfrm>
          <a:prstGeom prst="rect">
            <a:avLst/>
          </a:prstGeom>
        </p:spPr>
      </p:pic>
      <p:pic>
        <p:nvPicPr>
          <p:cNvPr id="6" name="Picture 5" descr="NHS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758" y="5890979"/>
            <a:ext cx="1187284" cy="47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025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Airway Equipment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Mapleson</a:t>
            </a:r>
            <a:r>
              <a:rPr lang="en-US" dirty="0" smtClean="0"/>
              <a:t> C / ‘waters’ circuit: 15L/min </a:t>
            </a:r>
            <a:r>
              <a:rPr lang="en-US" i="1" dirty="0" smtClean="0"/>
              <a:t>with</a:t>
            </a:r>
            <a:r>
              <a:rPr lang="en-US" dirty="0" smtClean="0"/>
              <a:t> </a:t>
            </a:r>
            <a:r>
              <a:rPr lang="en-US" dirty="0" err="1"/>
              <a:t>c</a:t>
            </a:r>
            <a:r>
              <a:rPr lang="en-US" dirty="0" err="1" smtClean="0"/>
              <a:t>apnography</a:t>
            </a:r>
            <a:r>
              <a:rPr lang="en-US" dirty="0" smtClean="0"/>
              <a:t> attached</a:t>
            </a:r>
          </a:p>
          <a:p>
            <a:r>
              <a:rPr lang="en-US" dirty="0" smtClean="0"/>
              <a:t>Suction: turned on, </a:t>
            </a:r>
            <a:r>
              <a:rPr lang="en-US" dirty="0" err="1" smtClean="0"/>
              <a:t>yankauer</a:t>
            </a:r>
            <a:r>
              <a:rPr lang="en-US" dirty="0" smtClean="0"/>
              <a:t> attached + near </a:t>
            </a:r>
            <a:r>
              <a:rPr lang="en-US" dirty="0" err="1" smtClean="0"/>
              <a:t>intubator’s</a:t>
            </a:r>
            <a:r>
              <a:rPr lang="en-US" dirty="0" smtClean="0"/>
              <a:t> right hand</a:t>
            </a:r>
          </a:p>
          <a:p>
            <a:r>
              <a:rPr lang="en-US" dirty="0" err="1" smtClean="0"/>
              <a:t>Oropharyngeal</a:t>
            </a:r>
            <a:r>
              <a:rPr lang="en-US" dirty="0" smtClean="0"/>
              <a:t> / </a:t>
            </a:r>
            <a:r>
              <a:rPr lang="en-US" dirty="0" err="1" smtClean="0"/>
              <a:t>Guedel</a:t>
            </a:r>
            <a:r>
              <a:rPr lang="en-US" dirty="0" smtClean="0"/>
              <a:t> airway: have ready + sized correctly</a:t>
            </a:r>
          </a:p>
          <a:p>
            <a:r>
              <a:rPr lang="en-US" dirty="0" smtClean="0"/>
              <a:t>Laryngoscopes: </a:t>
            </a:r>
          </a:p>
          <a:p>
            <a:pPr marL="0" indent="0">
              <a:buNone/>
            </a:pPr>
            <a:r>
              <a:rPr lang="en-US" dirty="0" smtClean="0"/>
              <a:t>	- Usually Macintosh (sizes 3 and 4) 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Increasingly video laryngoscope used as 1</a:t>
            </a:r>
            <a:r>
              <a:rPr lang="en-US" baseline="30000" dirty="0" smtClean="0"/>
              <a:t>st</a:t>
            </a:r>
            <a:r>
              <a:rPr lang="en-US" dirty="0" smtClean="0"/>
              <a:t> line.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Check light source works!</a:t>
            </a:r>
            <a:endParaRPr lang="en-US" dirty="0"/>
          </a:p>
          <a:p>
            <a:pPr marL="0" indent="0">
              <a:buNone/>
            </a:pP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dirty="0" smtClean="0"/>
              <a:t>   Endotracheal tubes: </a:t>
            </a:r>
            <a:r>
              <a:rPr lang="en-US" dirty="0"/>
              <a:t>s</a:t>
            </a:r>
            <a:r>
              <a:rPr lang="en-US" dirty="0" smtClean="0"/>
              <a:t>ized appropriately + cuff checked</a:t>
            </a:r>
          </a:p>
          <a:p>
            <a:pPr marL="0" indent="0">
              <a:buNone/>
            </a:pPr>
            <a:r>
              <a:rPr lang="en-US" dirty="0" smtClean="0"/>
              <a:t>      (men: 8.0 </a:t>
            </a:r>
            <a:r>
              <a:rPr lang="mr-IN" dirty="0" smtClean="0"/>
              <a:t>–</a:t>
            </a:r>
            <a:r>
              <a:rPr lang="en-US" dirty="0" smtClean="0"/>
              <a:t> 8.5 / women 7.5 </a:t>
            </a:r>
            <a:r>
              <a:rPr lang="mr-IN" dirty="0" smtClean="0"/>
              <a:t>–</a:t>
            </a:r>
            <a:r>
              <a:rPr lang="en-US" dirty="0" smtClean="0"/>
              <a:t> 8.0 mm ID)</a:t>
            </a:r>
          </a:p>
          <a:p>
            <a:pPr>
              <a:buFont typeface="Wingdings" charset="0"/>
              <a:buChar char=""/>
            </a:pPr>
            <a:r>
              <a:rPr lang="en-US" dirty="0" err="1" smtClean="0"/>
              <a:t>Bougie</a:t>
            </a:r>
            <a:r>
              <a:rPr lang="en-US" dirty="0"/>
              <a:t>:</a:t>
            </a:r>
            <a:r>
              <a:rPr lang="en-US" dirty="0" smtClean="0"/>
              <a:t> immediately available</a:t>
            </a:r>
          </a:p>
          <a:p>
            <a:pPr>
              <a:buFont typeface="Wingdings" charset="0"/>
              <a:buChar char=""/>
            </a:pPr>
            <a:r>
              <a:rPr lang="en-US" dirty="0" smtClean="0"/>
              <a:t>Tube tie or alternative securing device for endotracheal tube</a:t>
            </a:r>
          </a:p>
          <a:p>
            <a:pPr>
              <a:buFont typeface="Wingdings" charset="0"/>
              <a:buChar char=""/>
            </a:pPr>
            <a:r>
              <a:rPr lang="en-US" dirty="0" err="1" smtClean="0"/>
              <a:t>Supraglottic</a:t>
            </a:r>
            <a:r>
              <a:rPr lang="en-US" dirty="0" smtClean="0"/>
              <a:t> device available</a:t>
            </a:r>
          </a:p>
          <a:p>
            <a:pPr>
              <a:buFont typeface="Wingdings" charset="0"/>
              <a:buChar char=""/>
            </a:pPr>
            <a:r>
              <a:rPr lang="en-US" dirty="0" smtClean="0"/>
              <a:t>Prepare ventilator + know exact location of </a:t>
            </a:r>
            <a:r>
              <a:rPr lang="en-US" b="1" i="1" dirty="0" smtClean="0"/>
              <a:t>Difficult Airway Trolley 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088192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68697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2800" b="1" dirty="0" smtClean="0"/>
              <a:t>Induction drugs</a:t>
            </a:r>
            <a:r>
              <a:rPr lang="en-US" sz="2800" dirty="0" smtClean="0"/>
              <a:t>:</a:t>
            </a:r>
          </a:p>
          <a:p>
            <a:pPr marL="0" indent="0">
              <a:buNone/>
            </a:pPr>
            <a:r>
              <a:rPr lang="en-US" sz="2800" dirty="0"/>
              <a:t>  </a:t>
            </a:r>
            <a:r>
              <a:rPr lang="en-US" sz="2800" dirty="0" smtClean="0"/>
              <a:t>  - Opiate: </a:t>
            </a:r>
            <a:r>
              <a:rPr lang="en-US" sz="2800" dirty="0" err="1" smtClean="0"/>
              <a:t>alfentanil</a:t>
            </a:r>
            <a:r>
              <a:rPr lang="en-US" sz="2800" dirty="0" smtClean="0"/>
              <a:t> or fentanyl </a:t>
            </a:r>
          </a:p>
          <a:p>
            <a:pPr marL="0" indent="0">
              <a:buNone/>
            </a:pPr>
            <a:r>
              <a:rPr lang="en-US" sz="2800" dirty="0" smtClean="0"/>
              <a:t>    - Induction agent: </a:t>
            </a:r>
            <a:r>
              <a:rPr lang="en-US" sz="2800" dirty="0" err="1"/>
              <a:t>p</a:t>
            </a:r>
            <a:r>
              <a:rPr lang="en-US" sz="2800" dirty="0" err="1" smtClean="0"/>
              <a:t>ropofol</a:t>
            </a:r>
            <a:r>
              <a:rPr lang="en-US" sz="2800" dirty="0" smtClean="0"/>
              <a:t> or ketamine (occasionally others)</a:t>
            </a:r>
          </a:p>
          <a:p>
            <a:pPr marL="0" indent="0">
              <a:buNone/>
            </a:pPr>
            <a:r>
              <a:rPr lang="en-US" sz="2800" dirty="0" smtClean="0"/>
              <a:t>    - Muscle relaxant: </a:t>
            </a:r>
            <a:r>
              <a:rPr lang="en-US" sz="2800" dirty="0" err="1"/>
              <a:t>r</a:t>
            </a:r>
            <a:r>
              <a:rPr lang="en-US" sz="2800" dirty="0" err="1" smtClean="0"/>
              <a:t>ocuronium</a:t>
            </a:r>
            <a:r>
              <a:rPr lang="en-US" sz="2800" dirty="0" smtClean="0"/>
              <a:t> or </a:t>
            </a:r>
            <a:r>
              <a:rPr lang="en-US" sz="2800" dirty="0" err="1"/>
              <a:t>s</a:t>
            </a:r>
            <a:r>
              <a:rPr lang="en-US" sz="2800" dirty="0" err="1" smtClean="0"/>
              <a:t>uxamethonium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  - ‘Uppers’ to bolus: several options, often: </a:t>
            </a:r>
            <a:r>
              <a:rPr lang="en-US" sz="2800" dirty="0" err="1" smtClean="0"/>
              <a:t>metaraminol</a:t>
            </a:r>
            <a:r>
              <a:rPr lang="en-US" sz="2800" dirty="0" smtClean="0"/>
              <a:t>/</a:t>
            </a:r>
            <a:r>
              <a:rPr lang="en-US" sz="2800" dirty="0" err="1" smtClean="0"/>
              <a:t>glycopyrolate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</a:t>
            </a:r>
            <a:endParaRPr lang="en-US" sz="2800" i="1" dirty="0" smtClean="0"/>
          </a:p>
          <a:p>
            <a:pPr>
              <a:buFontTx/>
              <a:buChar char="•"/>
            </a:pPr>
            <a:r>
              <a:rPr lang="en-US" sz="2800" b="1" dirty="0" smtClean="0"/>
              <a:t>Infusions:</a:t>
            </a:r>
            <a:r>
              <a:rPr lang="en-US" sz="2800" dirty="0" smtClean="0"/>
              <a:t> ready to go post intubation: </a:t>
            </a:r>
            <a:r>
              <a:rPr lang="en-US" sz="2800" dirty="0" err="1" smtClean="0"/>
              <a:t>propofol</a:t>
            </a:r>
            <a:r>
              <a:rPr lang="en-US" sz="2800" dirty="0"/>
              <a:t> </a:t>
            </a:r>
            <a:r>
              <a:rPr lang="en-US" sz="2800" dirty="0" smtClean="0"/>
              <a:t>+ </a:t>
            </a:r>
            <a:r>
              <a:rPr lang="en-US" sz="2800" dirty="0" err="1" smtClean="0"/>
              <a:t>alfentanil</a:t>
            </a:r>
            <a:r>
              <a:rPr lang="en-US" sz="2800" dirty="0" smtClean="0"/>
              <a:t> (</a:t>
            </a:r>
            <a:r>
              <a:rPr lang="en-US" sz="2800" i="1" dirty="0" err="1" smtClean="0"/>
              <a:t>alfentanil</a:t>
            </a:r>
            <a:r>
              <a:rPr lang="en-US" sz="2800" i="1" dirty="0" smtClean="0"/>
              <a:t> infusion not always used).</a:t>
            </a:r>
          </a:p>
          <a:p>
            <a:pPr>
              <a:buFontTx/>
              <a:buChar char="•"/>
            </a:pPr>
            <a:endParaRPr lang="en-US" sz="2800" dirty="0"/>
          </a:p>
          <a:p>
            <a:pPr>
              <a:buFontTx/>
              <a:buChar char="•"/>
            </a:pPr>
            <a:r>
              <a:rPr lang="en-US" sz="2800" b="1" dirty="0" smtClean="0"/>
              <a:t>Vasoactive infusions: </a:t>
            </a:r>
            <a:r>
              <a:rPr lang="en-US" sz="2800" dirty="0"/>
              <a:t>m</a:t>
            </a:r>
            <a:r>
              <a:rPr lang="en-US" sz="2800" dirty="0" smtClean="0"/>
              <a:t>aybe required pre or post induction to manage hypotension.  Commonly used: </a:t>
            </a:r>
            <a:r>
              <a:rPr lang="en-US" sz="2800" dirty="0" err="1" smtClean="0"/>
              <a:t>metaraminol</a:t>
            </a:r>
            <a:r>
              <a:rPr lang="en-US" sz="2800" dirty="0" smtClean="0"/>
              <a:t> (can go </a:t>
            </a:r>
            <a:r>
              <a:rPr lang="en-US" sz="2800" dirty="0" err="1" smtClean="0"/>
              <a:t>periperhally</a:t>
            </a:r>
            <a:r>
              <a:rPr lang="en-US" sz="2800" dirty="0" smtClean="0"/>
              <a:t>) or noradrenaline (via central line)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i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795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Cricoid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i="1" dirty="0" smtClean="0"/>
              <a:t>Aim</a:t>
            </a:r>
            <a:r>
              <a:rPr lang="en-US" i="1" dirty="0" smtClean="0"/>
              <a:t>: </a:t>
            </a:r>
            <a:r>
              <a:rPr lang="en-US" i="1" dirty="0" err="1" smtClean="0"/>
              <a:t>minimise</a:t>
            </a:r>
            <a:r>
              <a:rPr lang="en-US" i="1" dirty="0" smtClean="0"/>
              <a:t> risk of gastric regurgitation/pulmonary aspiration</a:t>
            </a:r>
          </a:p>
          <a:p>
            <a:r>
              <a:rPr lang="en-US" dirty="0" smtClean="0"/>
              <a:t>2 to 3 fingers positioned centrally over cricoid cartilage</a:t>
            </a:r>
          </a:p>
          <a:p>
            <a:r>
              <a:rPr lang="en-US" dirty="0" smtClean="0"/>
              <a:t>Direct, continuous, downward pressure</a:t>
            </a:r>
          </a:p>
          <a:p>
            <a:r>
              <a:rPr lang="en-US" dirty="0" smtClean="0"/>
              <a:t>Gentle pressure awake -&gt; firmer pressure asleep  (10 </a:t>
            </a:r>
            <a:r>
              <a:rPr lang="en-US" dirty="0" err="1"/>
              <a:t>n</a:t>
            </a:r>
            <a:r>
              <a:rPr lang="en-US" dirty="0" err="1" smtClean="0"/>
              <a:t>ewtons</a:t>
            </a:r>
            <a:r>
              <a:rPr lang="en-US" dirty="0" smtClean="0"/>
              <a:t> to 30 </a:t>
            </a:r>
            <a:r>
              <a:rPr lang="en-US" dirty="0" err="1"/>
              <a:t>n</a:t>
            </a:r>
            <a:r>
              <a:rPr lang="en-US" dirty="0" err="1" smtClean="0"/>
              <a:t>ewtons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Pressure maintained until stated by intubating clinician</a:t>
            </a:r>
          </a:p>
          <a:p>
            <a:r>
              <a:rPr lang="en-US" dirty="0" smtClean="0"/>
              <a:t>Finger position may need adjustment to </a:t>
            </a:r>
            <a:r>
              <a:rPr lang="en-US" dirty="0" err="1" smtClean="0"/>
              <a:t>optimise</a:t>
            </a:r>
            <a:r>
              <a:rPr lang="en-US" dirty="0" smtClean="0"/>
              <a:t> view </a:t>
            </a:r>
            <a:r>
              <a:rPr lang="en-US" i="1" dirty="0" smtClean="0"/>
              <a:t>(this does not mean you are doing it incorrectly) </a:t>
            </a:r>
          </a:p>
          <a:p>
            <a:r>
              <a:rPr lang="en-US" dirty="0" smtClean="0"/>
              <a:t>Sometimes cricoid removed completely or not used at all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</a:t>
            </a:r>
            <a:r>
              <a:rPr lang="en-US" dirty="0" smtClean="0"/>
              <a:t> </a:t>
            </a:r>
            <a:r>
              <a:rPr lang="en-US" i="1" dirty="0" smtClean="0"/>
              <a:t>(as with everything – plan should be clear before starting 	procedure)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8770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Cricoid Pressure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567" y="1618247"/>
            <a:ext cx="4649537" cy="417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37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Intubation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Intubator</a:t>
            </a:r>
            <a:r>
              <a:rPr lang="en-US" dirty="0" smtClean="0"/>
              <a:t> removes waters circuit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mtClean="0"/>
              <a:t>Laryngoscope passed </a:t>
            </a:r>
            <a:r>
              <a:rPr lang="en-US" dirty="0" smtClean="0"/>
              <a:t>to </a:t>
            </a:r>
            <a:r>
              <a:rPr lang="en-US" dirty="0" err="1" smtClean="0"/>
              <a:t>intubator’s</a:t>
            </a:r>
            <a:r>
              <a:rPr lang="en-US" dirty="0" smtClean="0"/>
              <a:t> left hand with blade open </a:t>
            </a:r>
            <a:r>
              <a:rPr lang="en-US" i="1" dirty="0" smtClean="0"/>
              <a:t>(or turned on if Video </a:t>
            </a:r>
            <a:r>
              <a:rPr lang="mr-IN" i="1" dirty="0" smtClean="0"/>
              <a:t>–</a:t>
            </a:r>
            <a:r>
              <a:rPr lang="en-US" i="1" dirty="0" smtClean="0"/>
              <a:t>laryngoscope)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Laryngoscopy: </a:t>
            </a:r>
            <a:r>
              <a:rPr lang="en-US" i="1" dirty="0" smtClean="0"/>
              <a:t>Grades 1 to 4….. </a:t>
            </a:r>
            <a:r>
              <a:rPr lang="en-US" dirty="0" err="1"/>
              <a:t>i</a:t>
            </a:r>
            <a:r>
              <a:rPr lang="en-US" dirty="0" err="1" smtClean="0"/>
              <a:t>ntubator</a:t>
            </a:r>
            <a:r>
              <a:rPr lang="en-US" dirty="0" smtClean="0"/>
              <a:t> will often state the view;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‘Grade 1 view’ etc..</a:t>
            </a:r>
            <a:endParaRPr lang="en-US" i="1" dirty="0" smtClean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75442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Intubation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Laryngoscopy Grades (describing what we see……)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8632" y="2138947"/>
            <a:ext cx="4759158" cy="412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105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Cormack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Lehane</a:t>
            </a:r>
            <a:r>
              <a:rPr lang="en-US" dirty="0" smtClean="0"/>
              <a:t>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Grade 1:  </a:t>
            </a:r>
            <a:r>
              <a:rPr lang="en-US" i="1" dirty="0" smtClean="0"/>
              <a:t>Usually no problems</a:t>
            </a:r>
          </a:p>
          <a:p>
            <a:endParaRPr lang="en-US" dirty="0"/>
          </a:p>
          <a:p>
            <a:r>
              <a:rPr lang="en-US" dirty="0" smtClean="0"/>
              <a:t>Grade 2:  </a:t>
            </a:r>
            <a:r>
              <a:rPr lang="en-US" i="1" dirty="0" smtClean="0"/>
              <a:t>May or may not require </a:t>
            </a:r>
            <a:r>
              <a:rPr lang="en-US" i="1" dirty="0" err="1" smtClean="0"/>
              <a:t>bougie</a:t>
            </a:r>
            <a:endParaRPr lang="en-US" i="1" dirty="0" smtClean="0"/>
          </a:p>
          <a:p>
            <a:endParaRPr lang="en-US" dirty="0"/>
          </a:p>
          <a:p>
            <a:r>
              <a:rPr lang="en-US" dirty="0" smtClean="0"/>
              <a:t>Grade 3: </a:t>
            </a:r>
            <a:r>
              <a:rPr lang="en-US" i="1" dirty="0" smtClean="0"/>
              <a:t>Will always require a </a:t>
            </a:r>
            <a:r>
              <a:rPr lang="en-US" i="1" dirty="0" err="1" smtClean="0"/>
              <a:t>bougie</a:t>
            </a:r>
            <a:endParaRPr lang="en-US" i="1" dirty="0" smtClean="0"/>
          </a:p>
          <a:p>
            <a:endParaRPr lang="en-US" dirty="0"/>
          </a:p>
          <a:p>
            <a:r>
              <a:rPr lang="en-US" dirty="0" smtClean="0"/>
              <a:t>Grade 4: </a:t>
            </a:r>
            <a:r>
              <a:rPr lang="en-US" i="1" dirty="0"/>
              <a:t>W</a:t>
            </a:r>
            <a:r>
              <a:rPr lang="en-US" i="1" dirty="0" smtClean="0"/>
              <a:t>e’re in a spot of bother…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07222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Encountering difficulty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Things the </a:t>
            </a:r>
            <a:r>
              <a:rPr lang="en-US" dirty="0" err="1" smtClean="0"/>
              <a:t>intubator</a:t>
            </a:r>
            <a:r>
              <a:rPr lang="en-US" dirty="0" smtClean="0"/>
              <a:t> may do/request if view is awkward: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smtClean="0"/>
              <a:t>  - </a:t>
            </a:r>
            <a:r>
              <a:rPr lang="en-US" i="1" dirty="0" smtClean="0"/>
              <a:t>modify/remove cricoid pressure.</a:t>
            </a:r>
          </a:p>
          <a:p>
            <a:pPr marL="0" indent="0">
              <a:buNone/>
            </a:pPr>
            <a:r>
              <a:rPr lang="en-US" i="1" dirty="0" smtClean="0"/>
              <a:t>    - Request the </a:t>
            </a:r>
            <a:r>
              <a:rPr lang="en-US" i="1" dirty="0" err="1" smtClean="0"/>
              <a:t>bougie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    - Suction: bile/blood/secretions </a:t>
            </a:r>
            <a:r>
              <a:rPr lang="en-US" i="1" dirty="0" err="1" smtClean="0"/>
              <a:t>etc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    - Request a different laryngoscope</a:t>
            </a:r>
          </a:p>
          <a:p>
            <a:pPr marL="0" indent="0">
              <a:buNone/>
            </a:pPr>
            <a:r>
              <a:rPr lang="en-US" i="1" dirty="0" smtClean="0"/>
              <a:t>    - Request a video laryngoscope</a:t>
            </a:r>
          </a:p>
          <a:p>
            <a:pPr marL="0" indent="0">
              <a:buNone/>
            </a:pPr>
            <a:r>
              <a:rPr lang="en-US" i="1" dirty="0" smtClean="0"/>
              <a:t>    - Alter head and neck position</a:t>
            </a:r>
          </a:p>
          <a:p>
            <a:pPr marL="0" indent="0">
              <a:buNone/>
            </a:pPr>
            <a:r>
              <a:rPr lang="en-US" i="1" dirty="0" smtClean="0"/>
              <a:t>    - </a:t>
            </a:r>
            <a:r>
              <a:rPr lang="en-US" i="1" u="sng" dirty="0" smtClean="0"/>
              <a:t>Call for help</a:t>
            </a:r>
            <a:r>
              <a:rPr lang="en-US" i="1" u="sng" dirty="0"/>
              <a:t> </a:t>
            </a:r>
            <a:r>
              <a:rPr lang="en-US" i="1" u="sng" dirty="0" smtClean="0"/>
              <a:t>early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3641081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</a:t>
            </a:r>
            <a:r>
              <a:rPr lang="en-US" dirty="0" err="1" smtClean="0"/>
              <a:t>Bougie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The </a:t>
            </a:r>
            <a:r>
              <a:rPr lang="en-US" b="1" dirty="0" err="1" smtClean="0"/>
              <a:t>bougie</a:t>
            </a:r>
            <a:r>
              <a:rPr lang="en-US" b="1" dirty="0" smtClean="0"/>
              <a:t>  </a:t>
            </a:r>
            <a:r>
              <a:rPr lang="en-US" b="1" i="1" dirty="0" smtClean="0"/>
              <a:t>(simple… but so important!)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Pass to </a:t>
            </a:r>
            <a:r>
              <a:rPr lang="en-US" dirty="0" err="1" smtClean="0"/>
              <a:t>intubator’s</a:t>
            </a:r>
            <a:r>
              <a:rPr lang="en-US" dirty="0" smtClean="0"/>
              <a:t> </a:t>
            </a:r>
            <a:r>
              <a:rPr lang="en-US" i="1" dirty="0" smtClean="0"/>
              <a:t>right </a:t>
            </a:r>
            <a:r>
              <a:rPr lang="en-US" dirty="0" smtClean="0"/>
              <a:t>hand </a:t>
            </a:r>
          </a:p>
          <a:p>
            <a:pPr marL="0" indent="0">
              <a:buNone/>
            </a:pPr>
            <a:r>
              <a:rPr lang="en-US" dirty="0" smtClean="0"/>
              <a:t>    - </a:t>
            </a:r>
            <a:r>
              <a:rPr lang="en-US" dirty="0" err="1"/>
              <a:t>I</a:t>
            </a:r>
            <a:r>
              <a:rPr lang="en-US" dirty="0" err="1" smtClean="0"/>
              <a:t>ntubator</a:t>
            </a:r>
            <a:r>
              <a:rPr lang="en-US" dirty="0" smtClean="0"/>
              <a:t> passes </a:t>
            </a:r>
            <a:r>
              <a:rPr lang="en-US" dirty="0" err="1" smtClean="0"/>
              <a:t>bougie</a:t>
            </a:r>
            <a:r>
              <a:rPr lang="en-US" dirty="0" smtClean="0"/>
              <a:t> through vocal cords</a:t>
            </a:r>
          </a:p>
          <a:p>
            <a:pPr marL="0" indent="0">
              <a:buNone/>
            </a:pPr>
            <a:r>
              <a:rPr lang="en-US" dirty="0" smtClean="0"/>
              <a:t>    - Proximal end presented to nurse/assistant</a:t>
            </a:r>
          </a:p>
          <a:p>
            <a:pPr marL="0" indent="0">
              <a:buNone/>
            </a:pPr>
            <a:r>
              <a:rPr lang="en-US" dirty="0" smtClean="0"/>
              <a:t>    - Nurse/assistant passes tube over </a:t>
            </a:r>
            <a:r>
              <a:rPr lang="en-US" dirty="0" err="1" smtClean="0"/>
              <a:t>bougie</a:t>
            </a:r>
            <a:r>
              <a:rPr lang="en-US" dirty="0" smtClean="0"/>
              <a:t> with </a:t>
            </a:r>
            <a:r>
              <a:rPr lang="en-US" dirty="0" err="1" smtClean="0"/>
              <a:t>intubator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still holding </a:t>
            </a:r>
            <a:r>
              <a:rPr lang="en-US" dirty="0" err="1" smtClean="0"/>
              <a:t>bougie</a:t>
            </a:r>
            <a:r>
              <a:rPr lang="en-US" dirty="0" smtClean="0"/>
              <a:t> steady</a:t>
            </a:r>
          </a:p>
          <a:p>
            <a:pPr marL="0" indent="0">
              <a:buNone/>
            </a:pPr>
            <a:r>
              <a:rPr lang="en-US" dirty="0" smtClean="0"/>
              <a:t>   - Once endotracheal tube comfortably over </a:t>
            </a:r>
            <a:r>
              <a:rPr lang="en-US" dirty="0" err="1" smtClean="0"/>
              <a:t>bougie</a:t>
            </a:r>
            <a:r>
              <a:rPr lang="en-US" dirty="0" smtClean="0"/>
              <a:t>, nurse/assistant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holds proximal end of </a:t>
            </a:r>
            <a:r>
              <a:rPr lang="en-US" dirty="0" err="1" smtClean="0"/>
              <a:t>bougie</a:t>
            </a:r>
            <a:r>
              <a:rPr lang="en-US" dirty="0"/>
              <a:t>:</a:t>
            </a:r>
            <a:r>
              <a:rPr lang="en-US" dirty="0" smtClean="0"/>
              <a:t> ‘got the </a:t>
            </a:r>
            <a:r>
              <a:rPr lang="en-US" dirty="0" err="1" smtClean="0"/>
              <a:t>bougie</a:t>
            </a:r>
            <a:r>
              <a:rPr lang="en-US" dirty="0" smtClean="0"/>
              <a:t>’</a:t>
            </a:r>
          </a:p>
          <a:p>
            <a:pPr marL="0" indent="0">
              <a:buNone/>
            </a:pPr>
            <a:r>
              <a:rPr lang="en-US" dirty="0" smtClean="0"/>
              <a:t>   - </a:t>
            </a:r>
            <a:r>
              <a:rPr lang="en-US" dirty="0" err="1"/>
              <a:t>I</a:t>
            </a:r>
            <a:r>
              <a:rPr lang="en-US" dirty="0" err="1" smtClean="0"/>
              <a:t>ntubator</a:t>
            </a:r>
            <a:r>
              <a:rPr lang="en-US" dirty="0" smtClean="0"/>
              <a:t> releases grip on </a:t>
            </a:r>
            <a:r>
              <a:rPr lang="en-US" dirty="0" err="1" smtClean="0"/>
              <a:t>bougie</a:t>
            </a:r>
            <a:r>
              <a:rPr lang="en-US" dirty="0" smtClean="0"/>
              <a:t> and ‘railroads’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endotracheal tube into trachea</a:t>
            </a:r>
          </a:p>
          <a:p>
            <a:pPr marL="0" indent="0">
              <a:buNone/>
            </a:pPr>
            <a:r>
              <a:rPr lang="en-US" dirty="0" smtClean="0"/>
              <a:t>   - When endotracheal tube placed, </a:t>
            </a:r>
            <a:r>
              <a:rPr lang="en-US" dirty="0" err="1" smtClean="0"/>
              <a:t>intubator</a:t>
            </a:r>
            <a:r>
              <a:rPr lang="en-US" dirty="0" smtClean="0"/>
              <a:t> continues to hold tube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and requests ‘</a:t>
            </a:r>
            <a:r>
              <a:rPr lang="en-US" dirty="0" err="1" smtClean="0"/>
              <a:t>bougie</a:t>
            </a:r>
            <a:r>
              <a:rPr lang="en-US" dirty="0" smtClean="0"/>
              <a:t> out’ -&gt; </a:t>
            </a:r>
            <a:r>
              <a:rPr lang="en-US" dirty="0" err="1" smtClean="0"/>
              <a:t>bougie</a:t>
            </a:r>
            <a:r>
              <a:rPr lang="en-US" dirty="0" smtClean="0"/>
              <a:t> carefully removed by assistant</a:t>
            </a:r>
          </a:p>
          <a:p>
            <a:pPr marL="0" indent="0">
              <a:buNone/>
            </a:pPr>
            <a:r>
              <a:rPr lang="en-US" dirty="0" smtClean="0"/>
              <a:t>   - Endotracheal tube connected to breathing circuit and checked as usual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501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Bougie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0" r="-114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8948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9368"/>
            <a:ext cx="8229600" cy="43581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traditional RSI</a:t>
            </a:r>
          </a:p>
          <a:p>
            <a:r>
              <a:rPr lang="en-US" dirty="0" smtClean="0"/>
              <a:t>Common modifications + pre-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r>
              <a:rPr lang="en-US" dirty="0" smtClean="0"/>
              <a:t>Steps in detail</a:t>
            </a:r>
          </a:p>
          <a:p>
            <a:r>
              <a:rPr lang="en-US" dirty="0" smtClean="0"/>
              <a:t>Summary and close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225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Endotracheal tube placement confirmation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Once tube is down – confirm correct placement with the following: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</a:t>
            </a:r>
            <a:r>
              <a:rPr lang="en-US" i="1" dirty="0"/>
              <a:t>R</a:t>
            </a:r>
            <a:r>
              <a:rPr lang="en-US" i="1" dirty="0" smtClean="0"/>
              <a:t>egular, consistent </a:t>
            </a:r>
            <a:r>
              <a:rPr lang="en-US" i="1" dirty="0" err="1" smtClean="0"/>
              <a:t>capnography</a:t>
            </a:r>
            <a:r>
              <a:rPr lang="en-US" i="1" dirty="0" smtClean="0"/>
              <a:t> trace</a:t>
            </a:r>
          </a:p>
          <a:p>
            <a:pPr marL="0" indent="0">
              <a:buNone/>
            </a:pPr>
            <a:r>
              <a:rPr lang="en-US" i="1" dirty="0" smtClean="0"/>
              <a:t>    - Bilateral chest movement</a:t>
            </a:r>
          </a:p>
          <a:p>
            <a:pPr marL="0" indent="0">
              <a:buNone/>
            </a:pPr>
            <a:r>
              <a:rPr lang="en-US" i="1" dirty="0" smtClean="0"/>
              <a:t>    - Equal breath sounds on auscultation</a:t>
            </a:r>
          </a:p>
          <a:p>
            <a:pPr marL="0" indent="0">
              <a:buNone/>
            </a:pPr>
            <a:r>
              <a:rPr lang="en-US" i="1" dirty="0" smtClean="0"/>
              <a:t>    - Tube fogging</a:t>
            </a: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    - Then: ‘cricoid off’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-</a:t>
            </a:r>
            <a:r>
              <a:rPr lang="en-US" i="1" u="sng" dirty="0" smtClean="0"/>
              <a:t>&gt; Remember: ‘if in doubt, take it out..’</a:t>
            </a:r>
          </a:p>
        </p:txBody>
      </p:sp>
    </p:spTree>
    <p:extLst>
      <p:ext uri="{BB962C8B-B14F-4D97-AF65-F5344CB8AC3E}">
        <p14:creationId xmlns:p14="http://schemas.microsoft.com/office/powerpoint/2010/main" val="364063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Capnography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4" r="-294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4390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CCI is technique of choice for ICU/ED patients</a:t>
            </a:r>
          </a:p>
          <a:p>
            <a:r>
              <a:rPr lang="en-US" dirty="0" smtClean="0"/>
              <a:t>Success requires a team approach</a:t>
            </a:r>
          </a:p>
          <a:p>
            <a:r>
              <a:rPr lang="en-US" dirty="0" smtClean="0"/>
              <a:t>Consider pre-</a:t>
            </a:r>
            <a:r>
              <a:rPr lang="en-US" dirty="0" err="1" smtClean="0"/>
              <a:t>optimisation</a:t>
            </a:r>
            <a:r>
              <a:rPr lang="en-US" dirty="0" smtClean="0"/>
              <a:t> strategies </a:t>
            </a:r>
          </a:p>
          <a:p>
            <a:r>
              <a:rPr lang="en-US" dirty="0" smtClean="0"/>
              <a:t>Effective communication throughout is vital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563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134" y="5543998"/>
            <a:ext cx="1714500" cy="426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3882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1809"/>
          </a:xfrm>
        </p:spPr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The ‘traditional’ rapid </a:t>
            </a:r>
            <a:r>
              <a:rPr lang="en-US" sz="3600" dirty="0"/>
              <a:t>s</a:t>
            </a:r>
            <a:r>
              <a:rPr lang="en-US" sz="3600" dirty="0" smtClean="0"/>
              <a:t>equence </a:t>
            </a:r>
            <a:r>
              <a:rPr lang="en-US" sz="3600" dirty="0"/>
              <a:t>i</a:t>
            </a:r>
            <a:r>
              <a:rPr lang="en-US" sz="3600" dirty="0" smtClean="0"/>
              <a:t>nduction (RSI)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7523" y="2498784"/>
            <a:ext cx="396007" cy="423291"/>
          </a:xfrm>
          <a:prstGeom prst="downArrow">
            <a:avLst>
              <a:gd name="adj1" fmla="val 31481"/>
              <a:gd name="adj2" fmla="val 46751"/>
            </a:avLst>
          </a:prstGeom>
          <a:solidFill>
            <a:schemeClr val="accent2"/>
          </a:solidFill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     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45992" y="1652202"/>
            <a:ext cx="202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Pre-oxygenation</a:t>
            </a:r>
          </a:p>
          <a:p>
            <a:r>
              <a:rPr lang="en-US" i="1" dirty="0"/>
              <a:t>(</a:t>
            </a:r>
            <a:r>
              <a:rPr lang="en-US" i="1" dirty="0" smtClean="0"/>
              <a:t>for 3 – 5 minutes)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304609" y="4235112"/>
            <a:ext cx="2690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  <a:r>
              <a:rPr lang="en-US" b="1" dirty="0" smtClean="0"/>
              <a:t>Cricoid pressure </a:t>
            </a:r>
          </a:p>
          <a:p>
            <a:r>
              <a:rPr lang="en-US" i="1" dirty="0" smtClean="0"/>
              <a:t>(10N awake – 30N on LOC)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321419" y="2922075"/>
            <a:ext cx="4711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Drugs: </a:t>
            </a:r>
            <a:r>
              <a:rPr lang="en-US" b="1" dirty="0"/>
              <a:t>T</a:t>
            </a:r>
            <a:r>
              <a:rPr lang="en-US" b="1" dirty="0" smtClean="0"/>
              <a:t>hiopental</a:t>
            </a:r>
            <a:r>
              <a:rPr lang="en-US" dirty="0" smtClean="0"/>
              <a:t> followed by </a:t>
            </a:r>
            <a:r>
              <a:rPr lang="en-US" b="1" dirty="0" err="1" smtClean="0"/>
              <a:t>Suxamethonium</a:t>
            </a:r>
            <a:endParaRPr lang="en-US" b="1" dirty="0" smtClean="0"/>
          </a:p>
          <a:p>
            <a:r>
              <a:rPr lang="en-US" i="1" dirty="0" smtClean="0"/>
              <a:t>                        (Pre-determined doses)</a:t>
            </a:r>
            <a:endParaRPr lang="en-US" i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24351" y="3716239"/>
            <a:ext cx="396007" cy="423291"/>
          </a:xfrm>
          <a:prstGeom prst="downArrow">
            <a:avLst>
              <a:gd name="adj1" fmla="val 31481"/>
              <a:gd name="adj2" fmla="val 46751"/>
            </a:avLst>
          </a:prstGeom>
          <a:solidFill>
            <a:schemeClr val="accent2"/>
          </a:solidFill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mtClean="0"/>
              <a:t>     </a:t>
            </a:r>
            <a:endParaRPr lang="en-US" sz="2400" smtClean="0"/>
          </a:p>
          <a:p>
            <a:pPr marL="0" indent="0" algn="ctr">
              <a:buFont typeface="Arial"/>
              <a:buNone/>
            </a:pPr>
            <a:r>
              <a:rPr lang="en-US" sz="2400" smtClean="0"/>
              <a:t> </a:t>
            </a:r>
            <a:endParaRPr lang="en-US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431179" y="5029276"/>
            <a:ext cx="396007" cy="423291"/>
          </a:xfrm>
          <a:prstGeom prst="downArrow">
            <a:avLst>
              <a:gd name="adj1" fmla="val 31481"/>
              <a:gd name="adj2" fmla="val 46751"/>
            </a:avLst>
          </a:prstGeom>
          <a:solidFill>
            <a:schemeClr val="accent2"/>
          </a:solidFill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mtClean="0"/>
              <a:t>     </a:t>
            </a:r>
            <a:endParaRPr lang="en-US" sz="2400" smtClean="0"/>
          </a:p>
          <a:p>
            <a:pPr marL="0" indent="0" algn="ctr">
              <a:buFont typeface="Arial"/>
              <a:buNone/>
            </a:pPr>
            <a:r>
              <a:rPr lang="en-US" sz="2400" smtClean="0"/>
              <a:t>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649149" y="5511873"/>
            <a:ext cx="4246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</a:t>
            </a:r>
            <a:r>
              <a:rPr lang="en-US" b="1" dirty="0" smtClean="0"/>
              <a:t> Tracheal intubation </a:t>
            </a:r>
          </a:p>
          <a:p>
            <a:r>
              <a:rPr lang="en-US" dirty="0" smtClean="0"/>
              <a:t>(followed by tube placement confirmation)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77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Traditionally –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i="1" dirty="0" smtClean="0"/>
              <a:t> ‘Pre-oxygenation followed by the rapid    induction of </a:t>
            </a:r>
            <a:r>
              <a:rPr lang="en-US" i="1" dirty="0" err="1" smtClean="0"/>
              <a:t>anaesthesia</a:t>
            </a:r>
            <a:r>
              <a:rPr lang="en-US" i="1" dirty="0"/>
              <a:t> </a:t>
            </a:r>
            <a:r>
              <a:rPr lang="en-US" i="1" dirty="0" smtClean="0"/>
              <a:t>with subsequent tracheal intubation, using cricoid pressure application to </a:t>
            </a:r>
            <a:r>
              <a:rPr lang="en-US" i="1" dirty="0" err="1" smtClean="0"/>
              <a:t>minimise</a:t>
            </a:r>
            <a:r>
              <a:rPr lang="en-US" i="1" dirty="0" smtClean="0"/>
              <a:t> the risk of gastric regurgitation. </a:t>
            </a:r>
            <a:r>
              <a:rPr lang="en-US" i="1" dirty="0"/>
              <a:t> </a:t>
            </a:r>
            <a:r>
              <a:rPr lang="en-US" i="1" dirty="0" smtClean="0"/>
              <a:t>All steps conducted in the shortest time possible’</a:t>
            </a:r>
          </a:p>
          <a:p>
            <a:pPr marL="0" indent="0" algn="ctr">
              <a:buNone/>
            </a:pPr>
            <a:endParaRPr lang="en-US" i="1" dirty="0" smtClean="0"/>
          </a:p>
          <a:p>
            <a:pPr>
              <a:buFontTx/>
              <a:buChar char="•"/>
            </a:pPr>
            <a:r>
              <a:rPr lang="en-US" dirty="0" smtClean="0"/>
              <a:t>Modern critical care practice –&gt; technique modified to suit needs of ICU/ED patients, often referred to as </a:t>
            </a:r>
            <a:r>
              <a:rPr lang="en-US" u="sng" dirty="0"/>
              <a:t>c</a:t>
            </a:r>
            <a:r>
              <a:rPr lang="en-US" u="sng" dirty="0" smtClean="0"/>
              <a:t>ritical care intubation (CCI)</a:t>
            </a:r>
          </a:p>
          <a:p>
            <a:pPr>
              <a:buFontTx/>
              <a:buChar char="•"/>
            </a:pPr>
            <a:endParaRPr lang="en-US" i="1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694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6770"/>
          </a:xfrm>
        </p:spPr>
        <p:txBody>
          <a:bodyPr>
            <a:normAutofit/>
          </a:bodyPr>
          <a:lstStyle/>
          <a:p>
            <a:r>
              <a:rPr lang="en-US" dirty="0" smtClean="0"/>
              <a:t>Some of the issues we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Generally unstable patients</a:t>
            </a:r>
          </a:p>
          <a:p>
            <a:pPr>
              <a:buFontTx/>
              <a:buChar char="•"/>
            </a:pPr>
            <a:r>
              <a:rPr lang="en-US" dirty="0" smtClean="0"/>
              <a:t>Often </a:t>
            </a:r>
            <a:r>
              <a:rPr lang="en-US" dirty="0" err="1" smtClean="0"/>
              <a:t>hypoxaemic</a:t>
            </a:r>
            <a:r>
              <a:rPr lang="en-US" dirty="0" smtClean="0"/>
              <a:t> / high 0</a:t>
            </a:r>
            <a:r>
              <a:rPr lang="en-US" baseline="-25000" dirty="0" smtClean="0"/>
              <a:t>2</a:t>
            </a:r>
            <a:r>
              <a:rPr lang="en-US" dirty="0" smtClean="0"/>
              <a:t> requirement</a:t>
            </a:r>
          </a:p>
          <a:p>
            <a:pPr>
              <a:buFontTx/>
              <a:buChar char="•"/>
            </a:pPr>
            <a:r>
              <a:rPr lang="en-US" dirty="0" err="1" smtClean="0"/>
              <a:t>Haemodynamic</a:t>
            </a:r>
            <a:r>
              <a:rPr lang="en-US" dirty="0" smtClean="0"/>
              <a:t> instability</a:t>
            </a:r>
          </a:p>
          <a:p>
            <a:pPr>
              <a:buFontTx/>
              <a:buChar char="•"/>
            </a:pPr>
            <a:r>
              <a:rPr lang="en-US" dirty="0" smtClean="0"/>
              <a:t>Low GCS / agitation  </a:t>
            </a:r>
          </a:p>
          <a:p>
            <a:pPr>
              <a:buFontTx/>
              <a:buChar char="•"/>
            </a:pPr>
            <a:r>
              <a:rPr lang="en-US" dirty="0" smtClean="0"/>
              <a:t>Not fasted / delayed gastric emptying</a:t>
            </a:r>
          </a:p>
          <a:p>
            <a:pPr>
              <a:buFontTx/>
              <a:buChar char="•"/>
            </a:pPr>
            <a:r>
              <a:rPr lang="en-US" dirty="0" smtClean="0"/>
              <a:t>Busy clinical environment (</a:t>
            </a:r>
            <a:r>
              <a:rPr lang="en-US" dirty="0" err="1" smtClean="0"/>
              <a:t>resus</a:t>
            </a:r>
            <a:r>
              <a:rPr lang="en-US" dirty="0" smtClean="0"/>
              <a:t> room/ICU)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986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1573"/>
          </a:xfrm>
        </p:spPr>
        <p:txBody>
          <a:bodyPr>
            <a:noAutofit/>
          </a:bodyPr>
          <a:lstStyle/>
          <a:p>
            <a:r>
              <a:rPr lang="en-US" sz="3600" dirty="0" smtClean="0"/>
              <a:t>Common modifications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054"/>
            <a:ext cx="8229600" cy="4709110"/>
          </a:xfrm>
        </p:spPr>
        <p:txBody>
          <a:bodyPr>
            <a:noAutofit/>
          </a:bodyPr>
          <a:lstStyle/>
          <a:p>
            <a:r>
              <a:rPr lang="en-US" sz="2400" dirty="0" smtClean="0"/>
              <a:t>Pre-oxygenation: sometimes augmented with CPAP</a:t>
            </a:r>
            <a:r>
              <a:rPr lang="en-US" sz="2400" dirty="0"/>
              <a:t> </a:t>
            </a:r>
            <a:r>
              <a:rPr lang="en-US" sz="2400" dirty="0" smtClean="0"/>
              <a:t>(via a </a:t>
            </a:r>
            <a:r>
              <a:rPr lang="en-US" sz="2400" dirty="0" err="1" smtClean="0"/>
              <a:t>Mapleson</a:t>
            </a:r>
            <a:r>
              <a:rPr lang="en-US" sz="2400" dirty="0" smtClean="0"/>
              <a:t> C / ‘waters’ circuit) +/- nasal oxygen</a:t>
            </a:r>
          </a:p>
          <a:p>
            <a:endParaRPr lang="en-US" sz="2400" dirty="0"/>
          </a:p>
          <a:p>
            <a:r>
              <a:rPr lang="en-US" sz="2400" dirty="0" smtClean="0"/>
              <a:t>Gentle mask ventilation following induction, particularly where marked </a:t>
            </a:r>
            <a:r>
              <a:rPr lang="en-US" sz="2400" dirty="0" err="1" smtClean="0"/>
              <a:t>hypoxaemia</a:t>
            </a:r>
            <a:r>
              <a:rPr lang="en-US" sz="2400" dirty="0" smtClean="0"/>
              <a:t> present</a:t>
            </a:r>
          </a:p>
          <a:p>
            <a:endParaRPr lang="en-US" sz="2400" dirty="0" smtClean="0"/>
          </a:p>
          <a:p>
            <a:r>
              <a:rPr lang="en-US" sz="2400" dirty="0" smtClean="0"/>
              <a:t>Induction agents: more commonly </a:t>
            </a:r>
            <a:r>
              <a:rPr lang="en-US" sz="2400" dirty="0" err="1" smtClean="0"/>
              <a:t>propofol</a:t>
            </a:r>
            <a:r>
              <a:rPr lang="en-US" sz="2400" dirty="0" smtClean="0"/>
              <a:t> or ketamine. (titrated rather than pre-determined)</a:t>
            </a:r>
          </a:p>
          <a:p>
            <a:endParaRPr lang="en-US" sz="2400" dirty="0" smtClean="0"/>
          </a:p>
          <a:p>
            <a:r>
              <a:rPr lang="en-US" sz="2400" dirty="0" smtClean="0"/>
              <a:t>Pre</a:t>
            </a:r>
            <a:r>
              <a:rPr lang="mr-IN" sz="2400" dirty="0" smtClean="0"/>
              <a:t>–</a:t>
            </a:r>
            <a:r>
              <a:rPr lang="en-US" sz="2400" dirty="0" err="1" smtClean="0"/>
              <a:t>optimisation</a:t>
            </a:r>
            <a:r>
              <a:rPr lang="en-US" sz="2400" dirty="0" smtClean="0"/>
              <a:t> measures considered prior to induction: </a:t>
            </a:r>
            <a:r>
              <a:rPr lang="en-US" sz="2400" i="1" u="sng" dirty="0" smtClean="0"/>
              <a:t>‘Resuscitate before intubate’</a:t>
            </a:r>
          </a:p>
          <a:p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355135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Pre-</a:t>
            </a:r>
            <a:r>
              <a:rPr lang="en-US" dirty="0" err="1" smtClean="0"/>
              <a:t>optimisation</a:t>
            </a:r>
            <a:r>
              <a:rPr lang="en-US" dirty="0" smtClean="0"/>
              <a:t> strategies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Haemodynamics</a:t>
            </a:r>
            <a:r>
              <a:rPr lang="en-US" b="1" dirty="0" smtClean="0"/>
              <a:t>: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- </a:t>
            </a:r>
            <a:r>
              <a:rPr lang="en-US" dirty="0" smtClean="0"/>
              <a:t>Volume resuscitation (if volume deplete)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Vasopressor/inotrope infusion (if clinically   	    	  indicated) </a:t>
            </a:r>
          </a:p>
          <a:p>
            <a:pPr marL="0" indent="0">
              <a:buNone/>
            </a:pPr>
            <a:r>
              <a:rPr lang="en-US" dirty="0" smtClean="0"/>
              <a:t>    - Arterial line: consider pre-induction if unstable  </a:t>
            </a:r>
          </a:p>
          <a:p>
            <a:r>
              <a:rPr lang="en-US" b="1" dirty="0" smtClean="0"/>
              <a:t>Respiratory:</a:t>
            </a:r>
            <a:endParaRPr lang="en-US" i="1" dirty="0"/>
          </a:p>
          <a:p>
            <a:pPr marL="0" indent="0">
              <a:buNone/>
            </a:pPr>
            <a:r>
              <a:rPr lang="en-US" i="1" dirty="0"/>
              <a:t>    - </a:t>
            </a:r>
            <a:r>
              <a:rPr lang="en-US" dirty="0" smtClean="0"/>
              <a:t>Pre</a:t>
            </a:r>
            <a:r>
              <a:rPr lang="en-GB" dirty="0" smtClean="0"/>
              <a:t>0</a:t>
            </a:r>
            <a:r>
              <a:rPr lang="en-GB" baseline="-25000" dirty="0" smtClean="0"/>
              <a:t>2 </a:t>
            </a:r>
            <a:r>
              <a:rPr lang="en-GB" dirty="0" smtClean="0"/>
              <a:t>(for all)</a:t>
            </a:r>
            <a:r>
              <a:rPr lang="en-US" dirty="0" smtClean="0"/>
              <a:t> +/- CPAP (adjust APL valve)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- </a:t>
            </a:r>
            <a:r>
              <a:rPr lang="en-US" dirty="0" smtClean="0"/>
              <a:t>Nasal 0</a:t>
            </a:r>
            <a:r>
              <a:rPr lang="en-US" baseline="-25000" dirty="0" smtClean="0"/>
              <a:t>2</a:t>
            </a:r>
            <a:r>
              <a:rPr lang="en-US" dirty="0" smtClean="0"/>
              <a:t>: 5L -&gt; 10L/min (awake-&gt;asleep) </a:t>
            </a:r>
          </a:p>
          <a:p>
            <a:pPr marL="0" indent="0">
              <a:buNone/>
            </a:pPr>
            <a:r>
              <a:rPr lang="en-US" dirty="0" smtClean="0"/>
              <a:t>    - Sit up/ramped position (providing no neck 	   	 	 concerns) 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760185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detail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Preparation: </a:t>
            </a:r>
            <a:r>
              <a:rPr lang="en-US" i="1" dirty="0" smtClean="0"/>
              <a:t>monitoring / airway kit / drugs</a:t>
            </a:r>
          </a:p>
          <a:p>
            <a:r>
              <a:rPr lang="en-US" dirty="0" smtClean="0"/>
              <a:t>Cricoid pressure application</a:t>
            </a:r>
          </a:p>
          <a:p>
            <a:r>
              <a:rPr lang="en-US" dirty="0" smtClean="0"/>
              <a:t>Endotracheal intubation</a:t>
            </a:r>
          </a:p>
          <a:p>
            <a:r>
              <a:rPr lang="en-US" dirty="0" smtClean="0"/>
              <a:t>Endotracheal tube placement confirmation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242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Monitoring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Mandatory patient monitoring: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ECG</a:t>
            </a:r>
          </a:p>
          <a:p>
            <a:pPr marL="0" indent="0">
              <a:buNone/>
            </a:pPr>
            <a:r>
              <a:rPr lang="en-US" dirty="0" smtClean="0"/>
              <a:t>    - BP (</a:t>
            </a:r>
            <a:r>
              <a:rPr lang="en-US" dirty="0"/>
              <a:t>a</a:t>
            </a:r>
            <a:r>
              <a:rPr lang="en-US" dirty="0" smtClean="0"/>
              <a:t>rterial line if feasible)</a:t>
            </a:r>
          </a:p>
          <a:p>
            <a:pPr marL="0" indent="0">
              <a:buNone/>
            </a:pPr>
            <a:r>
              <a:rPr lang="en-US" dirty="0" smtClean="0"/>
              <a:t>    - </a:t>
            </a:r>
            <a:r>
              <a:rPr lang="en-US" dirty="0" err="1" smtClean="0"/>
              <a:t>Capnography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- Pulse </a:t>
            </a:r>
            <a:r>
              <a:rPr lang="en-US" dirty="0" err="1" smtClean="0"/>
              <a:t>oximetry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326" y="3050638"/>
            <a:ext cx="3258944" cy="288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307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4549</TotalTime>
  <Words>933</Words>
  <Application>Microsoft Macintosh PowerPoint</Application>
  <PresentationFormat>On-screen Show (4:3)</PresentationFormat>
  <Paragraphs>162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Critical Care Intubation (CCI) The process explained…</vt:lpstr>
      <vt:lpstr>Aims</vt:lpstr>
      <vt:lpstr> The ‘traditional’ rapid sequence induction (RSI)</vt:lpstr>
      <vt:lpstr>Definition</vt:lpstr>
      <vt:lpstr>Some of the issues we face</vt:lpstr>
      <vt:lpstr>Common modifications</vt:lpstr>
      <vt:lpstr>Pre-optimisation strategies</vt:lpstr>
      <vt:lpstr>Steps in detail</vt:lpstr>
      <vt:lpstr>Monitoring</vt:lpstr>
      <vt:lpstr>Airway Equipment </vt:lpstr>
      <vt:lpstr>Drugs</vt:lpstr>
      <vt:lpstr>Cricoid Pressure</vt:lpstr>
      <vt:lpstr>Cricoid Pressure</vt:lpstr>
      <vt:lpstr>Intubation</vt:lpstr>
      <vt:lpstr>Intubation</vt:lpstr>
      <vt:lpstr>Cormack – Lehane grading</vt:lpstr>
      <vt:lpstr>Encountering difficulty</vt:lpstr>
      <vt:lpstr>Using the Bougie</vt:lpstr>
      <vt:lpstr>The Bougie</vt:lpstr>
      <vt:lpstr>Endotracheal tube placement confirmation</vt:lpstr>
      <vt:lpstr>Capnography</vt:lpstr>
      <vt:lpstr>Summary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Sequence Induction (RSI) The process explained…</dc:title>
  <dc:creator>andy s</dc:creator>
  <cp:lastModifiedBy>andy s</cp:lastModifiedBy>
  <cp:revision>86</cp:revision>
  <dcterms:created xsi:type="dcterms:W3CDTF">2014-09-09T10:51:19Z</dcterms:created>
  <dcterms:modified xsi:type="dcterms:W3CDTF">2020-03-21T16:29:21Z</dcterms:modified>
</cp:coreProperties>
</file>