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0" r:id="rId4"/>
  </p:sldMasterIdLst>
  <p:notesMasterIdLst>
    <p:notesMasterId r:id="rId16"/>
  </p:notesMasterIdLst>
  <p:handoutMasterIdLst>
    <p:handoutMasterId r:id="rId17"/>
  </p:handoutMasterIdLst>
  <p:sldIdLst>
    <p:sldId id="256" r:id="rId5"/>
    <p:sldId id="308" r:id="rId6"/>
    <p:sldId id="302" r:id="rId7"/>
    <p:sldId id="343" r:id="rId8"/>
    <p:sldId id="342" r:id="rId9"/>
    <p:sldId id="300" r:id="rId10"/>
    <p:sldId id="345" r:id="rId11"/>
    <p:sldId id="344" r:id="rId12"/>
    <p:sldId id="312" r:id="rId13"/>
    <p:sldId id="346" r:id="rId14"/>
    <p:sldId id="265" r:id="rId15"/>
  </p:sldIdLst>
  <p:sldSz cx="12192000" cy="6858000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230" userDrawn="1">
          <p15:clr>
            <a:srgbClr val="A4A3A4"/>
          </p15:clr>
        </p15:guide>
        <p15:guide id="3" orient="horz" pos="220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iya Rathod" initials="PR" lastIdx="1" clrIdx="0">
    <p:extLst>
      <p:ext uri="{19B8F6BF-5375-455C-9EA6-DF929625EA0E}">
        <p15:presenceInfo xmlns:p15="http://schemas.microsoft.com/office/powerpoint/2012/main" userId="S::Priya.Rathod@uk.ey.com::cba029b9-8253-4059-bb06-2fc8d2759072" providerId="AD"/>
      </p:ext>
    </p:extLst>
  </p:cmAuthor>
  <p:cmAuthor id="2" name="Julie Combes" initials="JC" lastIdx="10" clrIdx="1">
    <p:extLst>
      <p:ext uri="{19B8F6BF-5375-455C-9EA6-DF929625EA0E}">
        <p15:presenceInfo xmlns:p15="http://schemas.microsoft.com/office/powerpoint/2012/main" userId="10cde069d4d23ba1" providerId="Windows Live"/>
      </p:ext>
    </p:extLst>
  </p:cmAuthor>
  <p:cmAuthor id="3" name="Mamta Vaidya" initials="MV" lastIdx="1" clrIdx="2">
    <p:extLst>
      <p:ext uri="{19B8F6BF-5375-455C-9EA6-DF929625EA0E}">
        <p15:presenceInfo xmlns:p15="http://schemas.microsoft.com/office/powerpoint/2012/main" userId="f5dc5c8bbb2aff8b" providerId="Windows Live"/>
      </p:ext>
    </p:extLst>
  </p:cmAuthor>
  <p:cmAuthor id="4" name="Nuttall, Ella" initials="NE" lastIdx="15" clrIdx="3">
    <p:extLst>
      <p:ext uri="{19B8F6BF-5375-455C-9EA6-DF929625EA0E}">
        <p15:presenceInfo xmlns:p15="http://schemas.microsoft.com/office/powerpoint/2012/main" userId="Nuttall, Ella" providerId="None"/>
      </p:ext>
    </p:extLst>
  </p:cmAuthor>
  <p:cmAuthor id="5" name="Lydia Lofton" initials="LL" lastIdx="1" clrIdx="4">
    <p:extLst>
      <p:ext uri="{19B8F6BF-5375-455C-9EA6-DF929625EA0E}">
        <p15:presenceInfo xmlns:p15="http://schemas.microsoft.com/office/powerpoint/2012/main" userId="S::lydia.lofton@hee.nhs.uk::a15319f6-7202-4945-9935-ac2242a826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8D2E"/>
    <a:srgbClr val="00A3A1"/>
    <a:srgbClr val="E36877"/>
    <a:srgbClr val="0091DA"/>
    <a:srgbClr val="1CB275"/>
    <a:srgbClr val="86A113"/>
    <a:srgbClr val="D9A6A5"/>
    <a:srgbClr val="E29E9B"/>
    <a:srgbClr val="0071B9"/>
    <a:srgbClr val="005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620" y="52"/>
      </p:cViewPr>
      <p:guideLst>
        <p:guide pos="2230"/>
        <p:guide orient="horz" pos="220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la Nuttall" userId="3eb3ab72-6a10-4f06-8cf4-29a38747c89a" providerId="ADAL" clId="{B421E07B-2FF7-4241-9532-DEA872E4DA40}"/>
    <pc:docChg chg="modSld">
      <pc:chgData name="Ella Nuttall" userId="3eb3ab72-6a10-4f06-8cf4-29a38747c89a" providerId="ADAL" clId="{B421E07B-2FF7-4241-9532-DEA872E4DA40}" dt="2021-05-13T12:53:13.531" v="8" actId="207"/>
      <pc:docMkLst>
        <pc:docMk/>
      </pc:docMkLst>
      <pc:sldChg chg="modSp mod">
        <pc:chgData name="Ella Nuttall" userId="3eb3ab72-6a10-4f06-8cf4-29a38747c89a" providerId="ADAL" clId="{B421E07B-2FF7-4241-9532-DEA872E4DA40}" dt="2021-05-13T06:55:40.907" v="5" actId="20577"/>
        <pc:sldMkLst>
          <pc:docMk/>
          <pc:sldMk cId="3091395271" sldId="256"/>
        </pc:sldMkLst>
        <pc:spChg chg="mod">
          <ac:chgData name="Ella Nuttall" userId="3eb3ab72-6a10-4f06-8cf4-29a38747c89a" providerId="ADAL" clId="{B421E07B-2FF7-4241-9532-DEA872E4DA40}" dt="2021-05-13T06:55:40.907" v="5" actId="20577"/>
          <ac:spMkLst>
            <pc:docMk/>
            <pc:sldMk cId="3091395271" sldId="256"/>
            <ac:spMk id="4" creationId="{754BAB5B-1FCD-47D5-BA62-2BCDBD2F0913}"/>
          </ac:spMkLst>
        </pc:spChg>
      </pc:sldChg>
      <pc:sldChg chg="modSp mod">
        <pc:chgData name="Ella Nuttall" userId="3eb3ab72-6a10-4f06-8cf4-29a38747c89a" providerId="ADAL" clId="{B421E07B-2FF7-4241-9532-DEA872E4DA40}" dt="2021-05-13T11:57:27.934" v="7" actId="207"/>
        <pc:sldMkLst>
          <pc:docMk/>
          <pc:sldMk cId="1059947460" sldId="300"/>
        </pc:sldMkLst>
        <pc:spChg chg="mod">
          <ac:chgData name="Ella Nuttall" userId="3eb3ab72-6a10-4f06-8cf4-29a38747c89a" providerId="ADAL" clId="{B421E07B-2FF7-4241-9532-DEA872E4DA40}" dt="2021-05-13T11:57:27.934" v="7" actId="207"/>
          <ac:spMkLst>
            <pc:docMk/>
            <pc:sldMk cId="1059947460" sldId="300"/>
            <ac:spMk id="6" creationId="{22F6E7BE-F33A-404A-BE86-86CF371FC141}"/>
          </ac:spMkLst>
        </pc:spChg>
      </pc:sldChg>
      <pc:sldChg chg="modSp mod">
        <pc:chgData name="Ella Nuttall" userId="3eb3ab72-6a10-4f06-8cf4-29a38747c89a" providerId="ADAL" clId="{B421E07B-2FF7-4241-9532-DEA872E4DA40}" dt="2021-05-13T11:57:21.549" v="6" actId="207"/>
        <pc:sldMkLst>
          <pc:docMk/>
          <pc:sldMk cId="2093616419" sldId="308"/>
        </pc:sldMkLst>
        <pc:spChg chg="mod">
          <ac:chgData name="Ella Nuttall" userId="3eb3ab72-6a10-4f06-8cf4-29a38747c89a" providerId="ADAL" clId="{B421E07B-2FF7-4241-9532-DEA872E4DA40}" dt="2021-05-13T11:57:21.549" v="6" actId="207"/>
          <ac:spMkLst>
            <pc:docMk/>
            <pc:sldMk cId="2093616419" sldId="308"/>
            <ac:spMk id="27" creationId="{19882F43-A209-493C-9B9D-EE1DDC900255}"/>
          </ac:spMkLst>
        </pc:spChg>
      </pc:sldChg>
      <pc:sldChg chg="modSp mod">
        <pc:chgData name="Ella Nuttall" userId="3eb3ab72-6a10-4f06-8cf4-29a38747c89a" providerId="ADAL" clId="{B421E07B-2FF7-4241-9532-DEA872E4DA40}" dt="2021-05-13T12:53:13.531" v="8" actId="207"/>
        <pc:sldMkLst>
          <pc:docMk/>
          <pc:sldMk cId="702896469" sldId="346"/>
        </pc:sldMkLst>
        <pc:spChg chg="mod">
          <ac:chgData name="Ella Nuttall" userId="3eb3ab72-6a10-4f06-8cf4-29a38747c89a" providerId="ADAL" clId="{B421E07B-2FF7-4241-9532-DEA872E4DA40}" dt="2021-05-13T12:53:13.531" v="8" actId="207"/>
          <ac:spMkLst>
            <pc:docMk/>
            <pc:sldMk cId="702896469" sldId="346"/>
            <ac:spMk id="5" creationId="{7D3CBDCB-FEE2-46F8-871C-86AB8D6F2A1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0A331-7ADD-4391-8CA5-606C9BFD26F5}" type="datetimeFigureOut">
              <a:rPr lang="en-GB" smtClean="0"/>
              <a:t>13/05/2021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NHS Improvement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E16CE-1862-465F-9912-D0001C1A0F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06748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2AE991-F138-4FD8-982E-957F3CA6A0F6}" type="datetimeFigureOut">
              <a:rPr lang="en-GB" smtClean="0"/>
              <a:t>13/05/2021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NHS Improvement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0AB7D-FC04-41BF-88F7-E47891A062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01105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NHS Improvement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90AB7D-FC04-41BF-88F7-E47891A0628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569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NHS Improvement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90AB7D-FC04-41BF-88F7-E47891A0628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573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NHS Improvement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90AB7D-FC04-41BF-88F7-E47891A0628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106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"/>
          <p:cNvSpPr>
            <a:spLocks noGrp="1"/>
          </p:cNvSpPr>
          <p:nvPr>
            <p:ph type="title" hasCustomPrompt="1"/>
          </p:nvPr>
        </p:nvSpPr>
        <p:spPr>
          <a:xfrm>
            <a:off x="527540" y="1713056"/>
            <a:ext cx="11136924" cy="2352217"/>
          </a:xfrm>
          <a:prstGeom prst="rect">
            <a:avLst/>
          </a:prstGeom>
        </p:spPr>
        <p:txBody>
          <a:bodyPr anchor="ctr"/>
          <a:lstStyle>
            <a:lvl1pPr algn="l">
              <a:defRPr sz="4225" b="1" baseline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27540" y="4272593"/>
            <a:ext cx="11136924" cy="47324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167" b="0" i="0" baseline="0">
                <a:solidFill>
                  <a:srgbClr val="005EB8"/>
                </a:solidFill>
                <a:latin typeface="Arial" charset="0"/>
                <a:ea typeface="Arial" charset="0"/>
                <a:cs typeface="Arial" charset="0"/>
              </a:defRPr>
            </a:lvl1pPr>
            <a:lvl2pPr marL="536542" indent="0" algn="ctr">
              <a:buNone/>
              <a:defRPr sz="2348"/>
            </a:lvl2pPr>
            <a:lvl3pPr marL="1073084" indent="0" algn="ctr">
              <a:buNone/>
              <a:defRPr sz="2112"/>
            </a:lvl3pPr>
            <a:lvl4pPr marL="1609626" indent="0" algn="ctr">
              <a:buNone/>
              <a:defRPr sz="1877"/>
            </a:lvl4pPr>
            <a:lvl5pPr marL="2146168" indent="0" algn="ctr">
              <a:buNone/>
              <a:defRPr sz="1877"/>
            </a:lvl5pPr>
            <a:lvl6pPr marL="2682710" indent="0" algn="ctr">
              <a:buNone/>
              <a:defRPr sz="1877"/>
            </a:lvl6pPr>
            <a:lvl7pPr marL="3219252" indent="0" algn="ctr">
              <a:buNone/>
              <a:defRPr sz="1877"/>
            </a:lvl7pPr>
            <a:lvl8pPr marL="3755794" indent="0" algn="ctr">
              <a:buNone/>
              <a:defRPr sz="1877"/>
            </a:lvl8pPr>
            <a:lvl9pPr marL="4292336" indent="0" algn="ctr">
              <a:buNone/>
              <a:defRPr sz="1877"/>
            </a:lvl9pPr>
          </a:lstStyle>
          <a:p>
            <a:r>
              <a:rPr lang="en-US"/>
              <a:t>Date, Location [if relevant]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33EB1D2-9EB5-4BBA-9043-DD9322866AB7}"/>
              </a:ext>
            </a:extLst>
          </p:cNvPr>
          <p:cNvSpPr txBox="1"/>
          <p:nvPr userDrawn="1"/>
        </p:nvSpPr>
        <p:spPr>
          <a:xfrm>
            <a:off x="3434080" y="5746762"/>
            <a:ext cx="5323840" cy="4064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107315" tIns="53657" rIns="107315" bIns="5365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95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NHS England and NHS Improvement</a:t>
            </a:r>
            <a:endParaRPr lang="en-GB" sz="130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E272BB6-2A8D-4435-9E86-0596521A39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0" y="266038"/>
            <a:ext cx="3284187" cy="741179"/>
          </a:xfrm>
          <a:prstGeom prst="rect">
            <a:avLst/>
          </a:prstGeom>
        </p:spPr>
      </p:pic>
      <p:pic>
        <p:nvPicPr>
          <p:cNvPr id="13" name="Picture 12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87769B46-6740-4E7C-81A9-9000A20D565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57829" y="262731"/>
            <a:ext cx="911399" cy="368065"/>
          </a:xfrm>
          <a:prstGeom prst="rect">
            <a:avLst/>
          </a:prstGeom>
        </p:spPr>
      </p:pic>
      <p:pic>
        <p:nvPicPr>
          <p:cNvPr id="14" name="Content Placeholder 16">
            <a:extLst>
              <a:ext uri="{FF2B5EF4-FFF2-40B4-BE49-F238E27FC236}">
                <a16:creationId xmlns:a16="http://schemas.microsoft.com/office/drawing/2014/main" id="{F5147BF3-6E80-4ECF-BF0F-15BE8D89CC6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" y="6266963"/>
            <a:ext cx="12192000" cy="380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9">
            <a:extLst>
              <a:ext uri="{FF2B5EF4-FFF2-40B4-BE49-F238E27FC236}">
                <a16:creationId xmlns:a16="http://schemas.microsoft.com/office/drawing/2014/main" id="{1BFF0C81-8608-45E7-BBB8-C4075B6F8C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51681" y="1889761"/>
            <a:ext cx="7113269" cy="2092960"/>
          </a:xfrm>
          <a:prstGeom prst="rect">
            <a:avLst/>
          </a:prstGeom>
        </p:spPr>
        <p:txBody>
          <a:bodyPr/>
          <a:lstStyle>
            <a:lvl1pPr algn="l">
              <a:defRPr sz="4225" baseline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Closing message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D57BB4-C4FB-4690-9627-A916A1B2F4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925" r="24919"/>
          <a:stretch/>
        </p:blipFill>
        <p:spPr>
          <a:xfrm>
            <a:off x="7240987" y="5524509"/>
            <a:ext cx="3823188" cy="7880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1B06C4A3-DBAF-4066-8696-0A7F54B59A34}"/>
              </a:ext>
            </a:extLst>
          </p:cNvPr>
          <p:cNvGrpSpPr/>
          <p:nvPr userDrawn="1"/>
        </p:nvGrpSpPr>
        <p:grpSpPr>
          <a:xfrm>
            <a:off x="1529063" y="5524509"/>
            <a:ext cx="3359484" cy="757378"/>
            <a:chOff x="5841743" y="263656"/>
            <a:chExt cx="3639441" cy="75737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C9A1E6C-9CF3-4E3F-99CF-1A5AA94D1B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5841743" y="263656"/>
              <a:ext cx="3635632" cy="757378"/>
            </a:xfrm>
            <a:prstGeom prst="rect">
              <a:avLst/>
            </a:prstGeom>
          </p:spPr>
        </p:pic>
        <p:pic>
          <p:nvPicPr>
            <p:cNvPr id="14" name="Picture 13" descr="A picture containing clipart&#10;&#10;Description generated with very high confidence">
              <a:extLst>
                <a:ext uri="{FF2B5EF4-FFF2-40B4-BE49-F238E27FC236}">
                  <a16:creationId xmlns:a16="http://schemas.microsoft.com/office/drawing/2014/main" id="{143F7E2A-A5E5-4FFD-B8AC-BB819EE4DFD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515349" y="264160"/>
              <a:ext cx="965835" cy="3600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69899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3609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27940" y="1343806"/>
            <a:ext cx="11137012" cy="4965553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buClr>
                <a:schemeClr val="accent1"/>
              </a:buClr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813" indent="-268271">
              <a:buClr>
                <a:schemeClr val="accent1"/>
              </a:buClr>
              <a:buFont typeface="Courier New" panose="02070309020205020404" pitchFamily="49" charset="0"/>
              <a:buChar char="o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41355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77897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14438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527051" y="548646"/>
            <a:ext cx="11137009" cy="611649"/>
          </a:xfrm>
          <a:prstGeom prst="rect">
            <a:avLst/>
          </a:prstGeom>
        </p:spPr>
        <p:txBody>
          <a:bodyPr/>
          <a:lstStyle>
            <a:lvl1pPr>
              <a:defRPr sz="3756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title</a:t>
            </a:r>
            <a:endParaRPr lang="en-US" sz="3286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F75327-6BE0-4947-BA67-C64FE01386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7940" y="260350"/>
            <a:ext cx="8837737" cy="288926"/>
          </a:xfrm>
          <a:prstGeom prst="rect">
            <a:avLst/>
          </a:prstGeom>
        </p:spPr>
        <p:txBody>
          <a:bodyPr/>
          <a:lstStyle>
            <a:lvl1pPr marL="0" indent="0" algn="l" defTabSz="9905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1760" b="0" kern="1200" dirty="0">
                <a:solidFill>
                  <a:srgbClr val="005EB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subtitle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 (2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27051" y="1343804"/>
            <a:ext cx="5348165" cy="4964922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813" indent="-268271">
              <a:buClr>
                <a:schemeClr val="accent1"/>
              </a:buClr>
              <a:buFont typeface="Courier New" panose="02070309020205020404" pitchFamily="49" charset="0"/>
              <a:buChar char="o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41355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77897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14438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527051" y="548646"/>
            <a:ext cx="11137009" cy="611649"/>
          </a:xfrm>
          <a:prstGeom prst="rect">
            <a:avLst/>
          </a:prstGeom>
        </p:spPr>
        <p:txBody>
          <a:bodyPr/>
          <a:lstStyle>
            <a:lvl1pPr>
              <a:defRPr sz="3756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title</a:t>
            </a:r>
            <a:endParaRPr lang="en-US" sz="3286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F75327-6BE0-4947-BA67-C64FE01386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7940" y="260350"/>
            <a:ext cx="8837737" cy="288926"/>
          </a:xfrm>
          <a:prstGeom prst="rect">
            <a:avLst/>
          </a:prstGeom>
        </p:spPr>
        <p:txBody>
          <a:bodyPr/>
          <a:lstStyle>
            <a:lvl1pPr marL="0" indent="0" algn="l" defTabSz="9905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1760" b="0" kern="1200" dirty="0">
                <a:solidFill>
                  <a:srgbClr val="005EB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subtitle</a:t>
            </a:r>
            <a:endParaRPr lang="en-GB"/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F42FD9BE-2B70-47A5-BF67-F9729A4CE16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315895" y="1343172"/>
            <a:ext cx="5348165" cy="4966184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813" indent="-268271">
              <a:buClr>
                <a:schemeClr val="accent1"/>
              </a:buClr>
              <a:buFont typeface="Courier New" panose="02070309020205020404" pitchFamily="49" charset="0"/>
              <a:buChar char="o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41355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77897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14438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976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27053" y="1343806"/>
            <a:ext cx="11137409" cy="4964921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813" indent="-268271">
              <a:buClr>
                <a:schemeClr val="accent1"/>
              </a:buClr>
              <a:buFont typeface="Courier New" panose="02070309020205020404" pitchFamily="49" charset="0"/>
              <a:buChar char="o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41355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77897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14438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527052" y="548646"/>
            <a:ext cx="11137408" cy="611649"/>
          </a:xfrm>
          <a:prstGeom prst="rect">
            <a:avLst/>
          </a:prstGeom>
        </p:spPr>
        <p:txBody>
          <a:bodyPr/>
          <a:lstStyle>
            <a:lvl1pPr>
              <a:defRPr sz="3756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title</a:t>
            </a:r>
            <a:endParaRPr lang="en-US" sz="3286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899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2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527051" y="548646"/>
            <a:ext cx="11137009" cy="611649"/>
          </a:xfrm>
          <a:prstGeom prst="rect">
            <a:avLst/>
          </a:prstGeom>
        </p:spPr>
        <p:txBody>
          <a:bodyPr/>
          <a:lstStyle>
            <a:lvl1pPr>
              <a:defRPr sz="3756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title</a:t>
            </a:r>
            <a:endParaRPr lang="en-US" sz="3286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Content Placeholder 9">
            <a:extLst>
              <a:ext uri="{FF2B5EF4-FFF2-40B4-BE49-F238E27FC236}">
                <a16:creationId xmlns:a16="http://schemas.microsoft.com/office/drawing/2014/main" id="{4FC365EA-E211-4639-BC6D-BD134AA2FB8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7051" y="1343804"/>
            <a:ext cx="5348165" cy="4964922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813" indent="-268271">
              <a:buClr>
                <a:schemeClr val="accent1"/>
              </a:buClr>
              <a:buFont typeface="Courier New" panose="02070309020205020404" pitchFamily="49" charset="0"/>
              <a:buChar char="o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41355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77897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14438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CD102AD5-AB72-422B-809C-AF3801689FE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315895" y="1343172"/>
            <a:ext cx="5348165" cy="4966184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813" indent="-268271">
              <a:buClr>
                <a:schemeClr val="accent1"/>
              </a:buClr>
              <a:buFont typeface="Courier New" panose="02070309020205020404" pitchFamily="49" charset="0"/>
              <a:buChar char="o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41355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77897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14438" indent="-268271">
              <a:buClr>
                <a:schemeClr val="accent1"/>
              </a:buClr>
              <a:buFont typeface="Wingdings" panose="05000000000000000000" pitchFamily="2" charset="2"/>
              <a:buChar char="§"/>
              <a:defRPr sz="164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248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break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F8E391-371E-4F87-A418-0151EB713946}"/>
              </a:ext>
            </a:extLst>
          </p:cNvPr>
          <p:cNvSpPr/>
          <p:nvPr userDrawn="1"/>
        </p:nvSpPr>
        <p:spPr>
          <a:xfrm>
            <a:off x="0" y="1265386"/>
            <a:ext cx="12192000" cy="43226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12"/>
          </a:p>
        </p:txBody>
      </p:sp>
      <p:sp>
        <p:nvSpPr>
          <p:cNvPr id="3" name="Title 9">
            <a:extLst>
              <a:ext uri="{FF2B5EF4-FFF2-40B4-BE49-F238E27FC236}">
                <a16:creationId xmlns:a16="http://schemas.microsoft.com/office/drawing/2014/main" id="{D3092788-E33B-4AD5-AE05-3029C124BE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051" y="2565997"/>
            <a:ext cx="11137410" cy="1726013"/>
          </a:xfrm>
          <a:prstGeom prst="rect">
            <a:avLst/>
          </a:prstGeom>
        </p:spPr>
        <p:txBody>
          <a:bodyPr/>
          <a:lstStyle>
            <a:lvl1pPr>
              <a:defRPr sz="4225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Slide break title</a:t>
            </a:r>
          </a:p>
        </p:txBody>
      </p:sp>
    </p:spTree>
    <p:extLst>
      <p:ext uri="{BB962C8B-B14F-4D97-AF65-F5344CB8AC3E}">
        <p14:creationId xmlns:p14="http://schemas.microsoft.com/office/powerpoint/2010/main" val="74614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break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F8E391-371E-4F87-A418-0151EB713946}"/>
              </a:ext>
            </a:extLst>
          </p:cNvPr>
          <p:cNvSpPr/>
          <p:nvPr userDrawn="1"/>
        </p:nvSpPr>
        <p:spPr>
          <a:xfrm>
            <a:off x="0" y="1265386"/>
            <a:ext cx="12192000" cy="432261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12"/>
          </a:p>
        </p:txBody>
      </p:sp>
      <p:sp>
        <p:nvSpPr>
          <p:cNvPr id="3" name="Title 9">
            <a:extLst>
              <a:ext uri="{FF2B5EF4-FFF2-40B4-BE49-F238E27FC236}">
                <a16:creationId xmlns:a16="http://schemas.microsoft.com/office/drawing/2014/main" id="{D3092788-E33B-4AD5-AE05-3029C124BE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051" y="2565997"/>
            <a:ext cx="11137410" cy="1726013"/>
          </a:xfrm>
          <a:prstGeom prst="rect">
            <a:avLst/>
          </a:prstGeom>
        </p:spPr>
        <p:txBody>
          <a:bodyPr/>
          <a:lstStyle>
            <a:lvl1pPr>
              <a:defRPr sz="4225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Slide break title</a:t>
            </a:r>
          </a:p>
        </p:txBody>
      </p:sp>
    </p:spTree>
    <p:extLst>
      <p:ext uri="{BB962C8B-B14F-4D97-AF65-F5344CB8AC3E}">
        <p14:creationId xmlns:p14="http://schemas.microsoft.com/office/powerpoint/2010/main" val="2449868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break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F8E391-371E-4F87-A418-0151EB713946}"/>
              </a:ext>
            </a:extLst>
          </p:cNvPr>
          <p:cNvSpPr/>
          <p:nvPr userDrawn="1"/>
        </p:nvSpPr>
        <p:spPr>
          <a:xfrm>
            <a:off x="0" y="1265386"/>
            <a:ext cx="12192000" cy="4322617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12"/>
          </a:p>
        </p:txBody>
      </p:sp>
      <p:sp>
        <p:nvSpPr>
          <p:cNvPr id="3" name="Title 9">
            <a:extLst>
              <a:ext uri="{FF2B5EF4-FFF2-40B4-BE49-F238E27FC236}">
                <a16:creationId xmlns:a16="http://schemas.microsoft.com/office/drawing/2014/main" id="{D3092788-E33B-4AD5-AE05-3029C124BE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051" y="2565997"/>
            <a:ext cx="11137410" cy="1726013"/>
          </a:xfrm>
          <a:prstGeom prst="rect">
            <a:avLst/>
          </a:prstGeom>
        </p:spPr>
        <p:txBody>
          <a:bodyPr/>
          <a:lstStyle>
            <a:lvl1pPr>
              <a:defRPr sz="4225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Slide break title</a:t>
            </a:r>
          </a:p>
        </p:txBody>
      </p:sp>
    </p:spTree>
    <p:extLst>
      <p:ext uri="{BB962C8B-B14F-4D97-AF65-F5344CB8AC3E}">
        <p14:creationId xmlns:p14="http://schemas.microsoft.com/office/powerpoint/2010/main" val="264447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break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F8E391-371E-4F87-A418-0151EB713946}"/>
              </a:ext>
            </a:extLst>
          </p:cNvPr>
          <p:cNvSpPr/>
          <p:nvPr userDrawn="1"/>
        </p:nvSpPr>
        <p:spPr>
          <a:xfrm>
            <a:off x="0" y="1265386"/>
            <a:ext cx="12192000" cy="4322617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112"/>
          </a:p>
        </p:txBody>
      </p:sp>
      <p:sp>
        <p:nvSpPr>
          <p:cNvPr id="3" name="Title 9">
            <a:extLst>
              <a:ext uri="{FF2B5EF4-FFF2-40B4-BE49-F238E27FC236}">
                <a16:creationId xmlns:a16="http://schemas.microsoft.com/office/drawing/2014/main" id="{D3092788-E33B-4AD5-AE05-3029C124BE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051" y="2565997"/>
            <a:ext cx="11137410" cy="1726013"/>
          </a:xfrm>
          <a:prstGeom prst="rect">
            <a:avLst/>
          </a:prstGeom>
        </p:spPr>
        <p:txBody>
          <a:bodyPr/>
          <a:lstStyle>
            <a:lvl1pPr>
              <a:defRPr sz="4225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Slide break title</a:t>
            </a:r>
          </a:p>
        </p:txBody>
      </p:sp>
    </p:spTree>
    <p:extLst>
      <p:ext uri="{BB962C8B-B14F-4D97-AF65-F5344CB8AC3E}">
        <p14:creationId xmlns:p14="http://schemas.microsoft.com/office/powerpoint/2010/main" val="1233132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11275090" y="6315642"/>
            <a:ext cx="863150" cy="30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8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en-US" sz="1408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34F92BC6-D7C3-584B-87F2-0B845776A5AD}" type="slidenum">
              <a:rPr lang="en-US" sz="1408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endParaRPr lang="en-US" sz="1408">
              <a:solidFill>
                <a:srgbClr val="005EB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A2A43156-4C54-4D45-8C7C-DF6BEC8F9390}"/>
              </a:ext>
            </a:extLst>
          </p:cNvPr>
          <p:cNvPicPr>
            <a:picLocks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944427" y="260350"/>
            <a:ext cx="723600" cy="29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61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62" r:id="rId2"/>
    <p:sldLayoutId id="2147483726" r:id="rId3"/>
    <p:sldLayoutId id="2147483716" r:id="rId4"/>
    <p:sldLayoutId id="2147483727" r:id="rId5"/>
    <p:sldLayoutId id="2147483722" r:id="rId6"/>
    <p:sldLayoutId id="2147483723" r:id="rId7"/>
    <p:sldLayoutId id="2147483724" r:id="rId8"/>
    <p:sldLayoutId id="2147483725" r:id="rId9"/>
    <p:sldLayoutId id="2147483721" r:id="rId10"/>
    <p:sldLayoutId id="2147483728" r:id="rId11"/>
  </p:sldLayoutIdLst>
  <p:hf hdr="0" dt="0"/>
  <p:txStyles>
    <p:titleStyle>
      <a:lvl1pPr algn="l" defTabSz="1073084" rtl="0" eaLnBrk="1" latinLnBrk="0" hangingPunct="1">
        <a:lnSpc>
          <a:spcPct val="90000"/>
        </a:lnSpc>
        <a:spcBef>
          <a:spcPct val="0"/>
        </a:spcBef>
        <a:buNone/>
        <a:defRPr sz="51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71" indent="-268271" algn="l" defTabSz="1073084" rtl="0" eaLnBrk="1" latinLnBrk="0" hangingPunct="1">
        <a:lnSpc>
          <a:spcPct val="90000"/>
        </a:lnSpc>
        <a:spcBef>
          <a:spcPts val="1173"/>
        </a:spcBef>
        <a:buFont typeface="Arial" panose="020B0604020202020204" pitchFamily="34" charset="0"/>
        <a:buChar char="•"/>
        <a:defRPr sz="3286" kern="1200">
          <a:solidFill>
            <a:schemeClr val="tx1"/>
          </a:solidFill>
          <a:latin typeface="+mn-lt"/>
          <a:ea typeface="+mn-ea"/>
          <a:cs typeface="+mn-cs"/>
        </a:defRPr>
      </a:lvl1pPr>
      <a:lvl2pPr marL="804813" indent="-268271" algn="l" defTabSz="1073084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817" kern="1200">
          <a:solidFill>
            <a:schemeClr val="tx1"/>
          </a:solidFill>
          <a:latin typeface="+mn-lt"/>
          <a:ea typeface="+mn-ea"/>
          <a:cs typeface="+mn-cs"/>
        </a:defRPr>
      </a:lvl2pPr>
      <a:lvl3pPr marL="1341355" indent="-268271" algn="l" defTabSz="1073084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348" kern="1200">
          <a:solidFill>
            <a:schemeClr val="tx1"/>
          </a:solidFill>
          <a:latin typeface="+mn-lt"/>
          <a:ea typeface="+mn-ea"/>
          <a:cs typeface="+mn-cs"/>
        </a:defRPr>
      </a:lvl3pPr>
      <a:lvl4pPr marL="1877897" indent="-268271" algn="l" defTabSz="1073084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414438" indent="-268271" algn="l" defTabSz="1073084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950981" indent="-268271" algn="l" defTabSz="1073084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487523" indent="-268271" algn="l" defTabSz="1073084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4024065" indent="-268271" algn="l" defTabSz="1073084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560606" indent="-268271" algn="l" defTabSz="1073084" rtl="0" eaLnBrk="1" latinLnBrk="0" hangingPunct="1">
        <a:lnSpc>
          <a:spcPct val="90000"/>
        </a:lnSpc>
        <a:spcBef>
          <a:spcPts val="587"/>
        </a:spcBef>
        <a:buFont typeface="Arial" panose="020B0604020202020204" pitchFamily="34" charset="0"/>
        <a:buChar char="•"/>
        <a:defRPr sz="21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3084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1pPr>
      <a:lvl2pPr marL="536542" algn="l" defTabSz="1073084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2pPr>
      <a:lvl3pPr marL="1073084" algn="l" defTabSz="1073084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3pPr>
      <a:lvl4pPr marL="1609626" algn="l" defTabSz="1073084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4pPr>
      <a:lvl5pPr marL="2146168" algn="l" defTabSz="1073084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5pPr>
      <a:lvl6pPr marL="2682710" algn="l" defTabSz="1073084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6pPr>
      <a:lvl7pPr marL="3219252" algn="l" defTabSz="1073084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7pPr>
      <a:lvl8pPr marL="3755794" algn="l" defTabSz="1073084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8pPr>
      <a:lvl9pPr marL="4292336" algn="l" defTabSz="1073084" rtl="0" eaLnBrk="1" latinLnBrk="0" hangingPunct="1">
        <a:defRPr sz="21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490" userDrawn="1">
          <p15:clr>
            <a:srgbClr val="F26B43"/>
          </p15:clr>
        </p15:guide>
        <p15:guide id="3" orient="horz" pos="346" userDrawn="1">
          <p15:clr>
            <a:srgbClr val="F26B43"/>
          </p15:clr>
        </p15:guide>
        <p15:guide id="4" orient="horz" pos="3974" userDrawn="1">
          <p15:clr>
            <a:srgbClr val="F26B43"/>
          </p15:clr>
        </p15:guide>
        <p15:guide id="5" pos="7348" userDrawn="1">
          <p15:clr>
            <a:srgbClr val="F26B43"/>
          </p15:clr>
        </p15:guide>
        <p15:guide id="6" pos="7190" userDrawn="1">
          <p15:clr>
            <a:srgbClr val="F26B43"/>
          </p15:clr>
        </p15:guide>
        <p15:guide id="7" pos="332" userDrawn="1">
          <p15:clr>
            <a:srgbClr val="F26B43"/>
          </p15:clr>
        </p15:guide>
        <p15:guide id="8" pos="3701" userDrawn="1">
          <p15:clr>
            <a:srgbClr val="F26B43"/>
          </p15:clr>
        </p15:guide>
        <p15:guide id="9" pos="3979" userDrawn="1">
          <p15:clr>
            <a:srgbClr val="F26B43"/>
          </p15:clr>
        </p15:guide>
        <p15:guide id="10" orient="horz" pos="164" userDrawn="1">
          <p15:clr>
            <a:srgbClr val="F26B43"/>
          </p15:clr>
        </p15:guide>
        <p15:guide id="11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criticalcare.yourskillspass.com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80349-B9D1-4318-ADB9-22BFA1942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638" y="1713056"/>
            <a:ext cx="10532724" cy="2352217"/>
          </a:xfrm>
        </p:spPr>
        <p:txBody>
          <a:bodyPr/>
          <a:lstStyle/>
          <a:p>
            <a:pPr algn="ctr"/>
            <a:r>
              <a:rPr lang="en-GB" sz="3600" dirty="0"/>
              <a:t>London Transformation &amp; Learning Collaborative (LTLC)</a:t>
            </a:r>
            <a:br>
              <a:rPr lang="en-GB" sz="3600" dirty="0"/>
            </a:br>
            <a:br>
              <a:rPr lang="en-GB" dirty="0"/>
            </a:br>
            <a:r>
              <a:rPr lang="en-GB" sz="3200" b="0" dirty="0"/>
              <a:t>NRSS &amp; RSC Digital skills passports overview</a:t>
            </a:r>
            <a:endParaRPr lang="en-GB" b="0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F694AA-D88C-4F9E-B7D7-6E67CC9B7C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026" y="4671700"/>
            <a:ext cx="11136924" cy="473244"/>
          </a:xfrm>
        </p:spPr>
        <p:txBody>
          <a:bodyPr/>
          <a:lstStyle/>
          <a:p>
            <a:r>
              <a:rPr lang="en-GB" sz="1800" dirty="0">
                <a:solidFill>
                  <a:schemeClr val="accent3"/>
                </a:solidFill>
              </a:rPr>
              <a:t>May 2021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4BAB5B-1FCD-47D5-BA62-2BCDBD2F0913}"/>
              </a:ext>
            </a:extLst>
          </p:cNvPr>
          <p:cNvSpPr/>
          <p:nvPr/>
        </p:nvSpPr>
        <p:spPr>
          <a:xfrm>
            <a:off x="0" y="0"/>
            <a:ext cx="5881036" cy="152079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(delete before sharing): </a:t>
            </a: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presentation has been created to support you provide an overview of the Digital skills passports to different stakeholder types e.g. clinical leads (e.g. matrons); HR / workforce and educators. We are happy for you to re-order, remove or edit the slides as necessary. A separate presentation has been developed specifically for staff who will be completing the passport (i.e. those going into NRSS or RSC roles). </a:t>
            </a:r>
          </a:p>
        </p:txBody>
      </p:sp>
    </p:spTree>
    <p:extLst>
      <p:ext uri="{BB962C8B-B14F-4D97-AF65-F5344CB8AC3E}">
        <p14:creationId xmlns:p14="http://schemas.microsoft.com/office/powerpoint/2010/main" val="3091395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2B3BD00-50E5-4704-9B1F-79046D61E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What is your role in the passport?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D3CBDCB-FEE2-46F8-871C-86AB8D6F2A1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E.g. supporting with:</a:t>
            </a:r>
          </a:p>
          <a:p>
            <a:r>
              <a:rPr lang="en-GB" dirty="0"/>
              <a:t>Incorporating passport into Trust infrastructure / process (e.g. HR process)</a:t>
            </a:r>
          </a:p>
          <a:p>
            <a:r>
              <a:rPr lang="en-GB" dirty="0"/>
              <a:t>Raising awareness of passport to other stakeholders</a:t>
            </a:r>
          </a:p>
          <a:p>
            <a:r>
              <a:rPr lang="en-GB" dirty="0"/>
              <a:t>Discussing passport with staff who will can complete it </a:t>
            </a:r>
          </a:p>
          <a:p>
            <a:r>
              <a:rPr lang="en-GB" dirty="0"/>
              <a:t>Aligning education and training to address skill domains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8761FC7-73A6-423D-BC42-35C9478975DC}"/>
              </a:ext>
            </a:extLst>
          </p:cNvPr>
          <p:cNvSpPr/>
          <p:nvPr/>
        </p:nvSpPr>
        <p:spPr>
          <a:xfrm>
            <a:off x="7632834" y="236738"/>
            <a:ext cx="4283242" cy="93754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(delete before sharing): </a:t>
            </a: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suggest you tailor this slide to reflect what your ‘ask/s’ are for the audience. We have suggested some examples. </a:t>
            </a:r>
          </a:p>
        </p:txBody>
      </p:sp>
    </p:spTree>
    <p:extLst>
      <p:ext uri="{BB962C8B-B14F-4D97-AF65-F5344CB8AC3E}">
        <p14:creationId xmlns:p14="http://schemas.microsoft.com/office/powerpoint/2010/main" val="7028964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F067E4-C9A1-4524-BAA9-B289F10CC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8412" y="1954325"/>
            <a:ext cx="5716537" cy="2092960"/>
          </a:xfrm>
        </p:spPr>
        <p:txBody>
          <a:bodyPr anchor="ctr"/>
          <a:lstStyle/>
          <a:p>
            <a:pPr>
              <a:spcAft>
                <a:spcPts val="600"/>
              </a:spcAft>
            </a:pPr>
            <a:r>
              <a:rPr lang="en-GB" sz="4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</a:t>
            </a:r>
          </a:p>
        </p:txBody>
      </p:sp>
    </p:spTree>
    <p:extLst>
      <p:ext uri="{BB962C8B-B14F-4D97-AF65-F5344CB8AC3E}">
        <p14:creationId xmlns:p14="http://schemas.microsoft.com/office/powerpoint/2010/main" val="3822256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3E543C-6EEA-43A9-9FFF-923CA0C3D66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7053" y="1243173"/>
            <a:ext cx="11137409" cy="5065554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>
                <a:solidFill>
                  <a:schemeClr val="accent1"/>
                </a:solidFill>
              </a:rPr>
              <a:t>The passports were developed to address needs identified in the previous surges: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7DE36B2-0B55-45E7-97BC-F91BB1E1E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Why were the Digital skills passports developed?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882F43-A209-493C-9B9D-EE1DDC900255}"/>
              </a:ext>
            </a:extLst>
          </p:cNvPr>
          <p:cNvSpPr/>
          <p:nvPr/>
        </p:nvSpPr>
        <p:spPr>
          <a:xfrm>
            <a:off x="4532878" y="1647388"/>
            <a:ext cx="7131582" cy="45469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50" dirty="0">
                <a:solidFill>
                  <a:schemeClr val="tx1"/>
                </a:solidFill>
                <a:latin typeface="Arial"/>
                <a:cs typeface="Arial"/>
              </a:rPr>
              <a:t>Difficulty establishing Trust</a:t>
            </a:r>
            <a:r>
              <a:rPr lang="en-GB" sz="1650" u="none" strike="noStrike" dirty="0">
                <a:solidFill>
                  <a:schemeClr val="tx1"/>
                </a:solidFill>
                <a:latin typeface="Arial"/>
                <a:cs typeface="Arial"/>
              </a:rPr>
              <a:t> preparedness (i.e. have 40 nurses but only 10 RSC’s based on skillset)</a:t>
            </a:r>
            <a:r>
              <a:rPr lang="en-GB" sz="1650" dirty="0">
                <a:solidFill>
                  <a:schemeClr val="tx1"/>
                </a:solidFill>
                <a:latin typeface="Arial"/>
                <a:cs typeface="Arial"/>
              </a:rPr>
              <a:t> </a:t>
            </a:r>
            <a:endParaRPr lang="en-GB" sz="1650" i="0" dirty="0">
              <a:solidFill>
                <a:schemeClr val="tx1"/>
              </a:solidFill>
              <a:effectLst/>
              <a:latin typeface="Arial"/>
              <a:cs typeface="Arial"/>
            </a:endParaRP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50" i="0" dirty="0">
                <a:solidFill>
                  <a:schemeClr val="tx1"/>
                </a:solidFill>
                <a:effectLst/>
                <a:latin typeface="Arial"/>
                <a:cs typeface="Arial"/>
              </a:rPr>
              <a:t>Inefficient rostering and deployment processes as required capturing of skillset info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50" dirty="0">
                <a:solidFill>
                  <a:schemeClr val="tx1"/>
                </a:solidFill>
                <a:latin typeface="Arial"/>
                <a:cs typeface="Arial"/>
              </a:rPr>
              <a:t>Variability in useful cross-service skills, depending on professional group and specialism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50" dirty="0">
                <a:solidFill>
                  <a:schemeClr val="tx1"/>
                </a:solidFill>
                <a:latin typeface="Arial"/>
                <a:cs typeface="Arial"/>
              </a:rPr>
              <a:t>Inconsistency in skill mix distribution across rotas due to allocation by role title vs. capability</a:t>
            </a:r>
            <a:endParaRPr lang="en-GB" sz="1650" i="0" dirty="0">
              <a:solidFill>
                <a:schemeClr val="tx1"/>
              </a:solidFill>
              <a:effectLst/>
              <a:latin typeface="Arial"/>
              <a:cs typeface="Arial"/>
            </a:endParaRP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50" dirty="0">
                <a:solidFill>
                  <a:schemeClr val="tx1"/>
                </a:solidFill>
                <a:latin typeface="Arial"/>
                <a:cs typeface="Arial"/>
              </a:rPr>
              <a:t>Delayed identification of available workforce with critical care experience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50" dirty="0">
                <a:solidFill>
                  <a:schemeClr val="tx1"/>
                </a:solidFill>
                <a:latin typeface="Arial"/>
                <a:cs typeface="Arial"/>
              </a:rPr>
              <a:t>Inefficient and varied mass training of skills performed vs. targeted training to address specific skill gaps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50" dirty="0">
                <a:solidFill>
                  <a:schemeClr val="tx1"/>
                </a:solidFill>
                <a:latin typeface="Arial"/>
                <a:cs typeface="Arial"/>
              </a:rPr>
              <a:t>Lack of recognition of staff skill development during deployment, due to limited recording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50" dirty="0">
                <a:solidFill>
                  <a:schemeClr val="tx1"/>
                </a:solidFill>
                <a:latin typeface="Arial"/>
                <a:cs typeface="Arial"/>
              </a:rPr>
              <a:t>Ineffective processes for identifying staff willingness that delayed training / deployment and affected staff wellbeing </a:t>
            </a:r>
            <a:endParaRPr lang="en-GB" sz="1650" i="0" dirty="0">
              <a:solidFill>
                <a:schemeClr val="tx1"/>
              </a:solidFill>
              <a:effectLst/>
              <a:latin typeface="Arial"/>
              <a:cs typeface="Arial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5BB7AF2-5168-4177-BDF4-58A8E4FD9CAB}"/>
              </a:ext>
            </a:extLst>
          </p:cNvPr>
          <p:cNvGrpSpPr/>
          <p:nvPr/>
        </p:nvGrpSpPr>
        <p:grpSpPr>
          <a:xfrm>
            <a:off x="508205" y="2526034"/>
            <a:ext cx="3510692" cy="2547162"/>
            <a:chOff x="794139" y="2103981"/>
            <a:chExt cx="3510692" cy="254716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FE7A59F8-39F4-4056-8BBE-BEF4BFF36F22}"/>
                </a:ext>
              </a:extLst>
            </p:cNvPr>
            <p:cNvSpPr/>
            <p:nvPr/>
          </p:nvSpPr>
          <p:spPr>
            <a:xfrm>
              <a:off x="794139" y="3830708"/>
              <a:ext cx="3510692" cy="8204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t"/>
            <a:lstStyle/>
            <a:p>
              <a:pPr algn="ctr">
                <a:spcAft>
                  <a:spcPts val="800"/>
                </a:spcAft>
                <a:buClr>
                  <a:schemeClr val="accent1"/>
                </a:buClr>
              </a:pPr>
              <a:r>
                <a:rPr lang="en-GB" b="1" i="0">
                  <a:solidFill>
                    <a:schemeClr val="tx1"/>
                  </a:solidFill>
                  <a:effectLst/>
                  <a:latin typeface="Arial"/>
                  <a:cs typeface="Arial"/>
                </a:rPr>
                <a:t>Lack of visibility of workforce’s skillset and willingness to be redeployed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83207369-E8B2-4655-B2FC-F09AC7B7E1B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50485" y="2103981"/>
              <a:ext cx="1378618" cy="1577466"/>
              <a:chOff x="8330304" y="4972123"/>
              <a:chExt cx="1899450" cy="2139488"/>
            </a:xfrm>
          </p:grpSpPr>
          <p:grpSp>
            <p:nvGrpSpPr>
              <p:cNvPr id="29" name="Group 799">
                <a:extLst>
                  <a:ext uri="{FF2B5EF4-FFF2-40B4-BE49-F238E27FC236}">
                    <a16:creationId xmlns:a16="http://schemas.microsoft.com/office/drawing/2014/main" id="{F4DCF88E-28A3-40E9-ABEA-576824F62740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8940932" y="4972123"/>
                <a:ext cx="659735" cy="2121847"/>
                <a:chOff x="4595" y="217"/>
                <a:chExt cx="481" cy="1547"/>
              </a:xfrm>
            </p:grpSpPr>
            <p:sp>
              <p:nvSpPr>
                <p:cNvPr id="141" name="Freeform 800">
                  <a:extLst>
                    <a:ext uri="{FF2B5EF4-FFF2-40B4-BE49-F238E27FC236}">
                      <a16:creationId xmlns:a16="http://schemas.microsoft.com/office/drawing/2014/main" id="{0BD86AF4-EB91-4F66-8115-6AC5F3FFE4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9" y="800"/>
                  <a:ext cx="75" cy="133"/>
                </a:xfrm>
                <a:custGeom>
                  <a:avLst/>
                  <a:gdLst>
                    <a:gd name="T0" fmla="*/ 1 w 31"/>
                    <a:gd name="T1" fmla="*/ 49 h 56"/>
                    <a:gd name="T2" fmla="*/ 6 w 31"/>
                    <a:gd name="T3" fmla="*/ 31 h 56"/>
                    <a:gd name="T4" fmla="*/ 8 w 31"/>
                    <a:gd name="T5" fmla="*/ 16 h 56"/>
                    <a:gd name="T6" fmla="*/ 24 w 31"/>
                    <a:gd name="T7" fmla="*/ 2 h 56"/>
                    <a:gd name="T8" fmla="*/ 26 w 31"/>
                    <a:gd name="T9" fmla="*/ 22 h 56"/>
                    <a:gd name="T10" fmla="*/ 11 w 31"/>
                    <a:gd name="T11" fmla="*/ 48 h 56"/>
                    <a:gd name="T12" fmla="*/ 6 w 31"/>
                    <a:gd name="T13" fmla="*/ 55 h 56"/>
                    <a:gd name="T14" fmla="*/ 1 w 31"/>
                    <a:gd name="T15" fmla="*/ 49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56">
                      <a:moveTo>
                        <a:pt x="1" y="49"/>
                      </a:moveTo>
                      <a:cubicBezTo>
                        <a:pt x="1" y="43"/>
                        <a:pt x="5" y="35"/>
                        <a:pt x="6" y="31"/>
                      </a:cubicBezTo>
                      <a:cubicBezTo>
                        <a:pt x="7" y="25"/>
                        <a:pt x="6" y="21"/>
                        <a:pt x="8" y="16"/>
                      </a:cubicBezTo>
                      <a:cubicBezTo>
                        <a:pt x="10" y="10"/>
                        <a:pt x="18" y="0"/>
                        <a:pt x="24" y="2"/>
                      </a:cubicBezTo>
                      <a:cubicBezTo>
                        <a:pt x="31" y="5"/>
                        <a:pt x="28" y="19"/>
                        <a:pt x="26" y="22"/>
                      </a:cubicBezTo>
                      <a:cubicBezTo>
                        <a:pt x="24" y="26"/>
                        <a:pt x="11" y="47"/>
                        <a:pt x="11" y="48"/>
                      </a:cubicBezTo>
                      <a:cubicBezTo>
                        <a:pt x="9" y="51"/>
                        <a:pt x="7" y="55"/>
                        <a:pt x="6" y="55"/>
                      </a:cubicBezTo>
                      <a:cubicBezTo>
                        <a:pt x="4" y="56"/>
                        <a:pt x="0" y="51"/>
                        <a:pt x="1" y="49"/>
                      </a:cubicBezTo>
                    </a:path>
                  </a:pathLst>
                </a:custGeom>
                <a:solidFill>
                  <a:srgbClr val="FAB2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2" name="Freeform 801">
                  <a:extLst>
                    <a:ext uri="{FF2B5EF4-FFF2-40B4-BE49-F238E27FC236}">
                      <a16:creationId xmlns:a16="http://schemas.microsoft.com/office/drawing/2014/main" id="{42295D67-CEF5-4773-AED9-FC063330C4A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05" y="805"/>
                  <a:ext cx="26" cy="48"/>
                </a:xfrm>
                <a:custGeom>
                  <a:avLst/>
                  <a:gdLst>
                    <a:gd name="T0" fmla="*/ 7 w 11"/>
                    <a:gd name="T1" fmla="*/ 20 h 20"/>
                    <a:gd name="T2" fmla="*/ 7 w 11"/>
                    <a:gd name="T3" fmla="*/ 20 h 20"/>
                    <a:gd name="T4" fmla="*/ 7 w 11"/>
                    <a:gd name="T5" fmla="*/ 20 h 20"/>
                    <a:gd name="T6" fmla="*/ 7 w 11"/>
                    <a:gd name="T7" fmla="*/ 20 h 20"/>
                    <a:gd name="T8" fmla="*/ 7 w 11"/>
                    <a:gd name="T9" fmla="*/ 20 h 20"/>
                    <a:gd name="T10" fmla="*/ 7 w 11"/>
                    <a:gd name="T11" fmla="*/ 20 h 20"/>
                    <a:gd name="T12" fmla="*/ 7 w 11"/>
                    <a:gd name="T13" fmla="*/ 2 h 20"/>
                    <a:gd name="T14" fmla="*/ 7 w 11"/>
                    <a:gd name="T15" fmla="*/ 20 h 20"/>
                    <a:gd name="T16" fmla="*/ 7 w 11"/>
                    <a:gd name="T17" fmla="*/ 2 h 20"/>
                    <a:gd name="T18" fmla="*/ 7 w 11"/>
                    <a:gd name="T19" fmla="*/ 2 h 20"/>
                    <a:gd name="T20" fmla="*/ 7 w 11"/>
                    <a:gd name="T21" fmla="*/ 2 h 20"/>
                    <a:gd name="T22" fmla="*/ 5 w 11"/>
                    <a:gd name="T23" fmla="*/ 0 h 20"/>
                    <a:gd name="T24" fmla="*/ 5 w 11"/>
                    <a:gd name="T25" fmla="*/ 0 h 20"/>
                    <a:gd name="T26" fmla="*/ 5 w 11"/>
                    <a:gd name="T27" fmla="*/ 0 h 20"/>
                    <a:gd name="T28" fmla="*/ 5 w 11"/>
                    <a:gd name="T29" fmla="*/ 0 h 20"/>
                    <a:gd name="T30" fmla="*/ 5 w 11"/>
                    <a:gd name="T31" fmla="*/ 0 h 20"/>
                    <a:gd name="T32" fmla="*/ 3 w 11"/>
                    <a:gd name="T33" fmla="*/ 0 h 20"/>
                    <a:gd name="T34" fmla="*/ 2 w 11"/>
                    <a:gd name="T35" fmla="*/ 0 h 20"/>
                    <a:gd name="T36" fmla="*/ 0 w 11"/>
                    <a:gd name="T37" fmla="*/ 1 h 20"/>
                    <a:gd name="T38" fmla="*/ 0 w 11"/>
                    <a:gd name="T39" fmla="*/ 1 h 20"/>
                    <a:gd name="T40" fmla="*/ 3 w 11"/>
                    <a:gd name="T41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1" h="20">
                      <a:moveTo>
                        <a:pt x="7" y="20"/>
                      </a:move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moveTo>
                        <a:pt x="7" y="20"/>
                      </a:move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moveTo>
                        <a:pt x="7" y="2"/>
                      </a:moveTo>
                      <a:cubicBezTo>
                        <a:pt x="11" y="6"/>
                        <a:pt x="8" y="17"/>
                        <a:pt x="7" y="20"/>
                      </a:cubicBezTo>
                      <a:cubicBezTo>
                        <a:pt x="8" y="17"/>
                        <a:pt x="11" y="6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moveTo>
                        <a:pt x="5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2" y="0"/>
                        <a:pt x="3" y="0"/>
                      </a:cubicBezTo>
                    </a:path>
                  </a:pathLst>
                </a:custGeom>
                <a:solidFill>
                  <a:srgbClr val="F9ED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3" name="Freeform 802">
                  <a:extLst>
                    <a:ext uri="{FF2B5EF4-FFF2-40B4-BE49-F238E27FC236}">
                      <a16:creationId xmlns:a16="http://schemas.microsoft.com/office/drawing/2014/main" id="{44B80143-66F1-4432-A826-D6420D735A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90" y="805"/>
                  <a:ext cx="41" cy="97"/>
                </a:xfrm>
                <a:custGeom>
                  <a:avLst/>
                  <a:gdLst>
                    <a:gd name="T0" fmla="*/ 9 w 17"/>
                    <a:gd name="T1" fmla="*/ 0 h 41"/>
                    <a:gd name="T2" fmla="*/ 9 w 17"/>
                    <a:gd name="T3" fmla="*/ 0 h 41"/>
                    <a:gd name="T4" fmla="*/ 6 w 17"/>
                    <a:gd name="T5" fmla="*/ 1 h 41"/>
                    <a:gd name="T6" fmla="*/ 7 w 17"/>
                    <a:gd name="T7" fmla="*/ 18 h 41"/>
                    <a:gd name="T8" fmla="*/ 1 w 17"/>
                    <a:gd name="T9" fmla="*/ 38 h 41"/>
                    <a:gd name="T10" fmla="*/ 1 w 17"/>
                    <a:gd name="T11" fmla="*/ 38 h 41"/>
                    <a:gd name="T12" fmla="*/ 1 w 17"/>
                    <a:gd name="T13" fmla="*/ 38 h 41"/>
                    <a:gd name="T14" fmla="*/ 0 w 17"/>
                    <a:gd name="T15" fmla="*/ 41 h 41"/>
                    <a:gd name="T16" fmla="*/ 0 w 17"/>
                    <a:gd name="T17" fmla="*/ 41 h 41"/>
                    <a:gd name="T18" fmla="*/ 13 w 17"/>
                    <a:gd name="T19" fmla="*/ 20 h 41"/>
                    <a:gd name="T20" fmla="*/ 13 w 17"/>
                    <a:gd name="T21" fmla="*/ 20 h 41"/>
                    <a:gd name="T22" fmla="*/ 13 w 17"/>
                    <a:gd name="T23" fmla="*/ 20 h 41"/>
                    <a:gd name="T24" fmla="*/ 13 w 17"/>
                    <a:gd name="T25" fmla="*/ 20 h 41"/>
                    <a:gd name="T26" fmla="*/ 13 w 17"/>
                    <a:gd name="T27" fmla="*/ 20 h 41"/>
                    <a:gd name="T28" fmla="*/ 13 w 17"/>
                    <a:gd name="T29" fmla="*/ 20 h 41"/>
                    <a:gd name="T30" fmla="*/ 13 w 17"/>
                    <a:gd name="T31" fmla="*/ 2 h 41"/>
                    <a:gd name="T32" fmla="*/ 12 w 17"/>
                    <a:gd name="T33" fmla="*/ 1 h 41"/>
                    <a:gd name="T34" fmla="*/ 11 w 17"/>
                    <a:gd name="T35" fmla="*/ 0 h 41"/>
                    <a:gd name="T36" fmla="*/ 11 w 17"/>
                    <a:gd name="T37" fmla="*/ 0 h 41"/>
                    <a:gd name="T38" fmla="*/ 11 w 17"/>
                    <a:gd name="T39" fmla="*/ 0 h 41"/>
                    <a:gd name="T40" fmla="*/ 9 w 17"/>
                    <a:gd name="T41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7" h="41">
                      <a:moveTo>
                        <a:pt x="9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8" y="0"/>
                        <a:pt x="7" y="0"/>
                        <a:pt x="6" y="1"/>
                      </a:cubicBezTo>
                      <a:cubicBezTo>
                        <a:pt x="8" y="5"/>
                        <a:pt x="9" y="15"/>
                        <a:pt x="7" y="18"/>
                      </a:cubicBezTo>
                      <a:cubicBezTo>
                        <a:pt x="6" y="22"/>
                        <a:pt x="2" y="32"/>
                        <a:pt x="1" y="38"/>
                      </a:cubicBezTo>
                      <a:cubicBezTo>
                        <a:pt x="1" y="38"/>
                        <a:pt x="1" y="38"/>
                        <a:pt x="1" y="38"/>
                      </a:cubicBezTo>
                      <a:cubicBezTo>
                        <a:pt x="1" y="38"/>
                        <a:pt x="1" y="38"/>
                        <a:pt x="1" y="38"/>
                      </a:cubicBezTo>
                      <a:cubicBezTo>
                        <a:pt x="0" y="39"/>
                        <a:pt x="0" y="40"/>
                        <a:pt x="0" y="41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4" y="35"/>
                        <a:pt x="12" y="23"/>
                        <a:pt x="13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4" y="17"/>
                        <a:pt x="17" y="6"/>
                        <a:pt x="13" y="2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1"/>
                        <a:pt x="11" y="1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0" y="0"/>
                        <a:pt x="9" y="0"/>
                      </a:cubicBezTo>
                    </a:path>
                  </a:pathLst>
                </a:custGeom>
                <a:solidFill>
                  <a:srgbClr val="F4A5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4" name="Freeform 803">
                  <a:extLst>
                    <a:ext uri="{FF2B5EF4-FFF2-40B4-BE49-F238E27FC236}">
                      <a16:creationId xmlns:a16="http://schemas.microsoft.com/office/drawing/2014/main" id="{309656DB-1BDD-4EB6-96C2-D2AB7A109A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26" y="862"/>
                  <a:ext cx="67" cy="100"/>
                </a:xfrm>
                <a:custGeom>
                  <a:avLst/>
                  <a:gdLst>
                    <a:gd name="T0" fmla="*/ 5 w 28"/>
                    <a:gd name="T1" fmla="*/ 19 h 42"/>
                    <a:gd name="T2" fmla="*/ 8 w 28"/>
                    <a:gd name="T3" fmla="*/ 17 h 42"/>
                    <a:gd name="T4" fmla="*/ 14 w 28"/>
                    <a:gd name="T5" fmla="*/ 14 h 42"/>
                    <a:gd name="T6" fmla="*/ 20 w 28"/>
                    <a:gd name="T7" fmla="*/ 0 h 42"/>
                    <a:gd name="T8" fmla="*/ 28 w 28"/>
                    <a:gd name="T9" fmla="*/ 14 h 42"/>
                    <a:gd name="T10" fmla="*/ 26 w 28"/>
                    <a:gd name="T11" fmla="*/ 21 h 42"/>
                    <a:gd name="T12" fmla="*/ 20 w 28"/>
                    <a:gd name="T13" fmla="*/ 34 h 42"/>
                    <a:gd name="T14" fmla="*/ 14 w 28"/>
                    <a:gd name="T15" fmla="*/ 41 h 42"/>
                    <a:gd name="T16" fmla="*/ 14 w 28"/>
                    <a:gd name="T17" fmla="*/ 40 h 42"/>
                    <a:gd name="T18" fmla="*/ 13 w 28"/>
                    <a:gd name="T19" fmla="*/ 40 h 42"/>
                    <a:gd name="T20" fmla="*/ 12 w 28"/>
                    <a:gd name="T21" fmla="*/ 40 h 42"/>
                    <a:gd name="T22" fmla="*/ 9 w 28"/>
                    <a:gd name="T23" fmla="*/ 38 h 42"/>
                    <a:gd name="T24" fmla="*/ 7 w 28"/>
                    <a:gd name="T25" fmla="*/ 38 h 42"/>
                    <a:gd name="T26" fmla="*/ 6 w 28"/>
                    <a:gd name="T27" fmla="*/ 36 h 42"/>
                    <a:gd name="T28" fmla="*/ 2 w 28"/>
                    <a:gd name="T29" fmla="*/ 34 h 42"/>
                    <a:gd name="T30" fmla="*/ 5 w 28"/>
                    <a:gd name="T31" fmla="*/ 28 h 42"/>
                    <a:gd name="T32" fmla="*/ 5 w 28"/>
                    <a:gd name="T33" fmla="*/ 25 h 42"/>
                    <a:gd name="T34" fmla="*/ 5 w 28"/>
                    <a:gd name="T35" fmla="*/ 19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42">
                      <a:moveTo>
                        <a:pt x="5" y="19"/>
                      </a:moveTo>
                      <a:cubicBezTo>
                        <a:pt x="6" y="18"/>
                        <a:pt x="6" y="18"/>
                        <a:pt x="8" y="17"/>
                      </a:cubicBezTo>
                      <a:cubicBezTo>
                        <a:pt x="9" y="16"/>
                        <a:pt x="13" y="15"/>
                        <a:pt x="14" y="14"/>
                      </a:cubicBezTo>
                      <a:cubicBezTo>
                        <a:pt x="16" y="13"/>
                        <a:pt x="20" y="2"/>
                        <a:pt x="20" y="0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7" y="16"/>
                        <a:pt x="26" y="19"/>
                        <a:pt x="26" y="21"/>
                      </a:cubicBezTo>
                      <a:cubicBezTo>
                        <a:pt x="25" y="23"/>
                        <a:pt x="21" y="31"/>
                        <a:pt x="20" y="34"/>
                      </a:cubicBezTo>
                      <a:cubicBezTo>
                        <a:pt x="19" y="41"/>
                        <a:pt x="15" y="42"/>
                        <a:pt x="14" y="41"/>
                      </a:cubicBezTo>
                      <a:cubicBezTo>
                        <a:pt x="13" y="40"/>
                        <a:pt x="14" y="40"/>
                        <a:pt x="14" y="40"/>
                      </a:cubicBezTo>
                      <a:cubicBezTo>
                        <a:pt x="13" y="40"/>
                        <a:pt x="13" y="40"/>
                        <a:pt x="13" y="40"/>
                      </a:cubicBezTo>
                      <a:cubicBezTo>
                        <a:pt x="13" y="40"/>
                        <a:pt x="12" y="41"/>
                        <a:pt x="12" y="40"/>
                      </a:cubicBezTo>
                      <a:cubicBezTo>
                        <a:pt x="9" y="40"/>
                        <a:pt x="9" y="38"/>
                        <a:pt x="9" y="38"/>
                      </a:cubicBezTo>
                      <a:cubicBezTo>
                        <a:pt x="9" y="38"/>
                        <a:pt x="8" y="39"/>
                        <a:pt x="7" y="38"/>
                      </a:cubicBezTo>
                      <a:cubicBezTo>
                        <a:pt x="5" y="37"/>
                        <a:pt x="6" y="36"/>
                        <a:pt x="6" y="36"/>
                      </a:cubicBezTo>
                      <a:cubicBezTo>
                        <a:pt x="3" y="40"/>
                        <a:pt x="0" y="36"/>
                        <a:pt x="2" y="34"/>
                      </a:cubicBezTo>
                      <a:cubicBezTo>
                        <a:pt x="4" y="31"/>
                        <a:pt x="4" y="29"/>
                        <a:pt x="5" y="28"/>
                      </a:cubicBezTo>
                      <a:cubicBezTo>
                        <a:pt x="5" y="26"/>
                        <a:pt x="5" y="25"/>
                        <a:pt x="5" y="25"/>
                      </a:cubicBezTo>
                      <a:cubicBezTo>
                        <a:pt x="5" y="25"/>
                        <a:pt x="4" y="21"/>
                        <a:pt x="5" y="19"/>
                      </a:cubicBezTo>
                    </a:path>
                  </a:pathLst>
                </a:custGeom>
                <a:solidFill>
                  <a:srgbClr val="FAB2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5" name="Oval 804">
                  <a:extLst>
                    <a:ext uri="{FF2B5EF4-FFF2-40B4-BE49-F238E27FC236}">
                      <a16:creationId xmlns:a16="http://schemas.microsoft.com/office/drawing/2014/main" id="{002F94CE-20C7-428F-8EAF-673718A778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78" y="931"/>
                  <a:ext cx="1" cy="1"/>
                </a:xfrm>
                <a:prstGeom prst="ellipse">
                  <a:avLst/>
                </a:prstGeom>
                <a:solidFill>
                  <a:srgbClr val="F9ED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6" name="Freeform 805">
                  <a:extLst>
                    <a:ext uri="{FF2B5EF4-FFF2-40B4-BE49-F238E27FC236}">
                      <a16:creationId xmlns:a16="http://schemas.microsoft.com/office/drawing/2014/main" id="{0A8E20C6-8B07-4672-9441-8972F0BB553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38" y="910"/>
                  <a:ext cx="43" cy="21"/>
                </a:xfrm>
                <a:custGeom>
                  <a:avLst/>
                  <a:gdLst>
                    <a:gd name="T0" fmla="*/ 12 w 18"/>
                    <a:gd name="T1" fmla="*/ 8 h 9"/>
                    <a:gd name="T2" fmla="*/ 11 w 18"/>
                    <a:gd name="T3" fmla="*/ 8 h 9"/>
                    <a:gd name="T4" fmla="*/ 12 w 18"/>
                    <a:gd name="T5" fmla="*/ 8 h 9"/>
                    <a:gd name="T6" fmla="*/ 17 w 18"/>
                    <a:gd name="T7" fmla="*/ 9 h 9"/>
                    <a:gd name="T8" fmla="*/ 17 w 18"/>
                    <a:gd name="T9" fmla="*/ 9 h 9"/>
                    <a:gd name="T10" fmla="*/ 17 w 18"/>
                    <a:gd name="T11" fmla="*/ 9 h 9"/>
                    <a:gd name="T12" fmla="*/ 17 w 18"/>
                    <a:gd name="T13" fmla="*/ 9 h 9"/>
                    <a:gd name="T14" fmla="*/ 12 w 18"/>
                    <a:gd name="T15" fmla="*/ 8 h 9"/>
                    <a:gd name="T16" fmla="*/ 5 w 18"/>
                    <a:gd name="T17" fmla="*/ 8 h 9"/>
                    <a:gd name="T18" fmla="*/ 4 w 18"/>
                    <a:gd name="T19" fmla="*/ 8 h 9"/>
                    <a:gd name="T20" fmla="*/ 4 w 18"/>
                    <a:gd name="T21" fmla="*/ 8 h 9"/>
                    <a:gd name="T22" fmla="*/ 5 w 18"/>
                    <a:gd name="T23" fmla="*/ 9 h 9"/>
                    <a:gd name="T24" fmla="*/ 6 w 18"/>
                    <a:gd name="T25" fmla="*/ 9 h 9"/>
                    <a:gd name="T26" fmla="*/ 6 w 18"/>
                    <a:gd name="T27" fmla="*/ 9 h 9"/>
                    <a:gd name="T28" fmla="*/ 5 w 18"/>
                    <a:gd name="T29" fmla="*/ 8 h 9"/>
                    <a:gd name="T30" fmla="*/ 5 w 18"/>
                    <a:gd name="T31" fmla="*/ 8 h 9"/>
                    <a:gd name="T32" fmla="*/ 0 w 18"/>
                    <a:gd name="T33" fmla="*/ 6 h 9"/>
                    <a:gd name="T34" fmla="*/ 0 w 18"/>
                    <a:gd name="T35" fmla="*/ 6 h 9"/>
                    <a:gd name="T36" fmla="*/ 2 w 18"/>
                    <a:gd name="T37" fmla="*/ 8 h 9"/>
                    <a:gd name="T38" fmla="*/ 2 w 18"/>
                    <a:gd name="T39" fmla="*/ 8 h 9"/>
                    <a:gd name="T40" fmla="*/ 0 w 18"/>
                    <a:gd name="T41" fmla="*/ 6 h 9"/>
                    <a:gd name="T42" fmla="*/ 8 w 18"/>
                    <a:gd name="T43" fmla="*/ 0 h 9"/>
                    <a:gd name="T44" fmla="*/ 4 w 18"/>
                    <a:gd name="T45" fmla="*/ 2 h 9"/>
                    <a:gd name="T46" fmla="*/ 1 w 18"/>
                    <a:gd name="T47" fmla="*/ 4 h 9"/>
                    <a:gd name="T48" fmla="*/ 6 w 18"/>
                    <a:gd name="T49" fmla="*/ 6 h 9"/>
                    <a:gd name="T50" fmla="*/ 12 w 18"/>
                    <a:gd name="T51" fmla="*/ 7 h 9"/>
                    <a:gd name="T52" fmla="*/ 18 w 18"/>
                    <a:gd name="T53" fmla="*/ 8 h 9"/>
                    <a:gd name="T54" fmla="*/ 9 w 18"/>
                    <a:gd name="T55" fmla="*/ 0 h 9"/>
                    <a:gd name="T56" fmla="*/ 8 w 18"/>
                    <a:gd name="T5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8" h="9">
                      <a:moveTo>
                        <a:pt x="12" y="8"/>
                      </a:moveTo>
                      <a:cubicBezTo>
                        <a:pt x="12" y="8"/>
                        <a:pt x="11" y="8"/>
                        <a:pt x="11" y="8"/>
                      </a:cubicBezTo>
                      <a:cubicBezTo>
                        <a:pt x="11" y="8"/>
                        <a:pt x="12" y="8"/>
                        <a:pt x="12" y="8"/>
                      </a:cubicBezTo>
                      <a:cubicBezTo>
                        <a:pt x="13" y="8"/>
                        <a:pt x="15" y="9"/>
                        <a:pt x="17" y="9"/>
                      </a:cubicBezTo>
                      <a:cubicBezTo>
                        <a:pt x="17" y="9"/>
                        <a:pt x="17" y="9"/>
                        <a:pt x="17" y="9"/>
                      </a:cubicBezTo>
                      <a:cubicBezTo>
                        <a:pt x="17" y="9"/>
                        <a:pt x="17" y="9"/>
                        <a:pt x="17" y="9"/>
                      </a:cubicBezTo>
                      <a:cubicBezTo>
                        <a:pt x="17" y="9"/>
                        <a:pt x="17" y="9"/>
                        <a:pt x="17" y="9"/>
                      </a:cubicBezTo>
                      <a:cubicBezTo>
                        <a:pt x="15" y="9"/>
                        <a:pt x="13" y="8"/>
                        <a:pt x="12" y="8"/>
                      </a:cubicBezTo>
                      <a:moveTo>
                        <a:pt x="5" y="8"/>
                      </a:move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9"/>
                        <a:pt x="5" y="9"/>
                        <a:pt x="5" y="9"/>
                      </a:cubicBezTo>
                      <a:cubicBezTo>
                        <a:pt x="5" y="9"/>
                        <a:pt x="6" y="9"/>
                        <a:pt x="6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moveTo>
                        <a:pt x="0" y="6"/>
                      </a:move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6"/>
                        <a:pt x="2" y="7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7"/>
                        <a:pt x="1" y="6"/>
                        <a:pt x="0" y="6"/>
                      </a:cubicBezTo>
                      <a:moveTo>
                        <a:pt x="8" y="0"/>
                      </a:moveTo>
                      <a:cubicBezTo>
                        <a:pt x="7" y="0"/>
                        <a:pt x="5" y="2"/>
                        <a:pt x="4" y="2"/>
                      </a:cubicBezTo>
                      <a:cubicBezTo>
                        <a:pt x="3" y="2"/>
                        <a:pt x="2" y="3"/>
                        <a:pt x="1" y="4"/>
                      </a:cubicBezTo>
                      <a:cubicBezTo>
                        <a:pt x="3" y="5"/>
                        <a:pt x="5" y="5"/>
                        <a:pt x="6" y="6"/>
                      </a:cubicBezTo>
                      <a:cubicBezTo>
                        <a:pt x="7" y="6"/>
                        <a:pt x="11" y="7"/>
                        <a:pt x="12" y="7"/>
                      </a:cubicBezTo>
                      <a:cubicBezTo>
                        <a:pt x="13" y="7"/>
                        <a:pt x="15" y="7"/>
                        <a:pt x="18" y="8"/>
                      </a:cubicBezTo>
                      <a:cubicBezTo>
                        <a:pt x="17" y="6"/>
                        <a:pt x="10" y="1"/>
                        <a:pt x="9" y="0"/>
                      </a:cubicBezTo>
                      <a:cubicBezTo>
                        <a:pt x="9" y="0"/>
                        <a:pt x="8" y="0"/>
                        <a:pt x="8" y="0"/>
                      </a:cubicBezTo>
                    </a:path>
                  </a:pathLst>
                </a:custGeom>
                <a:solidFill>
                  <a:srgbClr val="F4A5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7" name="Freeform 806">
                  <a:extLst>
                    <a:ext uri="{FF2B5EF4-FFF2-40B4-BE49-F238E27FC236}">
                      <a16:creationId xmlns:a16="http://schemas.microsoft.com/office/drawing/2014/main" id="{2A67B1C0-C593-4026-A0C2-BB9B303705C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31" y="933"/>
                  <a:ext cx="33" cy="24"/>
                </a:xfrm>
                <a:custGeom>
                  <a:avLst/>
                  <a:gdLst>
                    <a:gd name="T0" fmla="*/ 5 w 14"/>
                    <a:gd name="T1" fmla="*/ 1 h 10"/>
                    <a:gd name="T2" fmla="*/ 1 w 14"/>
                    <a:gd name="T3" fmla="*/ 4 h 10"/>
                    <a:gd name="T4" fmla="*/ 14 w 14"/>
                    <a:gd name="T5" fmla="*/ 10 h 10"/>
                    <a:gd name="T6" fmla="*/ 13 w 14"/>
                    <a:gd name="T7" fmla="*/ 9 h 10"/>
                    <a:gd name="T8" fmla="*/ 10 w 14"/>
                    <a:gd name="T9" fmla="*/ 2 h 10"/>
                    <a:gd name="T10" fmla="*/ 7 w 14"/>
                    <a:gd name="T11" fmla="*/ 1 h 10"/>
                    <a:gd name="T12" fmla="*/ 5 w 14"/>
                    <a:gd name="T13" fmla="*/ 1 h 10"/>
                    <a:gd name="T14" fmla="*/ 4 w 14"/>
                    <a:gd name="T15" fmla="*/ 0 h 10"/>
                    <a:gd name="T16" fmla="*/ 2 w 14"/>
                    <a:gd name="T17" fmla="*/ 2 h 10"/>
                    <a:gd name="T18" fmla="*/ 0 w 14"/>
                    <a:gd name="T19" fmla="*/ 3 h 10"/>
                    <a:gd name="T20" fmla="*/ 0 w 14"/>
                    <a:gd name="T21" fmla="*/ 4 h 10"/>
                    <a:gd name="T22" fmla="*/ 2 w 14"/>
                    <a:gd name="T23" fmla="*/ 2 h 10"/>
                    <a:gd name="T24" fmla="*/ 4 w 14"/>
                    <a:gd name="T25" fmla="*/ 0 h 10"/>
                    <a:gd name="T26" fmla="*/ 4 w 14"/>
                    <a:gd name="T2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4" h="10">
                      <a:moveTo>
                        <a:pt x="5" y="1"/>
                      </a:moveTo>
                      <a:cubicBezTo>
                        <a:pt x="4" y="2"/>
                        <a:pt x="2" y="3"/>
                        <a:pt x="1" y="4"/>
                      </a:cubicBezTo>
                      <a:cubicBezTo>
                        <a:pt x="3" y="5"/>
                        <a:pt x="11" y="9"/>
                        <a:pt x="14" y="10"/>
                      </a:cubicBezTo>
                      <a:cubicBezTo>
                        <a:pt x="14" y="9"/>
                        <a:pt x="13" y="9"/>
                        <a:pt x="13" y="9"/>
                      </a:cubicBezTo>
                      <a:cubicBezTo>
                        <a:pt x="11" y="7"/>
                        <a:pt x="10" y="4"/>
                        <a:pt x="10" y="2"/>
                      </a:cubicBezTo>
                      <a:cubicBezTo>
                        <a:pt x="9" y="2"/>
                        <a:pt x="8" y="1"/>
                        <a:pt x="7" y="1"/>
                      </a:cubicBezTo>
                      <a:cubicBezTo>
                        <a:pt x="7" y="1"/>
                        <a:pt x="6" y="1"/>
                        <a:pt x="5" y="1"/>
                      </a:cubicBezTo>
                      <a:moveTo>
                        <a:pt x="4" y="0"/>
                      </a:moveTo>
                      <a:cubicBezTo>
                        <a:pt x="3" y="1"/>
                        <a:pt x="3" y="1"/>
                        <a:pt x="2" y="2"/>
                      </a:cubicBezTo>
                      <a:cubicBezTo>
                        <a:pt x="1" y="3"/>
                        <a:pt x="1" y="3"/>
                        <a:pt x="0" y="3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3"/>
                        <a:pt x="1" y="3"/>
                        <a:pt x="2" y="2"/>
                      </a:cubicBezTo>
                      <a:cubicBezTo>
                        <a:pt x="3" y="1"/>
                        <a:pt x="3" y="1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</a:path>
                  </a:pathLst>
                </a:custGeom>
                <a:solidFill>
                  <a:srgbClr val="F4A5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8" name="Freeform 807">
                  <a:extLst>
                    <a:ext uri="{FF2B5EF4-FFF2-40B4-BE49-F238E27FC236}">
                      <a16:creationId xmlns:a16="http://schemas.microsoft.com/office/drawing/2014/main" id="{9BB9A698-CA7F-4C29-B9C0-88DCCC4310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0" y="910"/>
                  <a:ext cx="93" cy="56"/>
                </a:xfrm>
                <a:custGeom>
                  <a:avLst/>
                  <a:gdLst>
                    <a:gd name="T0" fmla="*/ 33 w 39"/>
                    <a:gd name="T1" fmla="*/ 16 h 24"/>
                    <a:gd name="T2" fmla="*/ 9 w 39"/>
                    <a:gd name="T3" fmla="*/ 7 h 24"/>
                    <a:gd name="T4" fmla="*/ 0 w 39"/>
                    <a:gd name="T5" fmla="*/ 4 h 24"/>
                    <a:gd name="T6" fmla="*/ 1 w 39"/>
                    <a:gd name="T7" fmla="*/ 0 h 24"/>
                    <a:gd name="T8" fmla="*/ 26 w 39"/>
                    <a:gd name="T9" fmla="*/ 11 h 24"/>
                    <a:gd name="T10" fmla="*/ 37 w 39"/>
                    <a:gd name="T11" fmla="*/ 16 h 24"/>
                    <a:gd name="T12" fmla="*/ 39 w 39"/>
                    <a:gd name="T13" fmla="*/ 21 h 24"/>
                    <a:gd name="T14" fmla="*/ 37 w 39"/>
                    <a:gd name="T15" fmla="*/ 22 h 24"/>
                    <a:gd name="T16" fmla="*/ 33 w 39"/>
                    <a:gd name="T17" fmla="*/ 16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24">
                      <a:moveTo>
                        <a:pt x="33" y="16"/>
                      </a:moveTo>
                      <a:cubicBezTo>
                        <a:pt x="29" y="13"/>
                        <a:pt x="12" y="9"/>
                        <a:pt x="9" y="7"/>
                      </a:cubicBezTo>
                      <a:cubicBezTo>
                        <a:pt x="6" y="6"/>
                        <a:pt x="1" y="4"/>
                        <a:pt x="0" y="4"/>
                      </a:cubicBezTo>
                      <a:cubicBezTo>
                        <a:pt x="0" y="4"/>
                        <a:pt x="1" y="0"/>
                        <a:pt x="1" y="0"/>
                      </a:cubicBezTo>
                      <a:cubicBezTo>
                        <a:pt x="1" y="0"/>
                        <a:pt x="23" y="10"/>
                        <a:pt x="26" y="11"/>
                      </a:cubicBezTo>
                      <a:cubicBezTo>
                        <a:pt x="28" y="13"/>
                        <a:pt x="35" y="15"/>
                        <a:pt x="37" y="16"/>
                      </a:cubicBezTo>
                      <a:cubicBezTo>
                        <a:pt x="38" y="18"/>
                        <a:pt x="39" y="21"/>
                        <a:pt x="39" y="21"/>
                      </a:cubicBezTo>
                      <a:cubicBezTo>
                        <a:pt x="39" y="22"/>
                        <a:pt x="38" y="24"/>
                        <a:pt x="37" y="22"/>
                      </a:cubicBezTo>
                      <a:cubicBezTo>
                        <a:pt x="36" y="20"/>
                        <a:pt x="34" y="17"/>
                        <a:pt x="33" y="16"/>
                      </a:cubicBezTo>
                    </a:path>
                  </a:pathLst>
                </a:custGeom>
                <a:solidFill>
                  <a:srgbClr val="4C3F3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9" name="Freeform 808">
                  <a:extLst>
                    <a:ext uri="{FF2B5EF4-FFF2-40B4-BE49-F238E27FC236}">
                      <a16:creationId xmlns:a16="http://schemas.microsoft.com/office/drawing/2014/main" id="{7EAF9CDD-BAA8-4A7A-99D1-F6D0D3211F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5" y="926"/>
                  <a:ext cx="107" cy="19"/>
                </a:xfrm>
                <a:custGeom>
                  <a:avLst/>
                  <a:gdLst>
                    <a:gd name="T0" fmla="*/ 9 w 45"/>
                    <a:gd name="T1" fmla="*/ 2 h 8"/>
                    <a:gd name="T2" fmla="*/ 34 w 45"/>
                    <a:gd name="T3" fmla="*/ 6 h 8"/>
                    <a:gd name="T4" fmla="*/ 44 w 45"/>
                    <a:gd name="T5" fmla="*/ 8 h 8"/>
                    <a:gd name="T6" fmla="*/ 45 w 45"/>
                    <a:gd name="T7" fmla="*/ 4 h 8"/>
                    <a:gd name="T8" fmla="*/ 18 w 45"/>
                    <a:gd name="T9" fmla="*/ 2 h 8"/>
                    <a:gd name="T10" fmla="*/ 6 w 45"/>
                    <a:gd name="T11" fmla="*/ 0 h 8"/>
                    <a:gd name="T12" fmla="*/ 1 w 45"/>
                    <a:gd name="T13" fmla="*/ 4 h 8"/>
                    <a:gd name="T14" fmla="*/ 2 w 45"/>
                    <a:gd name="T15" fmla="*/ 5 h 8"/>
                    <a:gd name="T16" fmla="*/ 9 w 45"/>
                    <a:gd name="T17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8">
                      <a:moveTo>
                        <a:pt x="9" y="2"/>
                      </a:moveTo>
                      <a:cubicBezTo>
                        <a:pt x="14" y="2"/>
                        <a:pt x="31" y="6"/>
                        <a:pt x="34" y="6"/>
                      </a:cubicBezTo>
                      <a:cubicBezTo>
                        <a:pt x="38" y="7"/>
                        <a:pt x="44" y="8"/>
                        <a:pt x="44" y="8"/>
                      </a:cubicBezTo>
                      <a:cubicBezTo>
                        <a:pt x="45" y="8"/>
                        <a:pt x="45" y="4"/>
                        <a:pt x="45" y="4"/>
                      </a:cubicBezTo>
                      <a:cubicBezTo>
                        <a:pt x="45" y="4"/>
                        <a:pt x="21" y="2"/>
                        <a:pt x="18" y="2"/>
                      </a:cubicBezTo>
                      <a:cubicBezTo>
                        <a:pt x="15" y="1"/>
                        <a:pt x="8" y="0"/>
                        <a:pt x="6" y="0"/>
                      </a:cubicBezTo>
                      <a:cubicBezTo>
                        <a:pt x="4" y="1"/>
                        <a:pt x="1" y="3"/>
                        <a:pt x="1" y="4"/>
                      </a:cubicBezTo>
                      <a:cubicBezTo>
                        <a:pt x="1" y="5"/>
                        <a:pt x="0" y="7"/>
                        <a:pt x="2" y="5"/>
                      </a:cubicBezTo>
                      <a:cubicBezTo>
                        <a:pt x="4" y="4"/>
                        <a:pt x="7" y="2"/>
                        <a:pt x="9" y="2"/>
                      </a:cubicBezTo>
                    </a:path>
                  </a:pathLst>
                </a:custGeom>
                <a:solidFill>
                  <a:srgbClr val="4C3F3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0" name="Freeform 809">
                  <a:extLst>
                    <a:ext uri="{FF2B5EF4-FFF2-40B4-BE49-F238E27FC236}">
                      <a16:creationId xmlns:a16="http://schemas.microsoft.com/office/drawing/2014/main" id="{10590DBD-2042-42E3-BE6D-87A99D4E37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7" y="910"/>
                  <a:ext cx="24" cy="16"/>
                </a:xfrm>
                <a:custGeom>
                  <a:avLst/>
                  <a:gdLst>
                    <a:gd name="T0" fmla="*/ 10 w 10"/>
                    <a:gd name="T1" fmla="*/ 7 h 7"/>
                    <a:gd name="T2" fmla="*/ 1 w 10"/>
                    <a:gd name="T3" fmla="*/ 4 h 7"/>
                    <a:gd name="T4" fmla="*/ 2 w 10"/>
                    <a:gd name="T5" fmla="*/ 0 h 7"/>
                    <a:gd name="T6" fmla="*/ 10 w 10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7">
                      <a:moveTo>
                        <a:pt x="10" y="7"/>
                      </a:moveTo>
                      <a:cubicBezTo>
                        <a:pt x="7" y="6"/>
                        <a:pt x="1" y="4"/>
                        <a:pt x="1" y="4"/>
                      </a:cubicBezTo>
                      <a:cubicBezTo>
                        <a:pt x="0" y="3"/>
                        <a:pt x="2" y="0"/>
                        <a:pt x="2" y="0"/>
                      </a:cubicBezTo>
                      <a:cubicBezTo>
                        <a:pt x="10" y="7"/>
                        <a:pt x="10" y="7"/>
                        <a:pt x="10" y="7"/>
                      </a:cubicBezTo>
                    </a:path>
                  </a:pathLst>
                </a:custGeom>
                <a:solidFill>
                  <a:srgbClr val="1C1C1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1" name="Freeform 810">
                  <a:extLst>
                    <a:ext uri="{FF2B5EF4-FFF2-40B4-BE49-F238E27FC236}">
                      <a16:creationId xmlns:a16="http://schemas.microsoft.com/office/drawing/2014/main" id="{1236D0E7-3CC4-4671-B415-B9E388A736A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00" y="912"/>
                  <a:ext cx="38" cy="31"/>
                </a:xfrm>
                <a:custGeom>
                  <a:avLst/>
                  <a:gdLst>
                    <a:gd name="T0" fmla="*/ 8 w 16"/>
                    <a:gd name="T1" fmla="*/ 8 h 13"/>
                    <a:gd name="T2" fmla="*/ 7 w 16"/>
                    <a:gd name="T3" fmla="*/ 8 h 13"/>
                    <a:gd name="T4" fmla="*/ 2 w 16"/>
                    <a:gd name="T5" fmla="*/ 10 h 13"/>
                    <a:gd name="T6" fmla="*/ 7 w 16"/>
                    <a:gd name="T7" fmla="*/ 12 h 13"/>
                    <a:gd name="T8" fmla="*/ 11 w 16"/>
                    <a:gd name="T9" fmla="*/ 13 h 13"/>
                    <a:gd name="T10" fmla="*/ 13 w 16"/>
                    <a:gd name="T11" fmla="*/ 13 h 13"/>
                    <a:gd name="T12" fmla="*/ 13 w 16"/>
                    <a:gd name="T13" fmla="*/ 12 h 13"/>
                    <a:gd name="T14" fmla="*/ 15 w 16"/>
                    <a:gd name="T15" fmla="*/ 9 h 13"/>
                    <a:gd name="T16" fmla="*/ 8 w 16"/>
                    <a:gd name="T17" fmla="*/ 8 h 13"/>
                    <a:gd name="T18" fmla="*/ 1 w 16"/>
                    <a:gd name="T19" fmla="*/ 3 h 13"/>
                    <a:gd name="T20" fmla="*/ 0 w 16"/>
                    <a:gd name="T21" fmla="*/ 9 h 13"/>
                    <a:gd name="T22" fmla="*/ 4 w 16"/>
                    <a:gd name="T23" fmla="*/ 6 h 13"/>
                    <a:gd name="T24" fmla="*/ 5 w 16"/>
                    <a:gd name="T25" fmla="*/ 6 h 13"/>
                    <a:gd name="T26" fmla="*/ 11 w 16"/>
                    <a:gd name="T27" fmla="*/ 7 h 13"/>
                    <a:gd name="T28" fmla="*/ 9 w 16"/>
                    <a:gd name="T29" fmla="*/ 6 h 13"/>
                    <a:gd name="T30" fmla="*/ 6 w 16"/>
                    <a:gd name="T31" fmla="*/ 5 h 13"/>
                    <a:gd name="T32" fmla="*/ 3 w 16"/>
                    <a:gd name="T33" fmla="*/ 4 h 13"/>
                    <a:gd name="T34" fmla="*/ 1 w 16"/>
                    <a:gd name="T35" fmla="*/ 5 h 13"/>
                    <a:gd name="T36" fmla="*/ 1 w 16"/>
                    <a:gd name="T37" fmla="*/ 3 h 13"/>
                    <a:gd name="T38" fmla="*/ 1 w 16"/>
                    <a:gd name="T39" fmla="*/ 3 h 13"/>
                    <a:gd name="T40" fmla="*/ 4 w 16"/>
                    <a:gd name="T41" fmla="*/ 0 h 13"/>
                    <a:gd name="T42" fmla="*/ 4 w 16"/>
                    <a:gd name="T43" fmla="*/ 0 h 13"/>
                    <a:gd name="T44" fmla="*/ 5 w 16"/>
                    <a:gd name="T45" fmla="*/ 1 h 13"/>
                    <a:gd name="T46" fmla="*/ 14 w 16"/>
                    <a:gd name="T47" fmla="*/ 3 h 13"/>
                    <a:gd name="T48" fmla="*/ 12 w 16"/>
                    <a:gd name="T49" fmla="*/ 4 h 13"/>
                    <a:gd name="T50" fmla="*/ 11 w 16"/>
                    <a:gd name="T51" fmla="*/ 3 h 13"/>
                    <a:gd name="T52" fmla="*/ 16 w 16"/>
                    <a:gd name="T53" fmla="*/ 6 h 13"/>
                    <a:gd name="T54" fmla="*/ 16 w 16"/>
                    <a:gd name="T55" fmla="*/ 5 h 13"/>
                    <a:gd name="T56" fmla="*/ 11 w 16"/>
                    <a:gd name="T57" fmla="*/ 2 h 13"/>
                    <a:gd name="T58" fmla="*/ 10 w 16"/>
                    <a:gd name="T59" fmla="*/ 2 h 13"/>
                    <a:gd name="T60" fmla="*/ 10 w 16"/>
                    <a:gd name="T61" fmla="*/ 2 h 13"/>
                    <a:gd name="T62" fmla="*/ 4 w 16"/>
                    <a:gd name="T63" fmla="*/ 0 h 13"/>
                    <a:gd name="T64" fmla="*/ 4 w 16"/>
                    <a:gd name="T65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6" h="13">
                      <a:moveTo>
                        <a:pt x="8" y="8"/>
                      </a:moveTo>
                      <a:cubicBezTo>
                        <a:pt x="8" y="8"/>
                        <a:pt x="8" y="8"/>
                        <a:pt x="7" y="8"/>
                      </a:cubicBezTo>
                      <a:cubicBezTo>
                        <a:pt x="6" y="8"/>
                        <a:pt x="4" y="9"/>
                        <a:pt x="2" y="10"/>
                      </a:cubicBezTo>
                      <a:cubicBezTo>
                        <a:pt x="3" y="11"/>
                        <a:pt x="5" y="12"/>
                        <a:pt x="7" y="12"/>
                      </a:cubicBezTo>
                      <a:cubicBezTo>
                        <a:pt x="9" y="13"/>
                        <a:pt x="10" y="13"/>
                        <a:pt x="11" y="13"/>
                      </a:cubicBezTo>
                      <a:cubicBezTo>
                        <a:pt x="12" y="13"/>
                        <a:pt x="12" y="13"/>
                        <a:pt x="13" y="13"/>
                      </a:cubicBezTo>
                      <a:cubicBezTo>
                        <a:pt x="13" y="13"/>
                        <a:pt x="13" y="13"/>
                        <a:pt x="13" y="12"/>
                      </a:cubicBezTo>
                      <a:cubicBezTo>
                        <a:pt x="14" y="11"/>
                        <a:pt x="15" y="10"/>
                        <a:pt x="15" y="9"/>
                      </a:cubicBezTo>
                      <a:cubicBezTo>
                        <a:pt x="12" y="9"/>
                        <a:pt x="10" y="8"/>
                        <a:pt x="8" y="8"/>
                      </a:cubicBezTo>
                      <a:moveTo>
                        <a:pt x="1" y="3"/>
                      </a:moveTo>
                      <a:cubicBezTo>
                        <a:pt x="0" y="5"/>
                        <a:pt x="0" y="7"/>
                        <a:pt x="0" y="9"/>
                      </a:cubicBezTo>
                      <a:cubicBezTo>
                        <a:pt x="1" y="8"/>
                        <a:pt x="3" y="7"/>
                        <a:pt x="4" y="6"/>
                      </a:cubicBezTo>
                      <a:cubicBezTo>
                        <a:pt x="4" y="6"/>
                        <a:pt x="5" y="6"/>
                        <a:pt x="5" y="6"/>
                      </a:cubicBezTo>
                      <a:cubicBezTo>
                        <a:pt x="7" y="6"/>
                        <a:pt x="9" y="7"/>
                        <a:pt x="11" y="7"/>
                      </a:cubicBezTo>
                      <a:cubicBezTo>
                        <a:pt x="10" y="7"/>
                        <a:pt x="9" y="6"/>
                        <a:pt x="9" y="6"/>
                      </a:cubicBezTo>
                      <a:cubicBezTo>
                        <a:pt x="8" y="6"/>
                        <a:pt x="7" y="5"/>
                        <a:pt x="6" y="5"/>
                      </a:cubicBezTo>
                      <a:cubicBezTo>
                        <a:pt x="5" y="5"/>
                        <a:pt x="4" y="4"/>
                        <a:pt x="3" y="4"/>
                      </a:cubicBezTo>
                      <a:cubicBezTo>
                        <a:pt x="2" y="4"/>
                        <a:pt x="2" y="4"/>
                        <a:pt x="1" y="5"/>
                      </a:cubicBezTo>
                      <a:cubicBezTo>
                        <a:pt x="1" y="5"/>
                        <a:pt x="1" y="4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1"/>
                        <a:pt x="4" y="1"/>
                        <a:pt x="5" y="1"/>
                      </a:cubicBezTo>
                      <a:cubicBezTo>
                        <a:pt x="9" y="1"/>
                        <a:pt x="14" y="3"/>
                        <a:pt x="14" y="3"/>
                      </a:cubicBezTo>
                      <a:cubicBezTo>
                        <a:pt x="13" y="4"/>
                        <a:pt x="13" y="4"/>
                        <a:pt x="12" y="4"/>
                      </a:cubicBezTo>
                      <a:cubicBezTo>
                        <a:pt x="12" y="4"/>
                        <a:pt x="11" y="4"/>
                        <a:pt x="11" y="3"/>
                      </a:cubicBezTo>
                      <a:cubicBezTo>
                        <a:pt x="12" y="4"/>
                        <a:pt x="14" y="5"/>
                        <a:pt x="16" y="6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5" y="4"/>
                        <a:pt x="14" y="3"/>
                        <a:pt x="11" y="2"/>
                      </a:cubicBezTo>
                      <a:cubicBezTo>
                        <a:pt x="11" y="2"/>
                        <a:pt x="11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8" y="1"/>
                        <a:pt x="6" y="1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</a:path>
                  </a:pathLst>
                </a:custGeom>
                <a:solidFill>
                  <a:srgbClr val="DBE3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2" name="Freeform 811">
                  <a:extLst>
                    <a:ext uri="{FF2B5EF4-FFF2-40B4-BE49-F238E27FC236}">
                      <a16:creationId xmlns:a16="http://schemas.microsoft.com/office/drawing/2014/main" id="{21DB9CBF-0C68-4C99-B93D-39A4339513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8" y="924"/>
                  <a:ext cx="5" cy="5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1 h 2"/>
                    <a:gd name="T4" fmla="*/ 2 w 2"/>
                    <a:gd name="T5" fmla="*/ 2 h 2"/>
                    <a:gd name="T6" fmla="*/ 0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1" y="1"/>
                        <a:pt x="1" y="1"/>
                        <a:pt x="2" y="2"/>
                      </a:cubicBezTo>
                      <a:cubicBezTo>
                        <a:pt x="2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F6B7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3" name="Freeform 812">
                  <a:extLst>
                    <a:ext uri="{FF2B5EF4-FFF2-40B4-BE49-F238E27FC236}">
                      <a16:creationId xmlns:a16="http://schemas.microsoft.com/office/drawing/2014/main" id="{A95F1B03-E921-4CE7-8949-E6F5FEA901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1" y="933"/>
                  <a:ext cx="9" cy="7"/>
                </a:xfrm>
                <a:custGeom>
                  <a:avLst/>
                  <a:gdLst>
                    <a:gd name="T0" fmla="*/ 2 w 4"/>
                    <a:gd name="T1" fmla="*/ 0 h 3"/>
                    <a:gd name="T2" fmla="*/ 0 w 4"/>
                    <a:gd name="T3" fmla="*/ 3 h 3"/>
                    <a:gd name="T4" fmla="*/ 2 w 4"/>
                    <a:gd name="T5" fmla="*/ 2 h 3"/>
                    <a:gd name="T6" fmla="*/ 4 w 4"/>
                    <a:gd name="T7" fmla="*/ 0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2" y="1"/>
                        <a:pt x="1" y="2"/>
                        <a:pt x="0" y="3"/>
                      </a:cubicBezTo>
                      <a:cubicBezTo>
                        <a:pt x="1" y="3"/>
                        <a:pt x="1" y="3"/>
                        <a:pt x="2" y="2"/>
                      </a:cubicBezTo>
                      <a:cubicBezTo>
                        <a:pt x="3" y="1"/>
                        <a:pt x="3" y="1"/>
                        <a:pt x="4" y="0"/>
                      </a:cubicBezTo>
                      <a:cubicBezTo>
                        <a:pt x="3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F6B7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4" name="Freeform 813">
                  <a:extLst>
                    <a:ext uri="{FF2B5EF4-FFF2-40B4-BE49-F238E27FC236}">
                      <a16:creationId xmlns:a16="http://schemas.microsoft.com/office/drawing/2014/main" id="{8B7FC964-1E26-4AD8-AF37-74EF56E1FFF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07" y="912"/>
                  <a:ext cx="36" cy="19"/>
                </a:xfrm>
                <a:custGeom>
                  <a:avLst/>
                  <a:gdLst>
                    <a:gd name="T0" fmla="*/ 5 w 15"/>
                    <a:gd name="T1" fmla="*/ 3 h 8"/>
                    <a:gd name="T2" fmla="*/ 3 w 15"/>
                    <a:gd name="T3" fmla="*/ 3 h 8"/>
                    <a:gd name="T4" fmla="*/ 6 w 15"/>
                    <a:gd name="T5" fmla="*/ 6 h 8"/>
                    <a:gd name="T6" fmla="*/ 3 w 15"/>
                    <a:gd name="T7" fmla="*/ 5 h 8"/>
                    <a:gd name="T8" fmla="*/ 6 w 15"/>
                    <a:gd name="T9" fmla="*/ 6 h 8"/>
                    <a:gd name="T10" fmla="*/ 8 w 15"/>
                    <a:gd name="T11" fmla="*/ 7 h 8"/>
                    <a:gd name="T12" fmla="*/ 13 w 15"/>
                    <a:gd name="T13" fmla="*/ 8 h 8"/>
                    <a:gd name="T14" fmla="*/ 15 w 15"/>
                    <a:gd name="T15" fmla="*/ 8 h 8"/>
                    <a:gd name="T16" fmla="*/ 15 w 15"/>
                    <a:gd name="T17" fmla="*/ 7 h 8"/>
                    <a:gd name="T18" fmla="*/ 13 w 15"/>
                    <a:gd name="T19" fmla="*/ 6 h 8"/>
                    <a:gd name="T20" fmla="*/ 13 w 15"/>
                    <a:gd name="T21" fmla="*/ 6 h 8"/>
                    <a:gd name="T22" fmla="*/ 8 w 15"/>
                    <a:gd name="T23" fmla="*/ 3 h 8"/>
                    <a:gd name="T24" fmla="*/ 7 w 15"/>
                    <a:gd name="T25" fmla="*/ 3 h 8"/>
                    <a:gd name="T26" fmla="*/ 5 w 15"/>
                    <a:gd name="T27" fmla="*/ 3 h 8"/>
                    <a:gd name="T28" fmla="*/ 1 w 15"/>
                    <a:gd name="T29" fmla="*/ 0 h 8"/>
                    <a:gd name="T30" fmla="*/ 0 w 15"/>
                    <a:gd name="T31" fmla="*/ 1 h 8"/>
                    <a:gd name="T32" fmla="*/ 0 w 15"/>
                    <a:gd name="T33" fmla="*/ 1 h 8"/>
                    <a:gd name="T34" fmla="*/ 1 w 15"/>
                    <a:gd name="T35" fmla="*/ 1 h 8"/>
                    <a:gd name="T36" fmla="*/ 2 w 15"/>
                    <a:gd name="T37" fmla="*/ 1 h 8"/>
                    <a:gd name="T38" fmla="*/ 1 w 15"/>
                    <a:gd name="T3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5" h="8">
                      <a:moveTo>
                        <a:pt x="5" y="3"/>
                      </a:moveTo>
                      <a:cubicBezTo>
                        <a:pt x="4" y="3"/>
                        <a:pt x="3" y="3"/>
                        <a:pt x="3" y="3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5" y="6"/>
                        <a:pt x="4" y="5"/>
                        <a:pt x="3" y="5"/>
                      </a:cubicBezTo>
                      <a:cubicBezTo>
                        <a:pt x="4" y="5"/>
                        <a:pt x="5" y="6"/>
                        <a:pt x="6" y="6"/>
                      </a:cubicBezTo>
                      <a:cubicBezTo>
                        <a:pt x="6" y="6"/>
                        <a:pt x="7" y="7"/>
                        <a:pt x="8" y="7"/>
                      </a:cubicBezTo>
                      <a:cubicBezTo>
                        <a:pt x="10" y="7"/>
                        <a:pt x="11" y="7"/>
                        <a:pt x="13" y="8"/>
                      </a:cubicBezTo>
                      <a:cubicBezTo>
                        <a:pt x="13" y="8"/>
                        <a:pt x="14" y="8"/>
                        <a:pt x="15" y="8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4" y="6"/>
                        <a:pt x="14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1" y="5"/>
                        <a:pt x="9" y="4"/>
                        <a:pt x="8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6" y="3"/>
                        <a:pt x="5" y="3"/>
                        <a:pt x="5" y="3"/>
                      </a:cubicBezTo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0"/>
                      </a:cubicBezTo>
                    </a:path>
                  </a:pathLst>
                </a:custGeom>
                <a:solidFill>
                  <a:srgbClr val="6964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5" name="Freeform 814">
                  <a:extLst>
                    <a:ext uri="{FF2B5EF4-FFF2-40B4-BE49-F238E27FC236}">
                      <a16:creationId xmlns:a16="http://schemas.microsoft.com/office/drawing/2014/main" id="{1E26B97D-3FDC-499D-8214-472E196E49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0" y="926"/>
                  <a:ext cx="43" cy="10"/>
                </a:xfrm>
                <a:custGeom>
                  <a:avLst/>
                  <a:gdLst>
                    <a:gd name="T0" fmla="*/ 5 w 18"/>
                    <a:gd name="T1" fmla="*/ 0 h 4"/>
                    <a:gd name="T2" fmla="*/ 4 w 18"/>
                    <a:gd name="T3" fmla="*/ 0 h 4"/>
                    <a:gd name="T4" fmla="*/ 0 w 18"/>
                    <a:gd name="T5" fmla="*/ 3 h 4"/>
                    <a:gd name="T6" fmla="*/ 2 w 18"/>
                    <a:gd name="T7" fmla="*/ 4 h 4"/>
                    <a:gd name="T8" fmla="*/ 7 w 18"/>
                    <a:gd name="T9" fmla="*/ 2 h 4"/>
                    <a:gd name="T10" fmla="*/ 8 w 18"/>
                    <a:gd name="T11" fmla="*/ 2 h 4"/>
                    <a:gd name="T12" fmla="*/ 15 w 18"/>
                    <a:gd name="T13" fmla="*/ 3 h 4"/>
                    <a:gd name="T14" fmla="*/ 15 w 18"/>
                    <a:gd name="T15" fmla="*/ 3 h 4"/>
                    <a:gd name="T16" fmla="*/ 17 w 18"/>
                    <a:gd name="T17" fmla="*/ 3 h 4"/>
                    <a:gd name="T18" fmla="*/ 18 w 18"/>
                    <a:gd name="T19" fmla="*/ 2 h 4"/>
                    <a:gd name="T20" fmla="*/ 16 w 18"/>
                    <a:gd name="T21" fmla="*/ 2 h 4"/>
                    <a:gd name="T22" fmla="*/ 11 w 18"/>
                    <a:gd name="T23" fmla="*/ 1 h 4"/>
                    <a:gd name="T24" fmla="*/ 5 w 18"/>
                    <a:gd name="T2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4">
                      <a:moveTo>
                        <a:pt x="5" y="0"/>
                      </a:move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3" y="1"/>
                        <a:pt x="1" y="2"/>
                        <a:pt x="0" y="3"/>
                      </a:cubicBezTo>
                      <a:cubicBezTo>
                        <a:pt x="1" y="3"/>
                        <a:pt x="1" y="4"/>
                        <a:pt x="2" y="4"/>
                      </a:cubicBezTo>
                      <a:cubicBezTo>
                        <a:pt x="4" y="3"/>
                        <a:pt x="6" y="2"/>
                        <a:pt x="7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10" y="2"/>
                        <a:pt x="12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6" y="3"/>
                        <a:pt x="17" y="3"/>
                      </a:cubicBezTo>
                      <a:cubicBezTo>
                        <a:pt x="17" y="3"/>
                        <a:pt x="17" y="2"/>
                        <a:pt x="18" y="2"/>
                      </a:cubicBezTo>
                      <a:cubicBezTo>
                        <a:pt x="17" y="2"/>
                        <a:pt x="16" y="2"/>
                        <a:pt x="16" y="2"/>
                      </a:cubicBezTo>
                      <a:cubicBezTo>
                        <a:pt x="14" y="1"/>
                        <a:pt x="13" y="1"/>
                        <a:pt x="11" y="1"/>
                      </a:cubicBezTo>
                      <a:cubicBezTo>
                        <a:pt x="9" y="1"/>
                        <a:pt x="7" y="0"/>
                        <a:pt x="5" y="0"/>
                      </a:cubicBezTo>
                    </a:path>
                  </a:pathLst>
                </a:custGeom>
                <a:solidFill>
                  <a:srgbClr val="6964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6" name="Freeform 815">
                  <a:extLst>
                    <a:ext uri="{FF2B5EF4-FFF2-40B4-BE49-F238E27FC236}">
                      <a16:creationId xmlns:a16="http://schemas.microsoft.com/office/drawing/2014/main" id="{CFB2B55F-C489-4F65-BC89-97CB9EC8BB1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02" y="914"/>
                  <a:ext cx="19" cy="12"/>
                </a:xfrm>
                <a:custGeom>
                  <a:avLst/>
                  <a:gdLst>
                    <a:gd name="T0" fmla="*/ 5 w 8"/>
                    <a:gd name="T1" fmla="*/ 2 h 5"/>
                    <a:gd name="T2" fmla="*/ 2 w 8"/>
                    <a:gd name="T3" fmla="*/ 3 h 5"/>
                    <a:gd name="T4" fmla="*/ 5 w 8"/>
                    <a:gd name="T5" fmla="*/ 4 h 5"/>
                    <a:gd name="T6" fmla="*/ 8 w 8"/>
                    <a:gd name="T7" fmla="*/ 5 h 5"/>
                    <a:gd name="T8" fmla="*/ 5 w 8"/>
                    <a:gd name="T9" fmla="*/ 2 h 5"/>
                    <a:gd name="T10" fmla="*/ 2 w 8"/>
                    <a:gd name="T11" fmla="*/ 0 h 5"/>
                    <a:gd name="T12" fmla="*/ 1 w 8"/>
                    <a:gd name="T13" fmla="*/ 0 h 5"/>
                    <a:gd name="T14" fmla="*/ 0 w 8"/>
                    <a:gd name="T15" fmla="*/ 2 h 5"/>
                    <a:gd name="T16" fmla="*/ 0 w 8"/>
                    <a:gd name="T17" fmla="*/ 2 h 5"/>
                    <a:gd name="T18" fmla="*/ 1 w 8"/>
                    <a:gd name="T19" fmla="*/ 0 h 5"/>
                    <a:gd name="T20" fmla="*/ 2 w 8"/>
                    <a:gd name="T21" fmla="*/ 0 h 5"/>
                    <a:gd name="T22" fmla="*/ 2 w 8"/>
                    <a:gd name="T2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" h="5">
                      <a:moveTo>
                        <a:pt x="5" y="2"/>
                      </a:moveTo>
                      <a:cubicBezTo>
                        <a:pt x="4" y="3"/>
                        <a:pt x="3" y="3"/>
                        <a:pt x="2" y="3"/>
                      </a:cubicBezTo>
                      <a:cubicBezTo>
                        <a:pt x="3" y="3"/>
                        <a:pt x="4" y="4"/>
                        <a:pt x="5" y="4"/>
                      </a:cubicBezTo>
                      <a:cubicBezTo>
                        <a:pt x="6" y="4"/>
                        <a:pt x="7" y="5"/>
                        <a:pt x="8" y="5"/>
                      </a:cubicBezTo>
                      <a:cubicBezTo>
                        <a:pt x="5" y="2"/>
                        <a:pt x="5" y="2"/>
                        <a:pt x="5" y="2"/>
                      </a:cubicBezTo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4148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7" name="Freeform 816">
                  <a:extLst>
                    <a:ext uri="{FF2B5EF4-FFF2-40B4-BE49-F238E27FC236}">
                      <a16:creationId xmlns:a16="http://schemas.microsoft.com/office/drawing/2014/main" id="{B066C2F0-DAAA-4D95-BB8F-6E69F3F30DF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69" y="931"/>
                  <a:ext cx="29" cy="26"/>
                </a:xfrm>
                <a:custGeom>
                  <a:avLst/>
                  <a:gdLst>
                    <a:gd name="T0" fmla="*/ 2 w 12"/>
                    <a:gd name="T1" fmla="*/ 6 h 11"/>
                    <a:gd name="T2" fmla="*/ 0 w 12"/>
                    <a:gd name="T3" fmla="*/ 10 h 11"/>
                    <a:gd name="T4" fmla="*/ 1 w 12"/>
                    <a:gd name="T5" fmla="*/ 11 h 11"/>
                    <a:gd name="T6" fmla="*/ 7 w 12"/>
                    <a:gd name="T7" fmla="*/ 11 h 11"/>
                    <a:gd name="T8" fmla="*/ 8 w 12"/>
                    <a:gd name="T9" fmla="*/ 11 h 11"/>
                    <a:gd name="T10" fmla="*/ 4 w 12"/>
                    <a:gd name="T11" fmla="*/ 7 h 11"/>
                    <a:gd name="T12" fmla="*/ 2 w 12"/>
                    <a:gd name="T13" fmla="*/ 6 h 11"/>
                    <a:gd name="T14" fmla="*/ 3 w 12"/>
                    <a:gd name="T15" fmla="*/ 4 h 11"/>
                    <a:gd name="T16" fmla="*/ 3 w 12"/>
                    <a:gd name="T17" fmla="*/ 5 h 11"/>
                    <a:gd name="T18" fmla="*/ 8 w 12"/>
                    <a:gd name="T19" fmla="*/ 7 h 11"/>
                    <a:gd name="T20" fmla="*/ 10 w 12"/>
                    <a:gd name="T21" fmla="*/ 11 h 11"/>
                    <a:gd name="T22" fmla="*/ 12 w 12"/>
                    <a:gd name="T23" fmla="*/ 6 h 11"/>
                    <a:gd name="T24" fmla="*/ 3 w 12"/>
                    <a:gd name="T25" fmla="*/ 4 h 11"/>
                    <a:gd name="T26" fmla="*/ 3 w 12"/>
                    <a:gd name="T27" fmla="*/ 4 h 11"/>
                    <a:gd name="T28" fmla="*/ 4 w 12"/>
                    <a:gd name="T29" fmla="*/ 0 h 11"/>
                    <a:gd name="T30" fmla="*/ 4 w 12"/>
                    <a:gd name="T31" fmla="*/ 0 h 11"/>
                    <a:gd name="T32" fmla="*/ 9 w 12"/>
                    <a:gd name="T33" fmla="*/ 2 h 11"/>
                    <a:gd name="T34" fmla="*/ 7 w 12"/>
                    <a:gd name="T35" fmla="*/ 2 h 11"/>
                    <a:gd name="T36" fmla="*/ 11 w 12"/>
                    <a:gd name="T37" fmla="*/ 2 h 11"/>
                    <a:gd name="T38" fmla="*/ 4 w 12"/>
                    <a:gd name="T3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2" h="11">
                      <a:moveTo>
                        <a:pt x="2" y="6"/>
                      </a:moveTo>
                      <a:cubicBezTo>
                        <a:pt x="2" y="8"/>
                        <a:pt x="1" y="9"/>
                        <a:pt x="0" y="10"/>
                      </a:cubicBezTo>
                      <a:cubicBezTo>
                        <a:pt x="1" y="10"/>
                        <a:pt x="1" y="10"/>
                        <a:pt x="1" y="11"/>
                      </a:cubicBezTo>
                      <a:cubicBezTo>
                        <a:pt x="4" y="11"/>
                        <a:pt x="5" y="11"/>
                        <a:pt x="7" y="11"/>
                      </a:cubicBezTo>
                      <a:cubicBezTo>
                        <a:pt x="7" y="11"/>
                        <a:pt x="7" y="11"/>
                        <a:pt x="8" y="11"/>
                      </a:cubicBezTo>
                      <a:cubicBezTo>
                        <a:pt x="6" y="10"/>
                        <a:pt x="5" y="8"/>
                        <a:pt x="4" y="7"/>
                      </a:cubicBezTo>
                      <a:cubicBezTo>
                        <a:pt x="3" y="7"/>
                        <a:pt x="3" y="6"/>
                        <a:pt x="2" y="6"/>
                      </a:cubicBezTo>
                      <a:moveTo>
                        <a:pt x="3" y="4"/>
                      </a:moveTo>
                      <a:cubicBezTo>
                        <a:pt x="3" y="4"/>
                        <a:pt x="3" y="5"/>
                        <a:pt x="3" y="5"/>
                      </a:cubicBezTo>
                      <a:cubicBezTo>
                        <a:pt x="5" y="5"/>
                        <a:pt x="7" y="6"/>
                        <a:pt x="8" y="7"/>
                      </a:cubicBezTo>
                      <a:cubicBezTo>
                        <a:pt x="8" y="8"/>
                        <a:pt x="9" y="10"/>
                        <a:pt x="10" y="11"/>
                      </a:cubicBezTo>
                      <a:cubicBezTo>
                        <a:pt x="11" y="10"/>
                        <a:pt x="12" y="8"/>
                        <a:pt x="12" y="6"/>
                      </a:cubicBezTo>
                      <a:cubicBezTo>
                        <a:pt x="10" y="5"/>
                        <a:pt x="6" y="5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7" y="1"/>
                        <a:pt x="9" y="2"/>
                        <a:pt x="9" y="2"/>
                      </a:cubicBezTo>
                      <a:cubicBezTo>
                        <a:pt x="8" y="2"/>
                        <a:pt x="8" y="2"/>
                        <a:pt x="7" y="2"/>
                      </a:cubicBezTo>
                      <a:cubicBezTo>
                        <a:pt x="8" y="2"/>
                        <a:pt x="10" y="2"/>
                        <a:pt x="11" y="2"/>
                      </a:cubicBezTo>
                      <a:cubicBezTo>
                        <a:pt x="9" y="1"/>
                        <a:pt x="7" y="1"/>
                        <a:pt x="4" y="0"/>
                      </a:cubicBezTo>
                    </a:path>
                  </a:pathLst>
                </a:custGeom>
                <a:solidFill>
                  <a:srgbClr val="DBE3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8" name="Freeform 817">
                  <a:extLst>
                    <a:ext uri="{FF2B5EF4-FFF2-40B4-BE49-F238E27FC236}">
                      <a16:creationId xmlns:a16="http://schemas.microsoft.com/office/drawing/2014/main" id="{522B5FCC-7411-45BE-9DB0-3B3DAC9BCD9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69" y="940"/>
                  <a:ext cx="7" cy="15"/>
                </a:xfrm>
                <a:custGeom>
                  <a:avLst/>
                  <a:gdLst>
                    <a:gd name="T0" fmla="*/ 1 w 3"/>
                    <a:gd name="T1" fmla="*/ 2 h 6"/>
                    <a:gd name="T2" fmla="*/ 1 w 3"/>
                    <a:gd name="T3" fmla="*/ 2 h 6"/>
                    <a:gd name="T4" fmla="*/ 0 w 3"/>
                    <a:gd name="T5" fmla="*/ 6 h 6"/>
                    <a:gd name="T6" fmla="*/ 0 w 3"/>
                    <a:gd name="T7" fmla="*/ 6 h 6"/>
                    <a:gd name="T8" fmla="*/ 2 w 3"/>
                    <a:gd name="T9" fmla="*/ 2 h 6"/>
                    <a:gd name="T10" fmla="*/ 1 w 3"/>
                    <a:gd name="T11" fmla="*/ 2 h 6"/>
                    <a:gd name="T12" fmla="*/ 2 w 3"/>
                    <a:gd name="T13" fmla="*/ 0 h 6"/>
                    <a:gd name="T14" fmla="*/ 2 w 3"/>
                    <a:gd name="T15" fmla="*/ 0 h 6"/>
                    <a:gd name="T16" fmla="*/ 3 w 3"/>
                    <a:gd name="T17" fmla="*/ 1 h 6"/>
                    <a:gd name="T18" fmla="*/ 3 w 3"/>
                    <a:gd name="T19" fmla="*/ 0 h 6"/>
                    <a:gd name="T20" fmla="*/ 2 w 3"/>
                    <a:gd name="T2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6"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3"/>
                        <a:pt x="1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5"/>
                        <a:pt x="2" y="4"/>
                        <a:pt x="2" y="2"/>
                      </a:cubicBezTo>
                      <a:cubicBezTo>
                        <a:pt x="2" y="2"/>
                        <a:pt x="2" y="2"/>
                        <a:pt x="1" y="2"/>
                      </a:cubicBezTo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3" y="1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FBC1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9" name="Oval 818">
                  <a:extLst>
                    <a:ext uri="{FF2B5EF4-FFF2-40B4-BE49-F238E27FC236}">
                      <a16:creationId xmlns:a16="http://schemas.microsoft.com/office/drawing/2014/main" id="{41DD9C68-5F9A-43DB-B172-5CBFF9FC08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78" y="931"/>
                  <a:ext cx="1" cy="1"/>
                </a:xfrm>
                <a:prstGeom prst="ellipse">
                  <a:avLst/>
                </a:prstGeom>
                <a:solidFill>
                  <a:srgbClr val="DEDAD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0" name="Freeform 819">
                  <a:extLst>
                    <a:ext uri="{FF2B5EF4-FFF2-40B4-BE49-F238E27FC236}">
                      <a16:creationId xmlns:a16="http://schemas.microsoft.com/office/drawing/2014/main" id="{A21627F9-9216-48FB-8E52-6A40FDA737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9" y="929"/>
                  <a:ext cx="19" cy="4"/>
                </a:xfrm>
                <a:custGeom>
                  <a:avLst/>
                  <a:gdLst>
                    <a:gd name="T0" fmla="*/ 3 w 8"/>
                    <a:gd name="T1" fmla="*/ 0 h 2"/>
                    <a:gd name="T2" fmla="*/ 2 w 8"/>
                    <a:gd name="T3" fmla="*/ 0 h 2"/>
                    <a:gd name="T4" fmla="*/ 0 w 8"/>
                    <a:gd name="T5" fmla="*/ 1 h 2"/>
                    <a:gd name="T6" fmla="*/ 0 w 8"/>
                    <a:gd name="T7" fmla="*/ 2 h 2"/>
                    <a:gd name="T8" fmla="*/ 1 w 8"/>
                    <a:gd name="T9" fmla="*/ 1 h 2"/>
                    <a:gd name="T10" fmla="*/ 3 w 8"/>
                    <a:gd name="T11" fmla="*/ 1 h 2"/>
                    <a:gd name="T12" fmla="*/ 8 w 8"/>
                    <a:gd name="T13" fmla="*/ 1 h 2"/>
                    <a:gd name="T14" fmla="*/ 8 w 8"/>
                    <a:gd name="T15" fmla="*/ 1 h 2"/>
                    <a:gd name="T16" fmla="*/ 8 w 8"/>
                    <a:gd name="T17" fmla="*/ 1 h 2"/>
                    <a:gd name="T18" fmla="*/ 3 w 8"/>
                    <a:gd name="T1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" h="2">
                      <a:moveTo>
                        <a:pt x="3" y="0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2" y="1"/>
                        <a:pt x="3" y="1"/>
                      </a:cubicBezTo>
                      <a:cubicBezTo>
                        <a:pt x="5" y="1"/>
                        <a:pt x="7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6" y="1"/>
                        <a:pt x="4" y="0"/>
                        <a:pt x="3" y="0"/>
                      </a:cubicBezTo>
                    </a:path>
                  </a:pathLst>
                </a:custGeom>
                <a:solidFill>
                  <a:srgbClr val="F6B7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1" name="Freeform 820">
                  <a:extLst>
                    <a:ext uri="{FF2B5EF4-FFF2-40B4-BE49-F238E27FC236}">
                      <a16:creationId xmlns:a16="http://schemas.microsoft.com/office/drawing/2014/main" id="{13055410-0626-4DD8-80C2-2CD20D2D1B7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57" y="938"/>
                  <a:ext cx="17" cy="17"/>
                </a:xfrm>
                <a:custGeom>
                  <a:avLst/>
                  <a:gdLst>
                    <a:gd name="T0" fmla="*/ 6 w 7"/>
                    <a:gd name="T1" fmla="*/ 1 h 7"/>
                    <a:gd name="T2" fmla="*/ 7 w 7"/>
                    <a:gd name="T3" fmla="*/ 1 h 7"/>
                    <a:gd name="T4" fmla="*/ 7 w 7"/>
                    <a:gd name="T5" fmla="*/ 1 h 7"/>
                    <a:gd name="T6" fmla="*/ 6 w 7"/>
                    <a:gd name="T7" fmla="*/ 1 h 7"/>
                    <a:gd name="T8" fmla="*/ 0 w 7"/>
                    <a:gd name="T9" fmla="*/ 0 h 7"/>
                    <a:gd name="T10" fmla="*/ 1 w 7"/>
                    <a:gd name="T11" fmla="*/ 2 h 7"/>
                    <a:gd name="T12" fmla="*/ 5 w 7"/>
                    <a:gd name="T13" fmla="*/ 7 h 7"/>
                    <a:gd name="T14" fmla="*/ 6 w 7"/>
                    <a:gd name="T15" fmla="*/ 3 h 7"/>
                    <a:gd name="T16" fmla="*/ 6 w 7"/>
                    <a:gd name="T17" fmla="*/ 3 h 7"/>
                    <a:gd name="T18" fmla="*/ 2 w 7"/>
                    <a:gd name="T19" fmla="*/ 1 h 7"/>
                    <a:gd name="T20" fmla="*/ 1 w 7"/>
                    <a:gd name="T21" fmla="*/ 1 h 7"/>
                    <a:gd name="T22" fmla="*/ 1 w 7"/>
                    <a:gd name="T23" fmla="*/ 1 h 7"/>
                    <a:gd name="T24" fmla="*/ 0 w 7"/>
                    <a:gd name="T2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7">
                      <a:moveTo>
                        <a:pt x="6" y="1"/>
                      </a:move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6" y="1"/>
                      </a:cubicBezTo>
                      <a:moveTo>
                        <a:pt x="0" y="0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5"/>
                        <a:pt x="2" y="6"/>
                        <a:pt x="5" y="7"/>
                      </a:cubicBezTo>
                      <a:cubicBezTo>
                        <a:pt x="6" y="6"/>
                        <a:pt x="6" y="4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5" y="2"/>
                        <a:pt x="3" y="1"/>
                        <a:pt x="2" y="1"/>
                      </a:cubicBez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F6B7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2" name="Freeform 821">
                  <a:extLst>
                    <a:ext uri="{FF2B5EF4-FFF2-40B4-BE49-F238E27FC236}">
                      <a16:creationId xmlns:a16="http://schemas.microsoft.com/office/drawing/2014/main" id="{2A490F15-0B21-4804-A1E4-299149CC39C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57" y="938"/>
                  <a:ext cx="36" cy="19"/>
                </a:xfrm>
                <a:custGeom>
                  <a:avLst/>
                  <a:gdLst>
                    <a:gd name="T0" fmla="*/ 3 w 15"/>
                    <a:gd name="T1" fmla="*/ 0 h 8"/>
                    <a:gd name="T2" fmla="*/ 2 w 15"/>
                    <a:gd name="T3" fmla="*/ 1 h 8"/>
                    <a:gd name="T4" fmla="*/ 6 w 15"/>
                    <a:gd name="T5" fmla="*/ 3 h 8"/>
                    <a:gd name="T6" fmla="*/ 7 w 15"/>
                    <a:gd name="T7" fmla="*/ 3 h 8"/>
                    <a:gd name="T8" fmla="*/ 9 w 15"/>
                    <a:gd name="T9" fmla="*/ 4 h 8"/>
                    <a:gd name="T10" fmla="*/ 13 w 15"/>
                    <a:gd name="T11" fmla="*/ 8 h 8"/>
                    <a:gd name="T12" fmla="*/ 13 w 15"/>
                    <a:gd name="T13" fmla="*/ 8 h 8"/>
                    <a:gd name="T14" fmla="*/ 15 w 15"/>
                    <a:gd name="T15" fmla="*/ 8 h 8"/>
                    <a:gd name="T16" fmla="*/ 13 w 15"/>
                    <a:gd name="T17" fmla="*/ 4 h 8"/>
                    <a:gd name="T18" fmla="*/ 8 w 15"/>
                    <a:gd name="T19" fmla="*/ 2 h 8"/>
                    <a:gd name="T20" fmla="*/ 7 w 15"/>
                    <a:gd name="T21" fmla="*/ 1 h 8"/>
                    <a:gd name="T22" fmla="*/ 6 w 15"/>
                    <a:gd name="T23" fmla="*/ 1 h 8"/>
                    <a:gd name="T24" fmla="*/ 3 w 15"/>
                    <a:gd name="T25" fmla="*/ 0 h 8"/>
                    <a:gd name="T26" fmla="*/ 0 w 15"/>
                    <a:gd name="T27" fmla="*/ 0 h 8"/>
                    <a:gd name="T28" fmla="*/ 0 w 15"/>
                    <a:gd name="T29" fmla="*/ 0 h 8"/>
                    <a:gd name="T30" fmla="*/ 1 w 15"/>
                    <a:gd name="T31" fmla="*/ 1 h 8"/>
                    <a:gd name="T32" fmla="*/ 1 w 15"/>
                    <a:gd name="T33" fmla="*/ 0 h 8"/>
                    <a:gd name="T34" fmla="*/ 0 w 15"/>
                    <a:gd name="T3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" h="8">
                      <a:moveTo>
                        <a:pt x="3" y="0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5" y="2"/>
                        <a:pt x="6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3"/>
                        <a:pt x="8" y="4"/>
                        <a:pt x="9" y="4"/>
                      </a:cubicBezTo>
                      <a:cubicBezTo>
                        <a:pt x="10" y="5"/>
                        <a:pt x="11" y="7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4" y="8"/>
                        <a:pt x="14" y="8"/>
                        <a:pt x="15" y="8"/>
                      </a:cubicBezTo>
                      <a:cubicBezTo>
                        <a:pt x="14" y="7"/>
                        <a:pt x="13" y="5"/>
                        <a:pt x="13" y="4"/>
                      </a:cubicBezTo>
                      <a:cubicBezTo>
                        <a:pt x="12" y="3"/>
                        <a:pt x="10" y="2"/>
                        <a:pt x="8" y="2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6" y="1"/>
                      </a:cubicBezTo>
                      <a:cubicBezTo>
                        <a:pt x="5" y="1"/>
                        <a:pt x="4" y="1"/>
                        <a:pt x="3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6964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3" name="Freeform 822">
                  <a:extLst>
                    <a:ext uri="{FF2B5EF4-FFF2-40B4-BE49-F238E27FC236}">
                      <a16:creationId xmlns:a16="http://schemas.microsoft.com/office/drawing/2014/main" id="{654A819D-8708-4658-BBD9-CB893D3B965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57" y="931"/>
                  <a:ext cx="41" cy="14"/>
                </a:xfrm>
                <a:custGeom>
                  <a:avLst/>
                  <a:gdLst>
                    <a:gd name="T0" fmla="*/ 12 w 17"/>
                    <a:gd name="T1" fmla="*/ 2 h 6"/>
                    <a:gd name="T2" fmla="*/ 3 w 17"/>
                    <a:gd name="T3" fmla="*/ 3 h 6"/>
                    <a:gd name="T4" fmla="*/ 6 w 17"/>
                    <a:gd name="T5" fmla="*/ 4 h 6"/>
                    <a:gd name="T6" fmla="*/ 7 w 17"/>
                    <a:gd name="T7" fmla="*/ 4 h 6"/>
                    <a:gd name="T8" fmla="*/ 8 w 17"/>
                    <a:gd name="T9" fmla="*/ 4 h 6"/>
                    <a:gd name="T10" fmla="*/ 8 w 17"/>
                    <a:gd name="T11" fmla="*/ 4 h 6"/>
                    <a:gd name="T12" fmla="*/ 17 w 17"/>
                    <a:gd name="T13" fmla="*/ 6 h 6"/>
                    <a:gd name="T14" fmla="*/ 17 w 17"/>
                    <a:gd name="T15" fmla="*/ 4 h 6"/>
                    <a:gd name="T16" fmla="*/ 16 w 17"/>
                    <a:gd name="T17" fmla="*/ 2 h 6"/>
                    <a:gd name="T18" fmla="*/ 12 w 17"/>
                    <a:gd name="T19" fmla="*/ 2 h 6"/>
                    <a:gd name="T20" fmla="*/ 1 w 17"/>
                    <a:gd name="T21" fmla="*/ 0 h 6"/>
                    <a:gd name="T22" fmla="*/ 0 w 17"/>
                    <a:gd name="T23" fmla="*/ 3 h 6"/>
                    <a:gd name="T24" fmla="*/ 1 w 17"/>
                    <a:gd name="T25" fmla="*/ 3 h 6"/>
                    <a:gd name="T26" fmla="*/ 1 w 17"/>
                    <a:gd name="T27" fmla="*/ 1 h 6"/>
                    <a:gd name="T28" fmla="*/ 1 w 17"/>
                    <a:gd name="T2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6">
                      <a:moveTo>
                        <a:pt x="12" y="2"/>
                      </a:moveTo>
                      <a:cubicBezTo>
                        <a:pt x="9" y="2"/>
                        <a:pt x="6" y="2"/>
                        <a:pt x="3" y="3"/>
                      </a:cubicBezTo>
                      <a:cubicBezTo>
                        <a:pt x="4" y="4"/>
                        <a:pt x="5" y="4"/>
                        <a:pt x="6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11" y="5"/>
                        <a:pt x="15" y="5"/>
                        <a:pt x="17" y="6"/>
                      </a:cubicBezTo>
                      <a:cubicBezTo>
                        <a:pt x="17" y="5"/>
                        <a:pt x="17" y="5"/>
                        <a:pt x="17" y="4"/>
                      </a:cubicBezTo>
                      <a:cubicBezTo>
                        <a:pt x="17" y="3"/>
                        <a:pt x="16" y="3"/>
                        <a:pt x="16" y="2"/>
                      </a:cubicBezTo>
                      <a:cubicBezTo>
                        <a:pt x="15" y="2"/>
                        <a:pt x="13" y="2"/>
                        <a:pt x="12" y="2"/>
                      </a:cubicBezTo>
                      <a:moveTo>
                        <a:pt x="1" y="0"/>
                      </a:move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6964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4" name="Freeform 823">
                  <a:extLst>
                    <a:ext uri="{FF2B5EF4-FFF2-40B4-BE49-F238E27FC236}">
                      <a16:creationId xmlns:a16="http://schemas.microsoft.com/office/drawing/2014/main" id="{BF09E25D-92EC-4068-9A0B-9A03E3D2047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02" y="914"/>
                  <a:ext cx="31" cy="10"/>
                </a:xfrm>
                <a:custGeom>
                  <a:avLst/>
                  <a:gdLst>
                    <a:gd name="T0" fmla="*/ 0 w 13"/>
                    <a:gd name="T1" fmla="*/ 2 h 4"/>
                    <a:gd name="T2" fmla="*/ 0 w 13"/>
                    <a:gd name="T3" fmla="*/ 4 h 4"/>
                    <a:gd name="T4" fmla="*/ 2 w 13"/>
                    <a:gd name="T5" fmla="*/ 3 h 4"/>
                    <a:gd name="T6" fmla="*/ 0 w 13"/>
                    <a:gd name="T7" fmla="*/ 2 h 4"/>
                    <a:gd name="T8" fmla="*/ 4 w 13"/>
                    <a:gd name="T9" fmla="*/ 0 h 4"/>
                    <a:gd name="T10" fmla="*/ 10 w 13"/>
                    <a:gd name="T11" fmla="*/ 2 h 4"/>
                    <a:gd name="T12" fmla="*/ 11 w 13"/>
                    <a:gd name="T13" fmla="*/ 3 h 4"/>
                    <a:gd name="T14" fmla="*/ 13 w 13"/>
                    <a:gd name="T15" fmla="*/ 2 h 4"/>
                    <a:gd name="T16" fmla="*/ 4 w 13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" h="4">
                      <a:moveTo>
                        <a:pt x="0" y="2"/>
                      </a:move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3"/>
                        <a:pt x="1" y="2"/>
                        <a:pt x="0" y="2"/>
                      </a:cubicBezTo>
                      <a:moveTo>
                        <a:pt x="4" y="0"/>
                      </a:moveTo>
                      <a:cubicBezTo>
                        <a:pt x="5" y="1"/>
                        <a:pt x="7" y="2"/>
                        <a:pt x="10" y="2"/>
                      </a:cubicBezTo>
                      <a:cubicBezTo>
                        <a:pt x="10" y="3"/>
                        <a:pt x="11" y="3"/>
                        <a:pt x="11" y="3"/>
                      </a:cubicBezTo>
                      <a:cubicBezTo>
                        <a:pt x="12" y="3"/>
                        <a:pt x="12" y="3"/>
                        <a:pt x="13" y="2"/>
                      </a:cubicBezTo>
                      <a:cubicBezTo>
                        <a:pt x="13" y="2"/>
                        <a:pt x="8" y="0"/>
                        <a:pt x="4" y="0"/>
                      </a:cubicBezTo>
                    </a:path>
                  </a:pathLst>
                </a:custGeom>
                <a:solidFill>
                  <a:srgbClr val="E2E8E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5" name="Freeform 824">
                  <a:extLst>
                    <a:ext uri="{FF2B5EF4-FFF2-40B4-BE49-F238E27FC236}">
                      <a16:creationId xmlns:a16="http://schemas.microsoft.com/office/drawing/2014/main" id="{23BFE983-3433-4ACE-A1B5-EB6EDC681D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7" y="914"/>
                  <a:ext cx="19" cy="5"/>
                </a:xfrm>
                <a:custGeom>
                  <a:avLst/>
                  <a:gdLst>
                    <a:gd name="T0" fmla="*/ 1 w 8"/>
                    <a:gd name="T1" fmla="*/ 0 h 2"/>
                    <a:gd name="T2" fmla="*/ 0 w 8"/>
                    <a:gd name="T3" fmla="*/ 0 h 2"/>
                    <a:gd name="T4" fmla="*/ 3 w 8"/>
                    <a:gd name="T5" fmla="*/ 2 h 2"/>
                    <a:gd name="T6" fmla="*/ 5 w 8"/>
                    <a:gd name="T7" fmla="*/ 2 h 2"/>
                    <a:gd name="T8" fmla="*/ 7 w 8"/>
                    <a:gd name="T9" fmla="*/ 2 h 2"/>
                    <a:gd name="T10" fmla="*/ 8 w 8"/>
                    <a:gd name="T11" fmla="*/ 2 h 2"/>
                    <a:gd name="T12" fmla="*/ 2 w 8"/>
                    <a:gd name="T13" fmla="*/ 0 h 2"/>
                    <a:gd name="T14" fmla="*/ 1 w 8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" h="2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4" y="2"/>
                        <a:pt x="5" y="2"/>
                      </a:cubicBezTo>
                      <a:cubicBezTo>
                        <a:pt x="5" y="2"/>
                        <a:pt x="6" y="2"/>
                        <a:pt x="7" y="2"/>
                      </a:cubicBezTo>
                      <a:cubicBezTo>
                        <a:pt x="7" y="2"/>
                        <a:pt x="7" y="2"/>
                        <a:pt x="8" y="2"/>
                      </a:cubicBezTo>
                      <a:cubicBezTo>
                        <a:pt x="5" y="2"/>
                        <a:pt x="3" y="1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</a:path>
                  </a:pathLst>
                </a:custGeom>
                <a:solidFill>
                  <a:srgbClr val="8783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6" name="Freeform 825">
                  <a:extLst>
                    <a:ext uri="{FF2B5EF4-FFF2-40B4-BE49-F238E27FC236}">
                      <a16:creationId xmlns:a16="http://schemas.microsoft.com/office/drawing/2014/main" id="{CD63DDA3-D514-4B6A-8B5D-06B51ABA17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2" y="914"/>
                  <a:ext cx="12" cy="7"/>
                </a:xfrm>
                <a:custGeom>
                  <a:avLst/>
                  <a:gdLst>
                    <a:gd name="T0" fmla="*/ 2 w 5"/>
                    <a:gd name="T1" fmla="*/ 0 h 3"/>
                    <a:gd name="T2" fmla="*/ 1 w 5"/>
                    <a:gd name="T3" fmla="*/ 0 h 3"/>
                    <a:gd name="T4" fmla="*/ 0 w 5"/>
                    <a:gd name="T5" fmla="*/ 2 h 3"/>
                    <a:gd name="T6" fmla="*/ 2 w 5"/>
                    <a:gd name="T7" fmla="*/ 3 h 3"/>
                    <a:gd name="T8" fmla="*/ 5 w 5"/>
                    <a:gd name="T9" fmla="*/ 2 h 3"/>
                    <a:gd name="T10" fmla="*/ 2 w 5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">
                      <a:moveTo>
                        <a:pt x="2" y="0"/>
                      </a:move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1" y="2"/>
                        <a:pt x="2" y="3"/>
                        <a:pt x="2" y="3"/>
                      </a:cubicBezTo>
                      <a:cubicBezTo>
                        <a:pt x="3" y="3"/>
                        <a:pt x="4" y="3"/>
                        <a:pt x="5" y="2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676D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7" name="Freeform 826">
                  <a:extLst>
                    <a:ext uri="{FF2B5EF4-FFF2-40B4-BE49-F238E27FC236}">
                      <a16:creationId xmlns:a16="http://schemas.microsoft.com/office/drawing/2014/main" id="{6B340ECB-CB79-4348-8DBE-8C137B9F18E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95" y="907"/>
                  <a:ext cx="110" cy="55"/>
                </a:xfrm>
                <a:custGeom>
                  <a:avLst/>
                  <a:gdLst>
                    <a:gd name="T0" fmla="*/ 44 w 46"/>
                    <a:gd name="T1" fmla="*/ 12 h 23"/>
                    <a:gd name="T2" fmla="*/ 30 w 46"/>
                    <a:gd name="T3" fmla="*/ 8 h 23"/>
                    <a:gd name="T4" fmla="*/ 24 w 46"/>
                    <a:gd name="T5" fmla="*/ 7 h 23"/>
                    <a:gd name="T6" fmla="*/ 18 w 46"/>
                    <a:gd name="T7" fmla="*/ 5 h 23"/>
                    <a:gd name="T8" fmla="*/ 3 w 46"/>
                    <a:gd name="T9" fmla="*/ 1 h 23"/>
                    <a:gd name="T10" fmla="*/ 1 w 46"/>
                    <a:gd name="T11" fmla="*/ 5 h 23"/>
                    <a:gd name="T12" fmla="*/ 1 w 46"/>
                    <a:gd name="T13" fmla="*/ 12 h 23"/>
                    <a:gd name="T14" fmla="*/ 14 w 46"/>
                    <a:gd name="T15" fmla="*/ 16 h 23"/>
                    <a:gd name="T16" fmla="*/ 22 w 46"/>
                    <a:gd name="T17" fmla="*/ 9 h 23"/>
                    <a:gd name="T18" fmla="*/ 23 w 46"/>
                    <a:gd name="T19" fmla="*/ 9 h 23"/>
                    <a:gd name="T20" fmla="*/ 24 w 46"/>
                    <a:gd name="T21" fmla="*/ 10 h 23"/>
                    <a:gd name="T22" fmla="*/ 28 w 46"/>
                    <a:gd name="T23" fmla="*/ 20 h 23"/>
                    <a:gd name="T24" fmla="*/ 41 w 46"/>
                    <a:gd name="T25" fmla="*/ 22 h 23"/>
                    <a:gd name="T26" fmla="*/ 44 w 46"/>
                    <a:gd name="T27" fmla="*/ 16 h 23"/>
                    <a:gd name="T28" fmla="*/ 44 w 46"/>
                    <a:gd name="T29" fmla="*/ 12 h 23"/>
                    <a:gd name="T30" fmla="*/ 17 w 46"/>
                    <a:gd name="T31" fmla="*/ 13 h 23"/>
                    <a:gd name="T32" fmla="*/ 9 w 46"/>
                    <a:gd name="T33" fmla="*/ 14 h 23"/>
                    <a:gd name="T34" fmla="*/ 4 w 46"/>
                    <a:gd name="T35" fmla="*/ 3 h 23"/>
                    <a:gd name="T36" fmla="*/ 12 w 46"/>
                    <a:gd name="T37" fmla="*/ 4 h 23"/>
                    <a:gd name="T38" fmla="*/ 17 w 46"/>
                    <a:gd name="T39" fmla="*/ 13 h 23"/>
                    <a:gd name="T40" fmla="*/ 32 w 46"/>
                    <a:gd name="T41" fmla="*/ 21 h 23"/>
                    <a:gd name="T42" fmla="*/ 27 w 46"/>
                    <a:gd name="T43" fmla="*/ 15 h 23"/>
                    <a:gd name="T44" fmla="*/ 35 w 46"/>
                    <a:gd name="T45" fmla="*/ 10 h 23"/>
                    <a:gd name="T46" fmla="*/ 43 w 46"/>
                    <a:gd name="T47" fmla="*/ 14 h 23"/>
                    <a:gd name="T48" fmla="*/ 32 w 46"/>
                    <a:gd name="T49" fmla="*/ 2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6" h="23">
                      <a:moveTo>
                        <a:pt x="44" y="12"/>
                      </a:moveTo>
                      <a:cubicBezTo>
                        <a:pt x="43" y="10"/>
                        <a:pt x="32" y="8"/>
                        <a:pt x="30" y="8"/>
                      </a:cubicBezTo>
                      <a:cubicBezTo>
                        <a:pt x="29" y="8"/>
                        <a:pt x="25" y="7"/>
                        <a:pt x="24" y="7"/>
                      </a:cubicBezTo>
                      <a:cubicBezTo>
                        <a:pt x="23" y="6"/>
                        <a:pt x="19" y="5"/>
                        <a:pt x="18" y="5"/>
                      </a:cubicBezTo>
                      <a:cubicBezTo>
                        <a:pt x="16" y="4"/>
                        <a:pt x="5" y="0"/>
                        <a:pt x="3" y="1"/>
                      </a:cubicBezTo>
                      <a:cubicBezTo>
                        <a:pt x="2" y="2"/>
                        <a:pt x="2" y="4"/>
                        <a:pt x="1" y="5"/>
                      </a:cubicBezTo>
                      <a:cubicBezTo>
                        <a:pt x="1" y="5"/>
                        <a:pt x="0" y="10"/>
                        <a:pt x="1" y="12"/>
                      </a:cubicBezTo>
                      <a:cubicBezTo>
                        <a:pt x="3" y="14"/>
                        <a:pt x="11" y="17"/>
                        <a:pt x="14" y="16"/>
                      </a:cubicBezTo>
                      <a:cubicBezTo>
                        <a:pt x="18" y="15"/>
                        <a:pt x="21" y="10"/>
                        <a:pt x="22" y="9"/>
                      </a:cubicBezTo>
                      <a:cubicBezTo>
                        <a:pt x="22" y="9"/>
                        <a:pt x="23" y="9"/>
                        <a:pt x="23" y="9"/>
                      </a:cubicBezTo>
                      <a:cubicBezTo>
                        <a:pt x="23" y="9"/>
                        <a:pt x="24" y="9"/>
                        <a:pt x="24" y="10"/>
                      </a:cubicBezTo>
                      <a:cubicBezTo>
                        <a:pt x="25" y="11"/>
                        <a:pt x="25" y="16"/>
                        <a:pt x="28" y="20"/>
                      </a:cubicBezTo>
                      <a:cubicBezTo>
                        <a:pt x="30" y="22"/>
                        <a:pt x="39" y="23"/>
                        <a:pt x="41" y="22"/>
                      </a:cubicBezTo>
                      <a:cubicBezTo>
                        <a:pt x="42" y="22"/>
                        <a:pt x="44" y="17"/>
                        <a:pt x="44" y="16"/>
                      </a:cubicBezTo>
                      <a:cubicBezTo>
                        <a:pt x="44" y="15"/>
                        <a:pt x="46" y="13"/>
                        <a:pt x="44" y="12"/>
                      </a:cubicBezTo>
                      <a:moveTo>
                        <a:pt x="17" y="13"/>
                      </a:moveTo>
                      <a:cubicBezTo>
                        <a:pt x="15" y="15"/>
                        <a:pt x="13" y="16"/>
                        <a:pt x="9" y="14"/>
                      </a:cubicBezTo>
                      <a:cubicBezTo>
                        <a:pt x="1" y="12"/>
                        <a:pt x="1" y="9"/>
                        <a:pt x="4" y="3"/>
                      </a:cubicBezTo>
                      <a:cubicBezTo>
                        <a:pt x="5" y="2"/>
                        <a:pt x="8" y="3"/>
                        <a:pt x="12" y="4"/>
                      </a:cubicBezTo>
                      <a:cubicBezTo>
                        <a:pt x="24" y="8"/>
                        <a:pt x="19" y="11"/>
                        <a:pt x="17" y="13"/>
                      </a:cubicBezTo>
                      <a:moveTo>
                        <a:pt x="32" y="21"/>
                      </a:moveTo>
                      <a:cubicBezTo>
                        <a:pt x="29" y="20"/>
                        <a:pt x="27" y="18"/>
                        <a:pt x="27" y="15"/>
                      </a:cubicBezTo>
                      <a:cubicBezTo>
                        <a:pt x="26" y="12"/>
                        <a:pt x="24" y="8"/>
                        <a:pt x="35" y="10"/>
                      </a:cubicBezTo>
                      <a:cubicBezTo>
                        <a:pt x="39" y="11"/>
                        <a:pt x="43" y="12"/>
                        <a:pt x="43" y="14"/>
                      </a:cubicBezTo>
                      <a:cubicBezTo>
                        <a:pt x="43" y="21"/>
                        <a:pt x="41" y="23"/>
                        <a:pt x="32" y="21"/>
                      </a:cubicBezTo>
                    </a:path>
                  </a:pathLst>
                </a:custGeom>
                <a:solidFill>
                  <a:srgbClr val="4C3F3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8" name="Freeform 827">
                  <a:extLst>
                    <a:ext uri="{FF2B5EF4-FFF2-40B4-BE49-F238E27FC236}">
                      <a16:creationId xmlns:a16="http://schemas.microsoft.com/office/drawing/2014/main" id="{2E63A4B0-1F5D-46EB-AF45-B7A774F92E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78" y="931"/>
                  <a:ext cx="12" cy="5"/>
                </a:xfrm>
                <a:custGeom>
                  <a:avLst/>
                  <a:gdLst>
                    <a:gd name="T0" fmla="*/ 0 w 5"/>
                    <a:gd name="T1" fmla="*/ 0 h 2"/>
                    <a:gd name="T2" fmla="*/ 0 w 5"/>
                    <a:gd name="T3" fmla="*/ 0 h 2"/>
                    <a:gd name="T4" fmla="*/ 0 w 5"/>
                    <a:gd name="T5" fmla="*/ 1 h 2"/>
                    <a:gd name="T6" fmla="*/ 3 w 5"/>
                    <a:gd name="T7" fmla="*/ 2 h 2"/>
                    <a:gd name="T8" fmla="*/ 5 w 5"/>
                    <a:gd name="T9" fmla="*/ 2 h 2"/>
                    <a:gd name="T10" fmla="*/ 0 w 5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2" y="2"/>
                        <a:pt x="3" y="2"/>
                      </a:cubicBezTo>
                      <a:cubicBezTo>
                        <a:pt x="4" y="2"/>
                        <a:pt x="4" y="2"/>
                        <a:pt x="5" y="2"/>
                      </a:cubicBezTo>
                      <a:cubicBezTo>
                        <a:pt x="5" y="2"/>
                        <a:pt x="3" y="1"/>
                        <a:pt x="0" y="0"/>
                      </a:cubicBezTo>
                    </a:path>
                  </a:pathLst>
                </a:custGeom>
                <a:solidFill>
                  <a:srgbClr val="E2E8E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9" name="Freeform 828">
                  <a:extLst>
                    <a:ext uri="{FF2B5EF4-FFF2-40B4-BE49-F238E27FC236}">
                      <a16:creationId xmlns:a16="http://schemas.microsoft.com/office/drawing/2014/main" id="{7A8716A8-7205-4B7E-A4C0-A52F37A9E5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78" y="931"/>
                  <a:ext cx="0" cy="2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</a:path>
                  </a:pathLst>
                </a:custGeom>
                <a:solidFill>
                  <a:srgbClr val="FCCDB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0" name="Freeform 829">
                  <a:extLst>
                    <a:ext uri="{FF2B5EF4-FFF2-40B4-BE49-F238E27FC236}">
                      <a16:creationId xmlns:a16="http://schemas.microsoft.com/office/drawing/2014/main" id="{6137E72B-D76A-445C-80D1-8289370CB7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78" y="93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E4E2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1" name="Freeform 830">
                  <a:extLst>
                    <a:ext uri="{FF2B5EF4-FFF2-40B4-BE49-F238E27FC236}">
                      <a16:creationId xmlns:a16="http://schemas.microsoft.com/office/drawing/2014/main" id="{AAE26689-E38D-45C6-8C07-427F069106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9" y="931"/>
                  <a:ext cx="19" cy="2"/>
                </a:xfrm>
                <a:custGeom>
                  <a:avLst/>
                  <a:gdLst>
                    <a:gd name="T0" fmla="*/ 3 w 8"/>
                    <a:gd name="T1" fmla="*/ 0 h 1"/>
                    <a:gd name="T2" fmla="*/ 1 w 8"/>
                    <a:gd name="T3" fmla="*/ 0 h 1"/>
                    <a:gd name="T4" fmla="*/ 0 w 8"/>
                    <a:gd name="T5" fmla="*/ 1 h 1"/>
                    <a:gd name="T6" fmla="*/ 8 w 8"/>
                    <a:gd name="T7" fmla="*/ 1 h 1"/>
                    <a:gd name="T8" fmla="*/ 8 w 8"/>
                    <a:gd name="T9" fmla="*/ 0 h 1"/>
                    <a:gd name="T10" fmla="*/ 8 w 8"/>
                    <a:gd name="T11" fmla="*/ 0 h 1"/>
                    <a:gd name="T12" fmla="*/ 3 w 8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">
                      <a:moveTo>
                        <a:pt x="3" y="0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3" y="1"/>
                        <a:pt x="5" y="1"/>
                        <a:pt x="8" y="1"/>
                      </a:cubicBez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0"/>
                        <a:pt x="5" y="0"/>
                        <a:pt x="3" y="0"/>
                      </a:cubicBezTo>
                    </a:path>
                  </a:pathLst>
                </a:custGeom>
                <a:solidFill>
                  <a:srgbClr val="F8C5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2" name="Freeform 831">
                  <a:extLst>
                    <a:ext uri="{FF2B5EF4-FFF2-40B4-BE49-F238E27FC236}">
                      <a16:creationId xmlns:a16="http://schemas.microsoft.com/office/drawing/2014/main" id="{CC3626C6-FA65-4BDE-A703-7C2685A0FC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9" y="940"/>
                  <a:ext cx="3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8C5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3" name="Freeform 832">
                  <a:extLst>
                    <a:ext uri="{FF2B5EF4-FFF2-40B4-BE49-F238E27FC236}">
                      <a16:creationId xmlns:a16="http://schemas.microsoft.com/office/drawing/2014/main" id="{25A1A2CF-A04D-4986-9CFA-E518BDC343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9" y="938"/>
                  <a:ext cx="5" cy="2"/>
                </a:xfrm>
                <a:custGeom>
                  <a:avLst/>
                  <a:gdLst>
                    <a:gd name="T0" fmla="*/ 0 w 2"/>
                    <a:gd name="T1" fmla="*/ 0 h 1"/>
                    <a:gd name="T2" fmla="*/ 0 w 2"/>
                    <a:gd name="T3" fmla="*/ 1 h 1"/>
                    <a:gd name="T4" fmla="*/ 1 w 2"/>
                    <a:gd name="T5" fmla="*/ 1 h 1"/>
                    <a:gd name="T6" fmla="*/ 2 w 2"/>
                    <a:gd name="T7" fmla="*/ 0 h 1"/>
                    <a:gd name="T8" fmla="*/ 0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8783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" name="Freeform 833">
                  <a:extLst>
                    <a:ext uri="{FF2B5EF4-FFF2-40B4-BE49-F238E27FC236}">
                      <a16:creationId xmlns:a16="http://schemas.microsoft.com/office/drawing/2014/main" id="{2A226724-5952-4927-A79D-E27A65051C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9" y="933"/>
                  <a:ext cx="27" cy="5"/>
                </a:xfrm>
                <a:custGeom>
                  <a:avLst/>
                  <a:gdLst>
                    <a:gd name="T0" fmla="*/ 0 w 11"/>
                    <a:gd name="T1" fmla="*/ 0 h 2"/>
                    <a:gd name="T2" fmla="*/ 0 w 11"/>
                    <a:gd name="T3" fmla="*/ 2 h 2"/>
                    <a:gd name="T4" fmla="*/ 2 w 11"/>
                    <a:gd name="T5" fmla="*/ 2 h 2"/>
                    <a:gd name="T6" fmla="*/ 11 w 11"/>
                    <a:gd name="T7" fmla="*/ 1 h 2"/>
                    <a:gd name="T8" fmla="*/ 8 w 11"/>
                    <a:gd name="T9" fmla="*/ 0 h 2"/>
                    <a:gd name="T10" fmla="*/ 8 w 11"/>
                    <a:gd name="T11" fmla="*/ 0 h 2"/>
                    <a:gd name="T12" fmla="*/ 0 w 11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2">
                      <a:moveTo>
                        <a:pt x="0" y="0"/>
                      </a:move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5" y="1"/>
                        <a:pt x="8" y="1"/>
                        <a:pt x="11" y="1"/>
                      </a:cubicBezTo>
                      <a:cubicBezTo>
                        <a:pt x="10" y="1"/>
                        <a:pt x="9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5" y="0"/>
                        <a:pt x="3" y="0"/>
                        <a:pt x="0" y="0"/>
                      </a:cubicBezTo>
                    </a:path>
                  </a:pathLst>
                </a:custGeom>
                <a:solidFill>
                  <a:srgbClr val="8783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5" name="Freeform 834">
                  <a:extLst>
                    <a:ext uri="{FF2B5EF4-FFF2-40B4-BE49-F238E27FC236}">
                      <a16:creationId xmlns:a16="http://schemas.microsoft.com/office/drawing/2014/main" id="{16F048FE-2DBF-4F44-9011-BC34BE7B5D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0" y="938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  <a:gd name="T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439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6" name="Freeform 835">
                  <a:extLst>
                    <a:ext uri="{FF2B5EF4-FFF2-40B4-BE49-F238E27FC236}">
                      <a16:creationId xmlns:a16="http://schemas.microsoft.com/office/drawing/2014/main" id="{94F5398F-DCBE-4DBE-B925-C0A08DB5AA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0" y="938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  <a:gd name="T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7" name="Freeform 836">
                  <a:extLst>
                    <a:ext uri="{FF2B5EF4-FFF2-40B4-BE49-F238E27FC236}">
                      <a16:creationId xmlns:a16="http://schemas.microsoft.com/office/drawing/2014/main" id="{EC68C160-919A-4AE1-9AE1-0A7A2BDA38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4" y="910"/>
                  <a:ext cx="58" cy="16"/>
                </a:xfrm>
                <a:custGeom>
                  <a:avLst/>
                  <a:gdLst>
                    <a:gd name="T0" fmla="*/ 0 w 24"/>
                    <a:gd name="T1" fmla="*/ 0 h 7"/>
                    <a:gd name="T2" fmla="*/ 0 w 24"/>
                    <a:gd name="T3" fmla="*/ 0 h 7"/>
                    <a:gd name="T4" fmla="*/ 15 w 24"/>
                    <a:gd name="T5" fmla="*/ 5 h 7"/>
                    <a:gd name="T6" fmla="*/ 24 w 24"/>
                    <a:gd name="T7" fmla="*/ 7 h 7"/>
                    <a:gd name="T8" fmla="*/ 24 w 24"/>
                    <a:gd name="T9" fmla="*/ 7 h 7"/>
                    <a:gd name="T10" fmla="*/ 13 w 24"/>
                    <a:gd name="T11" fmla="*/ 4 h 7"/>
                    <a:gd name="T12" fmla="*/ 0 w 2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" h="7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1" y="2"/>
                        <a:pt x="15" y="5"/>
                      </a:cubicBezTo>
                      <a:cubicBezTo>
                        <a:pt x="17" y="6"/>
                        <a:pt x="23" y="7"/>
                        <a:pt x="24" y="7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24" y="7"/>
                        <a:pt x="21" y="7"/>
                        <a:pt x="13" y="4"/>
                      </a:cubicBezTo>
                      <a:cubicBezTo>
                        <a:pt x="6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B1AC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8" name="Freeform 837">
                  <a:extLst>
                    <a:ext uri="{FF2B5EF4-FFF2-40B4-BE49-F238E27FC236}">
                      <a16:creationId xmlns:a16="http://schemas.microsoft.com/office/drawing/2014/main" id="{FCB77123-3332-4BAF-BE89-511FC486C3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26" y="900"/>
                  <a:ext cx="33" cy="40"/>
                </a:xfrm>
                <a:custGeom>
                  <a:avLst/>
                  <a:gdLst>
                    <a:gd name="T0" fmla="*/ 1 w 14"/>
                    <a:gd name="T1" fmla="*/ 17 h 17"/>
                    <a:gd name="T2" fmla="*/ 0 w 14"/>
                    <a:gd name="T3" fmla="*/ 13 h 17"/>
                    <a:gd name="T4" fmla="*/ 2 w 14"/>
                    <a:gd name="T5" fmla="*/ 7 h 17"/>
                    <a:gd name="T6" fmla="*/ 11 w 14"/>
                    <a:gd name="T7" fmla="*/ 0 h 17"/>
                    <a:gd name="T8" fmla="*/ 14 w 14"/>
                    <a:gd name="T9" fmla="*/ 4 h 17"/>
                    <a:gd name="T10" fmla="*/ 5 w 14"/>
                    <a:gd name="T11" fmla="*/ 10 h 17"/>
                    <a:gd name="T12" fmla="*/ 3 w 14"/>
                    <a:gd name="T13" fmla="*/ 16 h 17"/>
                    <a:gd name="T14" fmla="*/ 1 w 14"/>
                    <a:gd name="T15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7">
                      <a:moveTo>
                        <a:pt x="1" y="17"/>
                      </a:moveTo>
                      <a:cubicBezTo>
                        <a:pt x="0" y="16"/>
                        <a:pt x="1" y="15"/>
                        <a:pt x="0" y="13"/>
                      </a:cubicBezTo>
                      <a:cubicBezTo>
                        <a:pt x="0" y="12"/>
                        <a:pt x="2" y="8"/>
                        <a:pt x="2" y="7"/>
                      </a:cubicBezTo>
                      <a:cubicBezTo>
                        <a:pt x="2" y="5"/>
                        <a:pt x="7" y="0"/>
                        <a:pt x="11" y="0"/>
                      </a:cubicBezTo>
                      <a:cubicBezTo>
                        <a:pt x="11" y="0"/>
                        <a:pt x="14" y="3"/>
                        <a:pt x="14" y="4"/>
                      </a:cubicBezTo>
                      <a:cubicBezTo>
                        <a:pt x="13" y="9"/>
                        <a:pt x="6" y="8"/>
                        <a:pt x="5" y="10"/>
                      </a:cubicBezTo>
                      <a:cubicBezTo>
                        <a:pt x="5" y="11"/>
                        <a:pt x="4" y="15"/>
                        <a:pt x="3" y="16"/>
                      </a:cubicBezTo>
                      <a:cubicBezTo>
                        <a:pt x="2" y="17"/>
                        <a:pt x="1" y="17"/>
                        <a:pt x="1" y="17"/>
                      </a:cubicBezTo>
                      <a:close/>
                    </a:path>
                  </a:pathLst>
                </a:custGeom>
                <a:solidFill>
                  <a:srgbClr val="FAB2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9" name="Freeform 838">
                  <a:extLst>
                    <a:ext uri="{FF2B5EF4-FFF2-40B4-BE49-F238E27FC236}">
                      <a16:creationId xmlns:a16="http://schemas.microsoft.com/office/drawing/2014/main" id="{038BF4AA-1B17-49DE-9768-34ECD15C58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28" y="926"/>
                  <a:ext cx="50" cy="33"/>
                </a:xfrm>
                <a:custGeom>
                  <a:avLst/>
                  <a:gdLst>
                    <a:gd name="T0" fmla="*/ 0 w 21"/>
                    <a:gd name="T1" fmla="*/ 8 h 14"/>
                    <a:gd name="T2" fmla="*/ 8 w 21"/>
                    <a:gd name="T3" fmla="*/ 1 h 14"/>
                    <a:gd name="T4" fmla="*/ 10 w 21"/>
                    <a:gd name="T5" fmla="*/ 2 h 14"/>
                    <a:gd name="T6" fmla="*/ 9 w 21"/>
                    <a:gd name="T7" fmla="*/ 3 h 14"/>
                    <a:gd name="T8" fmla="*/ 11 w 21"/>
                    <a:gd name="T9" fmla="*/ 1 h 14"/>
                    <a:gd name="T10" fmla="*/ 14 w 21"/>
                    <a:gd name="T11" fmla="*/ 1 h 14"/>
                    <a:gd name="T12" fmla="*/ 15 w 21"/>
                    <a:gd name="T13" fmla="*/ 2 h 14"/>
                    <a:gd name="T14" fmla="*/ 14 w 21"/>
                    <a:gd name="T15" fmla="*/ 3 h 14"/>
                    <a:gd name="T16" fmla="*/ 17 w 21"/>
                    <a:gd name="T17" fmla="*/ 1 h 14"/>
                    <a:gd name="T18" fmla="*/ 18 w 21"/>
                    <a:gd name="T19" fmla="*/ 3 h 14"/>
                    <a:gd name="T20" fmla="*/ 19 w 21"/>
                    <a:gd name="T21" fmla="*/ 5 h 14"/>
                    <a:gd name="T22" fmla="*/ 21 w 21"/>
                    <a:gd name="T23" fmla="*/ 6 h 14"/>
                    <a:gd name="T24" fmla="*/ 17 w 21"/>
                    <a:gd name="T25" fmla="*/ 12 h 14"/>
                    <a:gd name="T26" fmla="*/ 15 w 21"/>
                    <a:gd name="T27" fmla="*/ 14 h 14"/>
                    <a:gd name="T28" fmla="*/ 10 w 21"/>
                    <a:gd name="T29" fmla="*/ 12 h 14"/>
                    <a:gd name="T30" fmla="*/ 0 w 21"/>
                    <a:gd name="T31" fmla="*/ 8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1" h="14">
                      <a:moveTo>
                        <a:pt x="0" y="8"/>
                      </a:moveTo>
                      <a:cubicBezTo>
                        <a:pt x="2" y="5"/>
                        <a:pt x="7" y="0"/>
                        <a:pt x="8" y="1"/>
                      </a:cubicBezTo>
                      <a:cubicBezTo>
                        <a:pt x="10" y="1"/>
                        <a:pt x="10" y="1"/>
                        <a:pt x="10" y="2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3"/>
                        <a:pt x="10" y="2"/>
                        <a:pt x="11" y="1"/>
                      </a:cubicBezTo>
                      <a:cubicBezTo>
                        <a:pt x="12" y="1"/>
                        <a:pt x="13" y="1"/>
                        <a:pt x="14" y="1"/>
                      </a:cubicBezTo>
                      <a:cubicBezTo>
                        <a:pt x="15" y="1"/>
                        <a:pt x="15" y="2"/>
                        <a:pt x="15" y="2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6" y="2"/>
                        <a:pt x="17" y="1"/>
                      </a:cubicBezTo>
                      <a:cubicBezTo>
                        <a:pt x="18" y="1"/>
                        <a:pt x="18" y="2"/>
                        <a:pt x="18" y="3"/>
                      </a:cubicBezTo>
                      <a:cubicBezTo>
                        <a:pt x="18" y="4"/>
                        <a:pt x="18" y="5"/>
                        <a:pt x="19" y="5"/>
                      </a:cubicBezTo>
                      <a:cubicBezTo>
                        <a:pt x="19" y="4"/>
                        <a:pt x="21" y="5"/>
                        <a:pt x="21" y="6"/>
                      </a:cubicBezTo>
                      <a:cubicBezTo>
                        <a:pt x="21" y="7"/>
                        <a:pt x="18" y="12"/>
                        <a:pt x="17" y="12"/>
                      </a:cubicBezTo>
                      <a:cubicBezTo>
                        <a:pt x="17" y="13"/>
                        <a:pt x="15" y="14"/>
                        <a:pt x="15" y="14"/>
                      </a:cubicBezTo>
                      <a:cubicBezTo>
                        <a:pt x="14" y="14"/>
                        <a:pt x="12" y="13"/>
                        <a:pt x="10" y="12"/>
                      </a:cubicBezTo>
                      <a:cubicBezTo>
                        <a:pt x="6" y="10"/>
                        <a:pt x="0" y="8"/>
                        <a:pt x="0" y="8"/>
                      </a:cubicBezTo>
                      <a:close/>
                    </a:path>
                  </a:pathLst>
                </a:custGeom>
                <a:solidFill>
                  <a:srgbClr val="FAB2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0" name="Freeform 839">
                  <a:extLst>
                    <a:ext uri="{FF2B5EF4-FFF2-40B4-BE49-F238E27FC236}">
                      <a16:creationId xmlns:a16="http://schemas.microsoft.com/office/drawing/2014/main" id="{F1B692E7-4E78-455D-AE4D-55AF34C169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9" y="720"/>
                  <a:ext cx="101" cy="187"/>
                </a:xfrm>
                <a:custGeom>
                  <a:avLst/>
                  <a:gdLst>
                    <a:gd name="T0" fmla="*/ 33 w 42"/>
                    <a:gd name="T1" fmla="*/ 2 h 79"/>
                    <a:gd name="T2" fmla="*/ 6 w 42"/>
                    <a:gd name="T3" fmla="*/ 37 h 79"/>
                    <a:gd name="T4" fmla="*/ 0 w 42"/>
                    <a:gd name="T5" fmla="*/ 74 h 79"/>
                    <a:gd name="T6" fmla="*/ 10 w 42"/>
                    <a:gd name="T7" fmla="*/ 76 h 79"/>
                    <a:gd name="T8" fmla="*/ 17 w 42"/>
                    <a:gd name="T9" fmla="*/ 78 h 79"/>
                    <a:gd name="T10" fmla="*/ 22 w 42"/>
                    <a:gd name="T11" fmla="*/ 75 h 79"/>
                    <a:gd name="T12" fmla="*/ 39 w 42"/>
                    <a:gd name="T13" fmla="*/ 29 h 79"/>
                    <a:gd name="T14" fmla="*/ 33 w 42"/>
                    <a:gd name="T15" fmla="*/ 2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2" h="79">
                      <a:moveTo>
                        <a:pt x="33" y="2"/>
                      </a:moveTo>
                      <a:cubicBezTo>
                        <a:pt x="20" y="0"/>
                        <a:pt x="10" y="16"/>
                        <a:pt x="6" y="37"/>
                      </a:cubicBezTo>
                      <a:cubicBezTo>
                        <a:pt x="2" y="58"/>
                        <a:pt x="0" y="74"/>
                        <a:pt x="0" y="74"/>
                      </a:cubicBezTo>
                      <a:cubicBezTo>
                        <a:pt x="0" y="74"/>
                        <a:pt x="6" y="75"/>
                        <a:pt x="10" y="76"/>
                      </a:cubicBezTo>
                      <a:cubicBezTo>
                        <a:pt x="11" y="76"/>
                        <a:pt x="14" y="77"/>
                        <a:pt x="17" y="78"/>
                      </a:cubicBezTo>
                      <a:cubicBezTo>
                        <a:pt x="19" y="79"/>
                        <a:pt x="22" y="77"/>
                        <a:pt x="22" y="75"/>
                      </a:cubicBezTo>
                      <a:cubicBezTo>
                        <a:pt x="26" y="65"/>
                        <a:pt x="37" y="37"/>
                        <a:pt x="39" y="29"/>
                      </a:cubicBezTo>
                      <a:cubicBezTo>
                        <a:pt x="42" y="19"/>
                        <a:pt x="41" y="4"/>
                        <a:pt x="33" y="2"/>
                      </a:cubicBezTo>
                      <a:close/>
                    </a:path>
                  </a:pathLst>
                </a:custGeom>
                <a:solidFill>
                  <a:srgbClr val="F6F6F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1" name="Freeform 840">
                  <a:extLst>
                    <a:ext uri="{FF2B5EF4-FFF2-40B4-BE49-F238E27FC236}">
                      <a16:creationId xmlns:a16="http://schemas.microsoft.com/office/drawing/2014/main" id="{7100E34D-1B80-4AB7-95AC-08F9D1479E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0" y="933"/>
                  <a:ext cx="10" cy="14"/>
                </a:xfrm>
                <a:custGeom>
                  <a:avLst/>
                  <a:gdLst>
                    <a:gd name="T0" fmla="*/ 4 w 4"/>
                    <a:gd name="T1" fmla="*/ 0 h 6"/>
                    <a:gd name="T2" fmla="*/ 4 w 4"/>
                    <a:gd name="T3" fmla="*/ 1 h 6"/>
                    <a:gd name="T4" fmla="*/ 2 w 4"/>
                    <a:gd name="T5" fmla="*/ 3 h 6"/>
                    <a:gd name="T6" fmla="*/ 1 w 4"/>
                    <a:gd name="T7" fmla="*/ 5 h 6"/>
                    <a:gd name="T8" fmla="*/ 0 w 4"/>
                    <a:gd name="T9" fmla="*/ 6 h 6"/>
                    <a:gd name="T10" fmla="*/ 0 w 4"/>
                    <a:gd name="T11" fmla="*/ 5 h 6"/>
                    <a:gd name="T12" fmla="*/ 2 w 4"/>
                    <a:gd name="T13" fmla="*/ 3 h 6"/>
                    <a:gd name="T14" fmla="*/ 3 w 4"/>
                    <a:gd name="T15" fmla="*/ 1 h 6"/>
                    <a:gd name="T16" fmla="*/ 4 w 4"/>
                    <a:gd name="T1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6">
                      <a:moveTo>
                        <a:pt x="4" y="0"/>
                      </a:moveTo>
                      <a:cubicBezTo>
                        <a:pt x="4" y="0"/>
                        <a:pt x="4" y="0"/>
                        <a:pt x="4" y="1"/>
                      </a:cubicBezTo>
                      <a:cubicBezTo>
                        <a:pt x="4" y="2"/>
                        <a:pt x="3" y="2"/>
                        <a:pt x="2" y="3"/>
                      </a:cubicBezTo>
                      <a:cubicBezTo>
                        <a:pt x="2" y="4"/>
                        <a:pt x="1" y="5"/>
                        <a:pt x="1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5"/>
                      </a:cubicBezTo>
                      <a:cubicBezTo>
                        <a:pt x="0" y="4"/>
                        <a:pt x="1" y="4"/>
                        <a:pt x="2" y="3"/>
                      </a:cubicBezTo>
                      <a:cubicBezTo>
                        <a:pt x="2" y="2"/>
                        <a:pt x="3" y="1"/>
                        <a:pt x="3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lose/>
                    </a:path>
                  </a:pathLst>
                </a:custGeom>
                <a:solidFill>
                  <a:srgbClr val="E2A5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2" name="Freeform 841">
                  <a:extLst>
                    <a:ext uri="{FF2B5EF4-FFF2-40B4-BE49-F238E27FC236}">
                      <a16:creationId xmlns:a16="http://schemas.microsoft.com/office/drawing/2014/main" id="{64D10028-1592-49C1-856E-5A237D7ACB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9" y="936"/>
                  <a:ext cx="12" cy="21"/>
                </a:xfrm>
                <a:custGeom>
                  <a:avLst/>
                  <a:gdLst>
                    <a:gd name="T0" fmla="*/ 5 w 5"/>
                    <a:gd name="T1" fmla="*/ 0 h 9"/>
                    <a:gd name="T2" fmla="*/ 5 w 5"/>
                    <a:gd name="T3" fmla="*/ 2 h 9"/>
                    <a:gd name="T4" fmla="*/ 3 w 5"/>
                    <a:gd name="T5" fmla="*/ 5 h 9"/>
                    <a:gd name="T6" fmla="*/ 1 w 5"/>
                    <a:gd name="T7" fmla="*/ 8 h 9"/>
                    <a:gd name="T8" fmla="*/ 0 w 5"/>
                    <a:gd name="T9" fmla="*/ 9 h 9"/>
                    <a:gd name="T10" fmla="*/ 0 w 5"/>
                    <a:gd name="T11" fmla="*/ 7 h 9"/>
                    <a:gd name="T12" fmla="*/ 2 w 5"/>
                    <a:gd name="T13" fmla="*/ 4 h 9"/>
                    <a:gd name="T14" fmla="*/ 4 w 5"/>
                    <a:gd name="T15" fmla="*/ 2 h 9"/>
                    <a:gd name="T16" fmla="*/ 5 w 5"/>
                    <a:gd name="T1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9">
                      <a:moveTo>
                        <a:pt x="5" y="0"/>
                      </a:moveTo>
                      <a:cubicBezTo>
                        <a:pt x="5" y="0"/>
                        <a:pt x="5" y="1"/>
                        <a:pt x="5" y="2"/>
                      </a:cubicBezTo>
                      <a:cubicBezTo>
                        <a:pt x="4" y="3"/>
                        <a:pt x="4" y="4"/>
                        <a:pt x="3" y="5"/>
                      </a:cubicBezTo>
                      <a:cubicBezTo>
                        <a:pt x="2" y="6"/>
                        <a:pt x="1" y="7"/>
                        <a:pt x="1" y="8"/>
                      </a:cubicBezTo>
                      <a:cubicBezTo>
                        <a:pt x="0" y="8"/>
                        <a:pt x="0" y="9"/>
                        <a:pt x="0" y="9"/>
                      </a:cubicBezTo>
                      <a:cubicBezTo>
                        <a:pt x="0" y="9"/>
                        <a:pt x="0" y="8"/>
                        <a:pt x="0" y="7"/>
                      </a:cubicBezTo>
                      <a:cubicBezTo>
                        <a:pt x="1" y="6"/>
                        <a:pt x="1" y="5"/>
                        <a:pt x="2" y="4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5" y="1"/>
                        <a:pt x="5" y="0"/>
                        <a:pt x="5" y="0"/>
                      </a:cubicBezTo>
                      <a:close/>
                    </a:path>
                  </a:pathLst>
                </a:custGeom>
                <a:solidFill>
                  <a:srgbClr val="E2A5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3" name="Freeform 842">
                  <a:extLst>
                    <a:ext uri="{FF2B5EF4-FFF2-40B4-BE49-F238E27FC236}">
                      <a16:creationId xmlns:a16="http://schemas.microsoft.com/office/drawing/2014/main" id="{72FF2CD5-ED81-4BCC-B864-F8119B90FA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7" y="933"/>
                  <a:ext cx="15" cy="19"/>
                </a:xfrm>
                <a:custGeom>
                  <a:avLst/>
                  <a:gdLst>
                    <a:gd name="T0" fmla="*/ 6 w 6"/>
                    <a:gd name="T1" fmla="*/ 0 h 8"/>
                    <a:gd name="T2" fmla="*/ 6 w 6"/>
                    <a:gd name="T3" fmla="*/ 1 h 8"/>
                    <a:gd name="T4" fmla="*/ 4 w 6"/>
                    <a:gd name="T5" fmla="*/ 4 h 8"/>
                    <a:gd name="T6" fmla="*/ 2 w 6"/>
                    <a:gd name="T7" fmla="*/ 7 h 8"/>
                    <a:gd name="T8" fmla="*/ 0 w 6"/>
                    <a:gd name="T9" fmla="*/ 8 h 8"/>
                    <a:gd name="T10" fmla="*/ 1 w 6"/>
                    <a:gd name="T11" fmla="*/ 6 h 8"/>
                    <a:gd name="T12" fmla="*/ 3 w 6"/>
                    <a:gd name="T13" fmla="*/ 4 h 8"/>
                    <a:gd name="T14" fmla="*/ 5 w 6"/>
                    <a:gd name="T15" fmla="*/ 1 h 8"/>
                    <a:gd name="T16" fmla="*/ 6 w 6"/>
                    <a:gd name="T17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" h="8">
                      <a:moveTo>
                        <a:pt x="6" y="0"/>
                      </a:moveTo>
                      <a:cubicBezTo>
                        <a:pt x="6" y="0"/>
                        <a:pt x="6" y="1"/>
                        <a:pt x="6" y="1"/>
                      </a:cubicBezTo>
                      <a:cubicBezTo>
                        <a:pt x="5" y="2"/>
                        <a:pt x="4" y="3"/>
                        <a:pt x="4" y="4"/>
                      </a:cubicBezTo>
                      <a:cubicBezTo>
                        <a:pt x="3" y="5"/>
                        <a:pt x="2" y="6"/>
                        <a:pt x="2" y="7"/>
                      </a:cubicBezTo>
                      <a:cubicBezTo>
                        <a:pt x="1" y="7"/>
                        <a:pt x="0" y="8"/>
                        <a:pt x="0" y="8"/>
                      </a:cubicBezTo>
                      <a:cubicBezTo>
                        <a:pt x="0" y="8"/>
                        <a:pt x="1" y="7"/>
                        <a:pt x="1" y="6"/>
                      </a:cubicBezTo>
                      <a:cubicBezTo>
                        <a:pt x="2" y="6"/>
                        <a:pt x="2" y="5"/>
                        <a:pt x="3" y="4"/>
                      </a:cubicBezTo>
                      <a:cubicBezTo>
                        <a:pt x="4" y="3"/>
                        <a:pt x="4" y="2"/>
                        <a:pt x="5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E2A5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4" name="Freeform 843">
                  <a:extLst>
                    <a:ext uri="{FF2B5EF4-FFF2-40B4-BE49-F238E27FC236}">
                      <a16:creationId xmlns:a16="http://schemas.microsoft.com/office/drawing/2014/main" id="{5C58178B-2059-43AF-A28A-2AAF84D554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7" y="518"/>
                  <a:ext cx="91" cy="249"/>
                </a:xfrm>
                <a:custGeom>
                  <a:avLst/>
                  <a:gdLst>
                    <a:gd name="T0" fmla="*/ 13 w 38"/>
                    <a:gd name="T1" fmla="*/ 0 h 105"/>
                    <a:gd name="T2" fmla="*/ 1 w 38"/>
                    <a:gd name="T3" fmla="*/ 24 h 105"/>
                    <a:gd name="T4" fmla="*/ 1 w 38"/>
                    <a:gd name="T5" fmla="*/ 88 h 105"/>
                    <a:gd name="T6" fmla="*/ 32 w 38"/>
                    <a:gd name="T7" fmla="*/ 94 h 105"/>
                    <a:gd name="T8" fmla="*/ 13 w 38"/>
                    <a:gd name="T9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05">
                      <a:moveTo>
                        <a:pt x="13" y="0"/>
                      </a:moveTo>
                      <a:cubicBezTo>
                        <a:pt x="4" y="0"/>
                        <a:pt x="0" y="10"/>
                        <a:pt x="1" y="24"/>
                      </a:cubicBezTo>
                      <a:cubicBezTo>
                        <a:pt x="2" y="41"/>
                        <a:pt x="1" y="77"/>
                        <a:pt x="1" y="88"/>
                      </a:cubicBezTo>
                      <a:cubicBezTo>
                        <a:pt x="1" y="99"/>
                        <a:pt x="38" y="105"/>
                        <a:pt x="32" y="94"/>
                      </a:cubicBezTo>
                      <a:cubicBezTo>
                        <a:pt x="27" y="84"/>
                        <a:pt x="13" y="0"/>
                        <a:pt x="13" y="0"/>
                      </a:cubicBezTo>
                      <a:close/>
                    </a:path>
                  </a:pathLst>
                </a:custGeom>
                <a:solidFill>
                  <a:srgbClr val="EDED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5" name="Freeform 844">
                  <a:extLst>
                    <a:ext uri="{FF2B5EF4-FFF2-40B4-BE49-F238E27FC236}">
                      <a16:creationId xmlns:a16="http://schemas.microsoft.com/office/drawing/2014/main" id="{265B059B-BECD-48C7-9091-218580AD10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1" y="459"/>
                  <a:ext cx="218" cy="804"/>
                </a:xfrm>
                <a:custGeom>
                  <a:avLst/>
                  <a:gdLst>
                    <a:gd name="T0" fmla="*/ 73 w 91"/>
                    <a:gd name="T1" fmla="*/ 8 h 339"/>
                    <a:gd name="T2" fmla="*/ 20 w 91"/>
                    <a:gd name="T3" fmla="*/ 9 h 339"/>
                    <a:gd name="T4" fmla="*/ 8 w 91"/>
                    <a:gd name="T5" fmla="*/ 29 h 339"/>
                    <a:gd name="T6" fmla="*/ 1 w 91"/>
                    <a:gd name="T7" fmla="*/ 244 h 339"/>
                    <a:gd name="T8" fmla="*/ 1 w 91"/>
                    <a:gd name="T9" fmla="*/ 339 h 339"/>
                    <a:gd name="T10" fmla="*/ 32 w 91"/>
                    <a:gd name="T11" fmla="*/ 331 h 339"/>
                    <a:gd name="T12" fmla="*/ 91 w 91"/>
                    <a:gd name="T13" fmla="*/ 337 h 339"/>
                    <a:gd name="T14" fmla="*/ 73 w 91"/>
                    <a:gd name="T15" fmla="*/ 8 h 3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1" h="339">
                      <a:moveTo>
                        <a:pt x="73" y="8"/>
                      </a:moveTo>
                      <a:cubicBezTo>
                        <a:pt x="49" y="0"/>
                        <a:pt x="33" y="1"/>
                        <a:pt x="20" y="9"/>
                      </a:cubicBezTo>
                      <a:cubicBezTo>
                        <a:pt x="17" y="10"/>
                        <a:pt x="10" y="17"/>
                        <a:pt x="8" y="29"/>
                      </a:cubicBezTo>
                      <a:cubicBezTo>
                        <a:pt x="0" y="80"/>
                        <a:pt x="2" y="211"/>
                        <a:pt x="1" y="244"/>
                      </a:cubicBezTo>
                      <a:cubicBezTo>
                        <a:pt x="0" y="283"/>
                        <a:pt x="1" y="339"/>
                        <a:pt x="1" y="339"/>
                      </a:cubicBezTo>
                      <a:cubicBezTo>
                        <a:pt x="1" y="339"/>
                        <a:pt x="6" y="332"/>
                        <a:pt x="32" y="331"/>
                      </a:cubicBezTo>
                      <a:cubicBezTo>
                        <a:pt x="57" y="329"/>
                        <a:pt x="91" y="337"/>
                        <a:pt x="91" y="337"/>
                      </a:cubicBezTo>
                      <a:cubicBezTo>
                        <a:pt x="73" y="8"/>
                        <a:pt x="73" y="8"/>
                        <a:pt x="73" y="8"/>
                      </a:cubicBezTo>
                    </a:path>
                  </a:pathLst>
                </a:custGeom>
                <a:solidFill>
                  <a:srgbClr val="C6C6C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6" name="Freeform 845">
                  <a:extLst>
                    <a:ext uri="{FF2B5EF4-FFF2-40B4-BE49-F238E27FC236}">
                      <a16:creationId xmlns:a16="http://schemas.microsoft.com/office/drawing/2014/main" id="{91676E64-FF21-45F5-8226-FDB93BC57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06" y="1581"/>
                  <a:ext cx="84" cy="169"/>
                </a:xfrm>
                <a:custGeom>
                  <a:avLst/>
                  <a:gdLst>
                    <a:gd name="T0" fmla="*/ 20 w 35"/>
                    <a:gd name="T1" fmla="*/ 31 h 71"/>
                    <a:gd name="T2" fmla="*/ 0 w 35"/>
                    <a:gd name="T3" fmla="*/ 62 h 71"/>
                    <a:gd name="T4" fmla="*/ 10 w 35"/>
                    <a:gd name="T5" fmla="*/ 69 h 71"/>
                    <a:gd name="T6" fmla="*/ 26 w 35"/>
                    <a:gd name="T7" fmla="*/ 58 h 71"/>
                    <a:gd name="T8" fmla="*/ 35 w 35"/>
                    <a:gd name="T9" fmla="*/ 44 h 71"/>
                    <a:gd name="T10" fmla="*/ 31 w 35"/>
                    <a:gd name="T11" fmla="*/ 32 h 71"/>
                    <a:gd name="T12" fmla="*/ 34 w 35"/>
                    <a:gd name="T13" fmla="*/ 0 h 71"/>
                    <a:gd name="T14" fmla="*/ 16 w 35"/>
                    <a:gd name="T15" fmla="*/ 4 h 71"/>
                    <a:gd name="T16" fmla="*/ 20 w 35"/>
                    <a:gd name="T17" fmla="*/ 3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71">
                      <a:moveTo>
                        <a:pt x="20" y="31"/>
                      </a:moveTo>
                      <a:cubicBezTo>
                        <a:pt x="18" y="38"/>
                        <a:pt x="0" y="62"/>
                        <a:pt x="0" y="62"/>
                      </a:cubicBezTo>
                      <a:cubicBezTo>
                        <a:pt x="0" y="62"/>
                        <a:pt x="2" y="68"/>
                        <a:pt x="10" y="69"/>
                      </a:cubicBezTo>
                      <a:cubicBezTo>
                        <a:pt x="15" y="71"/>
                        <a:pt x="23" y="64"/>
                        <a:pt x="26" y="58"/>
                      </a:cubicBezTo>
                      <a:cubicBezTo>
                        <a:pt x="30" y="49"/>
                        <a:pt x="35" y="44"/>
                        <a:pt x="35" y="44"/>
                      </a:cubicBezTo>
                      <a:cubicBezTo>
                        <a:pt x="35" y="44"/>
                        <a:pt x="32" y="37"/>
                        <a:pt x="31" y="32"/>
                      </a:cubicBezTo>
                      <a:cubicBezTo>
                        <a:pt x="30" y="27"/>
                        <a:pt x="34" y="0"/>
                        <a:pt x="34" y="0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6" y="4"/>
                        <a:pt x="21" y="25"/>
                        <a:pt x="20" y="31"/>
                      </a:cubicBezTo>
                      <a:close/>
                    </a:path>
                  </a:pathLst>
                </a:custGeom>
                <a:solidFill>
                  <a:srgbClr val="F0B4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7" name="Freeform 846">
                  <a:extLst>
                    <a:ext uri="{FF2B5EF4-FFF2-40B4-BE49-F238E27FC236}">
                      <a16:creationId xmlns:a16="http://schemas.microsoft.com/office/drawing/2014/main" id="{462481DE-1E8E-4FA6-A81C-1127C826A7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70" y="1705"/>
                  <a:ext cx="8" cy="23"/>
                </a:xfrm>
                <a:custGeom>
                  <a:avLst/>
                  <a:gdLst>
                    <a:gd name="T0" fmla="*/ 0 w 8"/>
                    <a:gd name="T1" fmla="*/ 9 h 23"/>
                    <a:gd name="T2" fmla="*/ 0 w 8"/>
                    <a:gd name="T3" fmla="*/ 21 h 23"/>
                    <a:gd name="T4" fmla="*/ 5 w 8"/>
                    <a:gd name="T5" fmla="*/ 23 h 23"/>
                    <a:gd name="T6" fmla="*/ 8 w 8"/>
                    <a:gd name="T7" fmla="*/ 0 h 23"/>
                    <a:gd name="T8" fmla="*/ 0 w 8"/>
                    <a:gd name="T9" fmla="*/ 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23">
                      <a:moveTo>
                        <a:pt x="0" y="9"/>
                      </a:moveTo>
                      <a:lnTo>
                        <a:pt x="0" y="21"/>
                      </a:lnTo>
                      <a:lnTo>
                        <a:pt x="5" y="23"/>
                      </a:lnTo>
                      <a:lnTo>
                        <a:pt x="8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BF3C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8" name="Freeform 847">
                  <a:extLst>
                    <a:ext uri="{FF2B5EF4-FFF2-40B4-BE49-F238E27FC236}">
                      <a16:creationId xmlns:a16="http://schemas.microsoft.com/office/drawing/2014/main" id="{743E3934-2D9D-472D-A955-8335B544C3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92" y="1664"/>
                  <a:ext cx="100" cy="100"/>
                </a:xfrm>
                <a:custGeom>
                  <a:avLst/>
                  <a:gdLst>
                    <a:gd name="T0" fmla="*/ 38 w 42"/>
                    <a:gd name="T1" fmla="*/ 0 h 42"/>
                    <a:gd name="T2" fmla="*/ 33 w 42"/>
                    <a:gd name="T3" fmla="*/ 20 h 42"/>
                    <a:gd name="T4" fmla="*/ 33 w 42"/>
                    <a:gd name="T5" fmla="*/ 20 h 42"/>
                    <a:gd name="T6" fmla="*/ 12 w 42"/>
                    <a:gd name="T7" fmla="*/ 30 h 42"/>
                    <a:gd name="T8" fmla="*/ 9 w 42"/>
                    <a:gd name="T9" fmla="*/ 24 h 42"/>
                    <a:gd name="T10" fmla="*/ 5 w 42"/>
                    <a:gd name="T11" fmla="*/ 28 h 42"/>
                    <a:gd name="T12" fmla="*/ 5 w 42"/>
                    <a:gd name="T13" fmla="*/ 41 h 42"/>
                    <a:gd name="T14" fmla="*/ 28 w 42"/>
                    <a:gd name="T15" fmla="*/ 34 h 42"/>
                    <a:gd name="T16" fmla="*/ 34 w 42"/>
                    <a:gd name="T17" fmla="*/ 22 h 42"/>
                    <a:gd name="T18" fmla="*/ 41 w 42"/>
                    <a:gd name="T19" fmla="*/ 11 h 42"/>
                    <a:gd name="T20" fmla="*/ 38 w 42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2" h="42">
                      <a:moveTo>
                        <a:pt x="38" y="0"/>
                      </a:moveTo>
                      <a:cubicBezTo>
                        <a:pt x="39" y="6"/>
                        <a:pt x="37" y="13"/>
                        <a:pt x="33" y="20"/>
                      </a:cubicBezTo>
                      <a:cubicBezTo>
                        <a:pt x="33" y="20"/>
                        <a:pt x="33" y="20"/>
                        <a:pt x="33" y="20"/>
                      </a:cubicBezTo>
                      <a:cubicBezTo>
                        <a:pt x="31" y="24"/>
                        <a:pt x="24" y="32"/>
                        <a:pt x="12" y="30"/>
                      </a:cubicBezTo>
                      <a:cubicBezTo>
                        <a:pt x="6" y="29"/>
                        <a:pt x="7" y="27"/>
                        <a:pt x="9" y="24"/>
                      </a:cubicBezTo>
                      <a:cubicBezTo>
                        <a:pt x="7" y="26"/>
                        <a:pt x="6" y="27"/>
                        <a:pt x="5" y="28"/>
                      </a:cubicBezTo>
                      <a:cubicBezTo>
                        <a:pt x="4" y="31"/>
                        <a:pt x="0" y="39"/>
                        <a:pt x="5" y="41"/>
                      </a:cubicBezTo>
                      <a:cubicBezTo>
                        <a:pt x="10" y="42"/>
                        <a:pt x="24" y="37"/>
                        <a:pt x="28" y="34"/>
                      </a:cubicBezTo>
                      <a:cubicBezTo>
                        <a:pt x="30" y="32"/>
                        <a:pt x="29" y="28"/>
                        <a:pt x="34" y="22"/>
                      </a:cubicBezTo>
                      <a:cubicBezTo>
                        <a:pt x="38" y="15"/>
                        <a:pt x="41" y="15"/>
                        <a:pt x="41" y="11"/>
                      </a:cubicBezTo>
                      <a:cubicBezTo>
                        <a:pt x="42" y="7"/>
                        <a:pt x="38" y="0"/>
                        <a:pt x="38" y="0"/>
                      </a:cubicBezTo>
                      <a:close/>
                    </a:path>
                  </a:pathLst>
                </a:custGeom>
                <a:solidFill>
                  <a:srgbClr val="E144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89" name="Freeform 848">
                  <a:extLst>
                    <a:ext uri="{FF2B5EF4-FFF2-40B4-BE49-F238E27FC236}">
                      <a16:creationId xmlns:a16="http://schemas.microsoft.com/office/drawing/2014/main" id="{DC5018CC-9B67-4AEB-A41A-FB03A09EB3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75" y="1693"/>
                  <a:ext cx="15" cy="35"/>
                </a:xfrm>
                <a:custGeom>
                  <a:avLst/>
                  <a:gdLst>
                    <a:gd name="T0" fmla="*/ 6 w 6"/>
                    <a:gd name="T1" fmla="*/ 0 h 15"/>
                    <a:gd name="T2" fmla="*/ 4 w 6"/>
                    <a:gd name="T3" fmla="*/ 14 h 15"/>
                    <a:gd name="T4" fmla="*/ 0 w 6"/>
                    <a:gd name="T5" fmla="*/ 15 h 15"/>
                    <a:gd name="T6" fmla="*/ 1 w 6"/>
                    <a:gd name="T7" fmla="*/ 5 h 15"/>
                    <a:gd name="T8" fmla="*/ 6 w 6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5">
                      <a:moveTo>
                        <a:pt x="6" y="0"/>
                      </a:moveTo>
                      <a:cubicBezTo>
                        <a:pt x="5" y="3"/>
                        <a:pt x="4" y="10"/>
                        <a:pt x="4" y="14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" y="5"/>
                        <a:pt x="1" y="5"/>
                        <a:pt x="1" y="5"/>
                      </a:cubicBez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E144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0" name="Freeform 849">
                  <a:extLst>
                    <a:ext uri="{FF2B5EF4-FFF2-40B4-BE49-F238E27FC236}">
                      <a16:creationId xmlns:a16="http://schemas.microsoft.com/office/drawing/2014/main" id="{3F0BFE46-B462-4A37-B5B1-17569FF87D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9" y="1574"/>
                  <a:ext cx="91" cy="169"/>
                </a:xfrm>
                <a:custGeom>
                  <a:avLst/>
                  <a:gdLst>
                    <a:gd name="T0" fmla="*/ 19 w 38"/>
                    <a:gd name="T1" fmla="*/ 31 h 71"/>
                    <a:gd name="T2" fmla="*/ 0 w 38"/>
                    <a:gd name="T3" fmla="*/ 62 h 71"/>
                    <a:gd name="T4" fmla="*/ 9 w 38"/>
                    <a:gd name="T5" fmla="*/ 69 h 71"/>
                    <a:gd name="T6" fmla="*/ 26 w 38"/>
                    <a:gd name="T7" fmla="*/ 58 h 71"/>
                    <a:gd name="T8" fmla="*/ 35 w 38"/>
                    <a:gd name="T9" fmla="*/ 44 h 71"/>
                    <a:gd name="T10" fmla="*/ 31 w 38"/>
                    <a:gd name="T11" fmla="*/ 32 h 71"/>
                    <a:gd name="T12" fmla="*/ 38 w 38"/>
                    <a:gd name="T13" fmla="*/ 0 h 71"/>
                    <a:gd name="T14" fmla="*/ 21 w 38"/>
                    <a:gd name="T15" fmla="*/ 4 h 71"/>
                    <a:gd name="T16" fmla="*/ 19 w 38"/>
                    <a:gd name="T17" fmla="*/ 3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71">
                      <a:moveTo>
                        <a:pt x="19" y="31"/>
                      </a:moveTo>
                      <a:cubicBezTo>
                        <a:pt x="18" y="38"/>
                        <a:pt x="0" y="62"/>
                        <a:pt x="0" y="62"/>
                      </a:cubicBezTo>
                      <a:cubicBezTo>
                        <a:pt x="0" y="62"/>
                        <a:pt x="1" y="68"/>
                        <a:pt x="9" y="69"/>
                      </a:cubicBezTo>
                      <a:cubicBezTo>
                        <a:pt x="15" y="71"/>
                        <a:pt x="23" y="64"/>
                        <a:pt x="26" y="58"/>
                      </a:cubicBezTo>
                      <a:cubicBezTo>
                        <a:pt x="30" y="49"/>
                        <a:pt x="35" y="44"/>
                        <a:pt x="35" y="44"/>
                      </a:cubicBezTo>
                      <a:cubicBezTo>
                        <a:pt x="35" y="44"/>
                        <a:pt x="32" y="37"/>
                        <a:pt x="31" y="32"/>
                      </a:cubicBezTo>
                      <a:cubicBezTo>
                        <a:pt x="30" y="27"/>
                        <a:pt x="38" y="0"/>
                        <a:pt x="38" y="0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25"/>
                        <a:pt x="19" y="31"/>
                      </a:cubicBezTo>
                      <a:close/>
                    </a:path>
                  </a:pathLst>
                </a:custGeom>
                <a:solidFill>
                  <a:srgbClr val="F0B4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1" name="Freeform 850">
                  <a:extLst>
                    <a:ext uri="{FF2B5EF4-FFF2-40B4-BE49-F238E27FC236}">
                      <a16:creationId xmlns:a16="http://schemas.microsoft.com/office/drawing/2014/main" id="{F85C96D9-638C-4A3B-819E-054DF3952C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91" y="1697"/>
                  <a:ext cx="10" cy="24"/>
                </a:xfrm>
                <a:custGeom>
                  <a:avLst/>
                  <a:gdLst>
                    <a:gd name="T0" fmla="*/ 0 w 10"/>
                    <a:gd name="T1" fmla="*/ 10 h 24"/>
                    <a:gd name="T2" fmla="*/ 0 w 10"/>
                    <a:gd name="T3" fmla="*/ 22 h 24"/>
                    <a:gd name="T4" fmla="*/ 7 w 10"/>
                    <a:gd name="T5" fmla="*/ 24 h 24"/>
                    <a:gd name="T6" fmla="*/ 10 w 10"/>
                    <a:gd name="T7" fmla="*/ 0 h 24"/>
                    <a:gd name="T8" fmla="*/ 0 w 10"/>
                    <a:gd name="T9" fmla="*/ 1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24">
                      <a:moveTo>
                        <a:pt x="0" y="10"/>
                      </a:moveTo>
                      <a:lnTo>
                        <a:pt x="0" y="22"/>
                      </a:lnTo>
                      <a:lnTo>
                        <a:pt x="7" y="24"/>
                      </a:lnTo>
                      <a:lnTo>
                        <a:pt x="10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BF3C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2" name="Freeform 851">
                  <a:extLst>
                    <a:ext uri="{FF2B5EF4-FFF2-40B4-BE49-F238E27FC236}">
                      <a16:creationId xmlns:a16="http://schemas.microsoft.com/office/drawing/2014/main" id="{B50AF8F2-4AC8-4A79-AC9E-C151F844EB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2" y="1657"/>
                  <a:ext cx="103" cy="100"/>
                </a:xfrm>
                <a:custGeom>
                  <a:avLst/>
                  <a:gdLst>
                    <a:gd name="T0" fmla="*/ 38 w 43"/>
                    <a:gd name="T1" fmla="*/ 0 h 42"/>
                    <a:gd name="T2" fmla="*/ 34 w 43"/>
                    <a:gd name="T3" fmla="*/ 20 h 42"/>
                    <a:gd name="T4" fmla="*/ 34 w 43"/>
                    <a:gd name="T5" fmla="*/ 20 h 42"/>
                    <a:gd name="T6" fmla="*/ 12 w 43"/>
                    <a:gd name="T7" fmla="*/ 30 h 42"/>
                    <a:gd name="T8" fmla="*/ 10 w 43"/>
                    <a:gd name="T9" fmla="*/ 24 h 42"/>
                    <a:gd name="T10" fmla="*/ 6 w 43"/>
                    <a:gd name="T11" fmla="*/ 28 h 42"/>
                    <a:gd name="T12" fmla="*/ 6 w 43"/>
                    <a:gd name="T13" fmla="*/ 41 h 42"/>
                    <a:gd name="T14" fmla="*/ 28 w 43"/>
                    <a:gd name="T15" fmla="*/ 34 h 42"/>
                    <a:gd name="T16" fmla="*/ 34 w 43"/>
                    <a:gd name="T17" fmla="*/ 22 h 42"/>
                    <a:gd name="T18" fmla="*/ 42 w 43"/>
                    <a:gd name="T19" fmla="*/ 11 h 42"/>
                    <a:gd name="T20" fmla="*/ 38 w 43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" h="42">
                      <a:moveTo>
                        <a:pt x="38" y="0"/>
                      </a:moveTo>
                      <a:cubicBezTo>
                        <a:pt x="40" y="6"/>
                        <a:pt x="37" y="13"/>
                        <a:pt x="34" y="20"/>
                      </a:cubicBezTo>
                      <a:cubicBezTo>
                        <a:pt x="34" y="20"/>
                        <a:pt x="34" y="20"/>
                        <a:pt x="34" y="20"/>
                      </a:cubicBezTo>
                      <a:cubicBezTo>
                        <a:pt x="31" y="24"/>
                        <a:pt x="25" y="32"/>
                        <a:pt x="12" y="30"/>
                      </a:cubicBezTo>
                      <a:cubicBezTo>
                        <a:pt x="7" y="29"/>
                        <a:pt x="8" y="27"/>
                        <a:pt x="10" y="24"/>
                      </a:cubicBezTo>
                      <a:cubicBezTo>
                        <a:pt x="8" y="26"/>
                        <a:pt x="6" y="27"/>
                        <a:pt x="6" y="28"/>
                      </a:cubicBezTo>
                      <a:cubicBezTo>
                        <a:pt x="4" y="31"/>
                        <a:pt x="0" y="39"/>
                        <a:pt x="6" y="41"/>
                      </a:cubicBezTo>
                      <a:cubicBezTo>
                        <a:pt x="11" y="42"/>
                        <a:pt x="25" y="37"/>
                        <a:pt x="28" y="34"/>
                      </a:cubicBezTo>
                      <a:cubicBezTo>
                        <a:pt x="31" y="32"/>
                        <a:pt x="30" y="28"/>
                        <a:pt x="34" y="22"/>
                      </a:cubicBezTo>
                      <a:cubicBezTo>
                        <a:pt x="38" y="15"/>
                        <a:pt x="42" y="15"/>
                        <a:pt x="42" y="11"/>
                      </a:cubicBezTo>
                      <a:cubicBezTo>
                        <a:pt x="43" y="7"/>
                        <a:pt x="38" y="0"/>
                        <a:pt x="38" y="0"/>
                      </a:cubicBezTo>
                      <a:close/>
                    </a:path>
                  </a:pathLst>
                </a:custGeom>
                <a:solidFill>
                  <a:srgbClr val="E144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3" name="Freeform 852">
                  <a:extLst>
                    <a:ext uri="{FF2B5EF4-FFF2-40B4-BE49-F238E27FC236}">
                      <a16:creationId xmlns:a16="http://schemas.microsoft.com/office/drawing/2014/main" id="{E37AE053-1D01-4214-98CD-2CB5F0CD1A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98" y="1686"/>
                  <a:ext cx="15" cy="35"/>
                </a:xfrm>
                <a:custGeom>
                  <a:avLst/>
                  <a:gdLst>
                    <a:gd name="T0" fmla="*/ 6 w 6"/>
                    <a:gd name="T1" fmla="*/ 0 h 15"/>
                    <a:gd name="T2" fmla="*/ 3 w 6"/>
                    <a:gd name="T3" fmla="*/ 14 h 15"/>
                    <a:gd name="T4" fmla="*/ 0 w 6"/>
                    <a:gd name="T5" fmla="*/ 15 h 15"/>
                    <a:gd name="T6" fmla="*/ 1 w 6"/>
                    <a:gd name="T7" fmla="*/ 5 h 15"/>
                    <a:gd name="T8" fmla="*/ 6 w 6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5">
                      <a:moveTo>
                        <a:pt x="6" y="0"/>
                      </a:moveTo>
                      <a:cubicBezTo>
                        <a:pt x="5" y="3"/>
                        <a:pt x="3" y="10"/>
                        <a:pt x="3" y="14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" y="5"/>
                        <a:pt x="1" y="5"/>
                        <a:pt x="1" y="5"/>
                      </a:cubicBez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E144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4" name="Freeform 853">
                  <a:extLst>
                    <a:ext uri="{FF2B5EF4-FFF2-40B4-BE49-F238E27FC236}">
                      <a16:creationId xmlns:a16="http://schemas.microsoft.com/office/drawing/2014/main" id="{A3CB56C2-B710-4D50-A2B5-9F6AFB47FD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4" y="217"/>
                  <a:ext cx="110" cy="71"/>
                </a:xfrm>
                <a:custGeom>
                  <a:avLst/>
                  <a:gdLst>
                    <a:gd name="T0" fmla="*/ 11 w 46"/>
                    <a:gd name="T1" fmla="*/ 22 h 30"/>
                    <a:gd name="T2" fmla="*/ 6 w 46"/>
                    <a:gd name="T3" fmla="*/ 7 h 30"/>
                    <a:gd name="T4" fmla="*/ 19 w 46"/>
                    <a:gd name="T5" fmla="*/ 1 h 30"/>
                    <a:gd name="T6" fmla="*/ 35 w 46"/>
                    <a:gd name="T7" fmla="*/ 3 h 30"/>
                    <a:gd name="T8" fmla="*/ 43 w 46"/>
                    <a:gd name="T9" fmla="*/ 16 h 30"/>
                    <a:gd name="T10" fmla="*/ 35 w 46"/>
                    <a:gd name="T11" fmla="*/ 29 h 30"/>
                    <a:gd name="T12" fmla="*/ 11 w 46"/>
                    <a:gd name="T13" fmla="*/ 2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6" h="30">
                      <a:moveTo>
                        <a:pt x="11" y="22"/>
                      </a:moveTo>
                      <a:cubicBezTo>
                        <a:pt x="8" y="19"/>
                        <a:pt x="0" y="16"/>
                        <a:pt x="6" y="7"/>
                      </a:cubicBezTo>
                      <a:cubicBezTo>
                        <a:pt x="10" y="0"/>
                        <a:pt x="14" y="2"/>
                        <a:pt x="19" y="1"/>
                      </a:cubicBezTo>
                      <a:cubicBezTo>
                        <a:pt x="24" y="0"/>
                        <a:pt x="32" y="1"/>
                        <a:pt x="35" y="3"/>
                      </a:cubicBezTo>
                      <a:cubicBezTo>
                        <a:pt x="38" y="6"/>
                        <a:pt x="41" y="13"/>
                        <a:pt x="43" y="16"/>
                      </a:cubicBezTo>
                      <a:cubicBezTo>
                        <a:pt x="46" y="20"/>
                        <a:pt x="40" y="30"/>
                        <a:pt x="35" y="29"/>
                      </a:cubicBezTo>
                      <a:cubicBezTo>
                        <a:pt x="31" y="29"/>
                        <a:pt x="11" y="22"/>
                        <a:pt x="11" y="22"/>
                      </a:cubicBezTo>
                      <a:close/>
                    </a:path>
                  </a:pathLst>
                </a:custGeom>
                <a:solidFill>
                  <a:srgbClr val="16120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5" name="Freeform 854">
                  <a:extLst>
                    <a:ext uri="{FF2B5EF4-FFF2-40B4-BE49-F238E27FC236}">
                      <a16:creationId xmlns:a16="http://schemas.microsoft.com/office/drawing/2014/main" id="{92E2D783-EC21-4B2D-8BAE-E6A8FA2AE4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8" y="231"/>
                  <a:ext cx="213" cy="190"/>
                </a:xfrm>
                <a:custGeom>
                  <a:avLst/>
                  <a:gdLst>
                    <a:gd name="T0" fmla="*/ 21 w 89"/>
                    <a:gd name="T1" fmla="*/ 64 h 80"/>
                    <a:gd name="T2" fmla="*/ 12 w 89"/>
                    <a:gd name="T3" fmla="*/ 19 h 80"/>
                    <a:gd name="T4" fmla="*/ 37 w 89"/>
                    <a:gd name="T5" fmla="*/ 3 h 80"/>
                    <a:gd name="T6" fmla="*/ 68 w 89"/>
                    <a:gd name="T7" fmla="*/ 9 h 80"/>
                    <a:gd name="T8" fmla="*/ 85 w 89"/>
                    <a:gd name="T9" fmla="*/ 46 h 80"/>
                    <a:gd name="T10" fmla="*/ 63 w 89"/>
                    <a:gd name="T11" fmla="*/ 78 h 80"/>
                    <a:gd name="T12" fmla="*/ 21 w 89"/>
                    <a:gd name="T13" fmla="*/ 64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9" h="80">
                      <a:moveTo>
                        <a:pt x="21" y="64"/>
                      </a:moveTo>
                      <a:cubicBezTo>
                        <a:pt x="16" y="53"/>
                        <a:pt x="0" y="46"/>
                        <a:pt x="12" y="19"/>
                      </a:cubicBezTo>
                      <a:cubicBezTo>
                        <a:pt x="20" y="0"/>
                        <a:pt x="27" y="5"/>
                        <a:pt x="37" y="3"/>
                      </a:cubicBezTo>
                      <a:cubicBezTo>
                        <a:pt x="48" y="0"/>
                        <a:pt x="62" y="1"/>
                        <a:pt x="68" y="9"/>
                      </a:cubicBezTo>
                      <a:cubicBezTo>
                        <a:pt x="75" y="16"/>
                        <a:pt x="89" y="36"/>
                        <a:pt x="85" y="46"/>
                      </a:cubicBezTo>
                      <a:cubicBezTo>
                        <a:pt x="82" y="57"/>
                        <a:pt x="71" y="80"/>
                        <a:pt x="63" y="78"/>
                      </a:cubicBezTo>
                      <a:cubicBezTo>
                        <a:pt x="54" y="76"/>
                        <a:pt x="21" y="64"/>
                        <a:pt x="21" y="64"/>
                      </a:cubicBezTo>
                      <a:close/>
                    </a:path>
                  </a:pathLst>
                </a:custGeom>
                <a:solidFill>
                  <a:srgbClr val="16120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6" name="Freeform 855">
                  <a:extLst>
                    <a:ext uri="{FF2B5EF4-FFF2-40B4-BE49-F238E27FC236}">
                      <a16:creationId xmlns:a16="http://schemas.microsoft.com/office/drawing/2014/main" id="{0D4202D6-7AED-433B-A19B-60F966AF62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1" y="378"/>
                  <a:ext cx="199" cy="168"/>
                </a:xfrm>
                <a:custGeom>
                  <a:avLst/>
                  <a:gdLst>
                    <a:gd name="T0" fmla="*/ 81 w 83"/>
                    <a:gd name="T1" fmla="*/ 51 h 71"/>
                    <a:gd name="T2" fmla="*/ 69 w 83"/>
                    <a:gd name="T3" fmla="*/ 4 h 71"/>
                    <a:gd name="T4" fmla="*/ 70 w 83"/>
                    <a:gd name="T5" fmla="*/ 0 h 71"/>
                    <a:gd name="T6" fmla="*/ 65 w 83"/>
                    <a:gd name="T7" fmla="*/ 5 h 71"/>
                    <a:gd name="T8" fmla="*/ 59 w 83"/>
                    <a:gd name="T9" fmla="*/ 11 h 71"/>
                    <a:gd name="T10" fmla="*/ 41 w 83"/>
                    <a:gd name="T11" fmla="*/ 22 h 71"/>
                    <a:gd name="T12" fmla="*/ 39 w 83"/>
                    <a:gd name="T13" fmla="*/ 24 h 71"/>
                    <a:gd name="T14" fmla="*/ 35 w 83"/>
                    <a:gd name="T15" fmla="*/ 45 h 71"/>
                    <a:gd name="T16" fmla="*/ 5 w 83"/>
                    <a:gd name="T17" fmla="*/ 59 h 71"/>
                    <a:gd name="T18" fmla="*/ 16 w 83"/>
                    <a:gd name="T19" fmla="*/ 67 h 71"/>
                    <a:gd name="T20" fmla="*/ 31 w 83"/>
                    <a:gd name="T21" fmla="*/ 70 h 71"/>
                    <a:gd name="T22" fmla="*/ 67 w 83"/>
                    <a:gd name="T23" fmla="*/ 67 h 71"/>
                    <a:gd name="T24" fmla="*/ 79 w 83"/>
                    <a:gd name="T25" fmla="*/ 63 h 71"/>
                    <a:gd name="T26" fmla="*/ 82 w 83"/>
                    <a:gd name="T27" fmla="*/ 59 h 71"/>
                    <a:gd name="T28" fmla="*/ 81 w 83"/>
                    <a:gd name="T29" fmla="*/ 5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3" h="71">
                      <a:moveTo>
                        <a:pt x="81" y="51"/>
                      </a:moveTo>
                      <a:cubicBezTo>
                        <a:pt x="66" y="51"/>
                        <a:pt x="68" y="10"/>
                        <a:pt x="69" y="4"/>
                      </a:cubicBezTo>
                      <a:cubicBezTo>
                        <a:pt x="69" y="3"/>
                        <a:pt x="70" y="2"/>
                        <a:pt x="70" y="0"/>
                      </a:cubicBezTo>
                      <a:cubicBezTo>
                        <a:pt x="68" y="1"/>
                        <a:pt x="67" y="4"/>
                        <a:pt x="65" y="5"/>
                      </a:cubicBezTo>
                      <a:cubicBezTo>
                        <a:pt x="63" y="7"/>
                        <a:pt x="61" y="9"/>
                        <a:pt x="59" y="11"/>
                      </a:cubicBezTo>
                      <a:cubicBezTo>
                        <a:pt x="55" y="17"/>
                        <a:pt x="49" y="22"/>
                        <a:pt x="41" y="22"/>
                      </a:cubicBezTo>
                      <a:cubicBezTo>
                        <a:pt x="39" y="24"/>
                        <a:pt x="39" y="24"/>
                        <a:pt x="39" y="24"/>
                      </a:cubicBezTo>
                      <a:cubicBezTo>
                        <a:pt x="39" y="27"/>
                        <a:pt x="39" y="40"/>
                        <a:pt x="35" y="45"/>
                      </a:cubicBezTo>
                      <a:cubicBezTo>
                        <a:pt x="29" y="50"/>
                        <a:pt x="0" y="57"/>
                        <a:pt x="5" y="59"/>
                      </a:cubicBezTo>
                      <a:cubicBezTo>
                        <a:pt x="8" y="60"/>
                        <a:pt x="13" y="66"/>
                        <a:pt x="16" y="67"/>
                      </a:cubicBezTo>
                      <a:cubicBezTo>
                        <a:pt x="21" y="68"/>
                        <a:pt x="26" y="69"/>
                        <a:pt x="31" y="70"/>
                      </a:cubicBezTo>
                      <a:cubicBezTo>
                        <a:pt x="43" y="71"/>
                        <a:pt x="55" y="70"/>
                        <a:pt x="67" y="67"/>
                      </a:cubicBezTo>
                      <a:cubicBezTo>
                        <a:pt x="71" y="66"/>
                        <a:pt x="75" y="65"/>
                        <a:pt x="79" y="63"/>
                      </a:cubicBezTo>
                      <a:cubicBezTo>
                        <a:pt x="81" y="62"/>
                        <a:pt x="82" y="61"/>
                        <a:pt x="82" y="59"/>
                      </a:cubicBezTo>
                      <a:cubicBezTo>
                        <a:pt x="83" y="56"/>
                        <a:pt x="83" y="51"/>
                        <a:pt x="81" y="51"/>
                      </a:cubicBezTo>
                      <a:close/>
                    </a:path>
                  </a:pathLst>
                </a:custGeom>
                <a:solidFill>
                  <a:srgbClr val="FAB2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7" name="Freeform 856">
                  <a:extLst>
                    <a:ext uri="{FF2B5EF4-FFF2-40B4-BE49-F238E27FC236}">
                      <a16:creationId xmlns:a16="http://schemas.microsoft.com/office/drawing/2014/main" id="{D94249A3-7461-4363-B907-27AABF8CDA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9" y="276"/>
                  <a:ext cx="127" cy="178"/>
                </a:xfrm>
                <a:custGeom>
                  <a:avLst/>
                  <a:gdLst>
                    <a:gd name="T0" fmla="*/ 17 w 53"/>
                    <a:gd name="T1" fmla="*/ 1 h 75"/>
                    <a:gd name="T2" fmla="*/ 8 w 53"/>
                    <a:gd name="T3" fmla="*/ 3 h 75"/>
                    <a:gd name="T4" fmla="*/ 0 w 53"/>
                    <a:gd name="T5" fmla="*/ 21 h 75"/>
                    <a:gd name="T6" fmla="*/ 0 w 53"/>
                    <a:gd name="T7" fmla="*/ 37 h 75"/>
                    <a:gd name="T8" fmla="*/ 6 w 53"/>
                    <a:gd name="T9" fmla="*/ 54 h 75"/>
                    <a:gd name="T10" fmla="*/ 14 w 53"/>
                    <a:gd name="T11" fmla="*/ 67 h 75"/>
                    <a:gd name="T12" fmla="*/ 28 w 53"/>
                    <a:gd name="T13" fmla="*/ 72 h 75"/>
                    <a:gd name="T14" fmla="*/ 49 w 53"/>
                    <a:gd name="T15" fmla="*/ 56 h 75"/>
                    <a:gd name="T16" fmla="*/ 53 w 53"/>
                    <a:gd name="T17" fmla="*/ 38 h 75"/>
                    <a:gd name="T18" fmla="*/ 43 w 53"/>
                    <a:gd name="T19" fmla="*/ 8 h 75"/>
                    <a:gd name="T20" fmla="*/ 26 w 53"/>
                    <a:gd name="T21" fmla="*/ 0 h 75"/>
                    <a:gd name="T22" fmla="*/ 17 w 53"/>
                    <a:gd name="T23" fmla="*/ 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3" h="75">
                      <a:moveTo>
                        <a:pt x="17" y="1"/>
                      </a:moveTo>
                      <a:cubicBezTo>
                        <a:pt x="13" y="2"/>
                        <a:pt x="11" y="0"/>
                        <a:pt x="8" y="3"/>
                      </a:cubicBezTo>
                      <a:cubicBezTo>
                        <a:pt x="4" y="7"/>
                        <a:pt x="0" y="16"/>
                        <a:pt x="0" y="21"/>
                      </a:cubicBezTo>
                      <a:cubicBezTo>
                        <a:pt x="1" y="26"/>
                        <a:pt x="1" y="32"/>
                        <a:pt x="0" y="37"/>
                      </a:cubicBezTo>
                      <a:cubicBezTo>
                        <a:pt x="0" y="41"/>
                        <a:pt x="5" y="51"/>
                        <a:pt x="6" y="54"/>
                      </a:cubicBezTo>
                      <a:cubicBezTo>
                        <a:pt x="7" y="56"/>
                        <a:pt x="12" y="64"/>
                        <a:pt x="14" y="67"/>
                      </a:cubicBezTo>
                      <a:cubicBezTo>
                        <a:pt x="15" y="70"/>
                        <a:pt x="19" y="75"/>
                        <a:pt x="28" y="72"/>
                      </a:cubicBezTo>
                      <a:cubicBezTo>
                        <a:pt x="38" y="69"/>
                        <a:pt x="48" y="59"/>
                        <a:pt x="49" y="56"/>
                      </a:cubicBezTo>
                      <a:cubicBezTo>
                        <a:pt x="50" y="53"/>
                        <a:pt x="53" y="41"/>
                        <a:pt x="53" y="38"/>
                      </a:cubicBezTo>
                      <a:cubicBezTo>
                        <a:pt x="53" y="34"/>
                        <a:pt x="46" y="14"/>
                        <a:pt x="43" y="8"/>
                      </a:cubicBezTo>
                      <a:cubicBezTo>
                        <a:pt x="40" y="3"/>
                        <a:pt x="30" y="0"/>
                        <a:pt x="26" y="0"/>
                      </a:cubicBezTo>
                      <a:cubicBezTo>
                        <a:pt x="22" y="0"/>
                        <a:pt x="17" y="1"/>
                        <a:pt x="17" y="1"/>
                      </a:cubicBezTo>
                      <a:close/>
                    </a:path>
                  </a:pathLst>
                </a:custGeom>
                <a:solidFill>
                  <a:srgbClr val="F8BA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8" name="Freeform 857">
                  <a:extLst>
                    <a:ext uri="{FF2B5EF4-FFF2-40B4-BE49-F238E27FC236}">
                      <a16:creationId xmlns:a16="http://schemas.microsoft.com/office/drawing/2014/main" id="{BE11C6C1-50D5-4600-9C83-F03BDBC555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01" y="328"/>
                  <a:ext cx="36" cy="48"/>
                </a:xfrm>
                <a:custGeom>
                  <a:avLst/>
                  <a:gdLst>
                    <a:gd name="T0" fmla="*/ 1 w 15"/>
                    <a:gd name="T1" fmla="*/ 5 h 20"/>
                    <a:gd name="T2" fmla="*/ 1 w 15"/>
                    <a:gd name="T3" fmla="*/ 20 h 20"/>
                    <a:gd name="T4" fmla="*/ 8 w 15"/>
                    <a:gd name="T5" fmla="*/ 3 h 20"/>
                    <a:gd name="T6" fmla="*/ 1 w 15"/>
                    <a:gd name="T7" fmla="*/ 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" h="20">
                      <a:moveTo>
                        <a:pt x="1" y="5"/>
                      </a:moveTo>
                      <a:cubicBezTo>
                        <a:pt x="0" y="8"/>
                        <a:pt x="1" y="20"/>
                        <a:pt x="1" y="20"/>
                      </a:cubicBezTo>
                      <a:cubicBezTo>
                        <a:pt x="1" y="20"/>
                        <a:pt x="15" y="12"/>
                        <a:pt x="8" y="3"/>
                      </a:cubicBezTo>
                      <a:cubicBezTo>
                        <a:pt x="4" y="0"/>
                        <a:pt x="1" y="3"/>
                        <a:pt x="1" y="5"/>
                      </a:cubicBezTo>
                      <a:close/>
                    </a:path>
                  </a:pathLst>
                </a:custGeom>
                <a:solidFill>
                  <a:srgbClr val="F8BA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9" name="Freeform 858">
                  <a:extLst>
                    <a:ext uri="{FF2B5EF4-FFF2-40B4-BE49-F238E27FC236}">
                      <a16:creationId xmlns:a16="http://schemas.microsoft.com/office/drawing/2014/main" id="{71CD696F-6CB3-4A14-B8F0-C72212CBD2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1" y="497"/>
                  <a:ext cx="237" cy="484"/>
                </a:xfrm>
                <a:custGeom>
                  <a:avLst/>
                  <a:gdLst>
                    <a:gd name="T0" fmla="*/ 23 w 99"/>
                    <a:gd name="T1" fmla="*/ 0 h 204"/>
                    <a:gd name="T2" fmla="*/ 34 w 99"/>
                    <a:gd name="T3" fmla="*/ 20 h 204"/>
                    <a:gd name="T4" fmla="*/ 76 w 99"/>
                    <a:gd name="T5" fmla="*/ 0 h 204"/>
                    <a:gd name="T6" fmla="*/ 89 w 99"/>
                    <a:gd name="T7" fmla="*/ 8 h 204"/>
                    <a:gd name="T8" fmla="*/ 93 w 99"/>
                    <a:gd name="T9" fmla="*/ 84 h 204"/>
                    <a:gd name="T10" fmla="*/ 98 w 99"/>
                    <a:gd name="T11" fmla="*/ 179 h 204"/>
                    <a:gd name="T12" fmla="*/ 47 w 99"/>
                    <a:gd name="T13" fmla="*/ 204 h 204"/>
                    <a:gd name="T14" fmla="*/ 2 w 99"/>
                    <a:gd name="T15" fmla="*/ 201 h 204"/>
                    <a:gd name="T16" fmla="*/ 5 w 99"/>
                    <a:gd name="T17" fmla="*/ 63 h 204"/>
                    <a:gd name="T18" fmla="*/ 6 w 99"/>
                    <a:gd name="T19" fmla="*/ 11 h 204"/>
                    <a:gd name="T20" fmla="*/ 23 w 99"/>
                    <a:gd name="T21" fmla="*/ 0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9" h="204">
                      <a:moveTo>
                        <a:pt x="23" y="0"/>
                      </a:moveTo>
                      <a:cubicBezTo>
                        <a:pt x="34" y="20"/>
                        <a:pt x="34" y="20"/>
                        <a:pt x="34" y="20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89" y="8"/>
                        <a:pt x="89" y="8"/>
                        <a:pt x="89" y="8"/>
                      </a:cubicBezTo>
                      <a:cubicBezTo>
                        <a:pt x="89" y="8"/>
                        <a:pt x="93" y="73"/>
                        <a:pt x="93" y="84"/>
                      </a:cubicBezTo>
                      <a:cubicBezTo>
                        <a:pt x="93" y="95"/>
                        <a:pt x="97" y="169"/>
                        <a:pt x="98" y="179"/>
                      </a:cubicBezTo>
                      <a:cubicBezTo>
                        <a:pt x="99" y="188"/>
                        <a:pt x="69" y="203"/>
                        <a:pt x="47" y="204"/>
                      </a:cubicBezTo>
                      <a:cubicBezTo>
                        <a:pt x="24" y="204"/>
                        <a:pt x="2" y="201"/>
                        <a:pt x="2" y="201"/>
                      </a:cubicBezTo>
                      <a:cubicBezTo>
                        <a:pt x="5" y="63"/>
                        <a:pt x="5" y="63"/>
                        <a:pt x="5" y="63"/>
                      </a:cubicBezTo>
                      <a:cubicBezTo>
                        <a:pt x="5" y="63"/>
                        <a:pt x="0" y="22"/>
                        <a:pt x="6" y="11"/>
                      </a:cubicBezTo>
                      <a:cubicBezTo>
                        <a:pt x="10" y="5"/>
                        <a:pt x="23" y="0"/>
                        <a:pt x="23" y="0"/>
                      </a:cubicBezTo>
                    </a:path>
                  </a:pathLst>
                </a:custGeom>
                <a:solidFill>
                  <a:srgbClr val="8EC6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0" name="Freeform 859">
                  <a:extLst>
                    <a:ext uri="{FF2B5EF4-FFF2-40B4-BE49-F238E27FC236}">
                      <a16:creationId xmlns:a16="http://schemas.microsoft.com/office/drawing/2014/main" id="{BCFA96F5-7A4E-4F94-841F-80D3759D86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0" y="867"/>
                  <a:ext cx="282" cy="809"/>
                </a:xfrm>
                <a:custGeom>
                  <a:avLst/>
                  <a:gdLst>
                    <a:gd name="T0" fmla="*/ 118 w 118"/>
                    <a:gd name="T1" fmla="*/ 329 h 341"/>
                    <a:gd name="T2" fmla="*/ 117 w 118"/>
                    <a:gd name="T3" fmla="*/ 237 h 341"/>
                    <a:gd name="T4" fmla="*/ 114 w 118"/>
                    <a:gd name="T5" fmla="*/ 181 h 341"/>
                    <a:gd name="T6" fmla="*/ 112 w 118"/>
                    <a:gd name="T7" fmla="*/ 85 h 341"/>
                    <a:gd name="T8" fmla="*/ 102 w 118"/>
                    <a:gd name="T9" fmla="*/ 26 h 341"/>
                    <a:gd name="T10" fmla="*/ 83 w 118"/>
                    <a:gd name="T11" fmla="*/ 4 h 341"/>
                    <a:gd name="T12" fmla="*/ 53 w 118"/>
                    <a:gd name="T13" fmla="*/ 4 h 341"/>
                    <a:gd name="T14" fmla="*/ 20 w 118"/>
                    <a:gd name="T15" fmla="*/ 6 h 341"/>
                    <a:gd name="T16" fmla="*/ 6 w 118"/>
                    <a:gd name="T17" fmla="*/ 9 h 341"/>
                    <a:gd name="T18" fmla="*/ 2 w 118"/>
                    <a:gd name="T19" fmla="*/ 128 h 341"/>
                    <a:gd name="T20" fmla="*/ 14 w 118"/>
                    <a:gd name="T21" fmla="*/ 246 h 341"/>
                    <a:gd name="T22" fmla="*/ 20 w 118"/>
                    <a:gd name="T23" fmla="*/ 330 h 341"/>
                    <a:gd name="T24" fmla="*/ 57 w 118"/>
                    <a:gd name="T25" fmla="*/ 334 h 341"/>
                    <a:gd name="T26" fmla="*/ 53 w 118"/>
                    <a:gd name="T27" fmla="*/ 214 h 341"/>
                    <a:gd name="T28" fmla="*/ 54 w 118"/>
                    <a:gd name="T29" fmla="*/ 96 h 341"/>
                    <a:gd name="T30" fmla="*/ 70 w 118"/>
                    <a:gd name="T31" fmla="*/ 177 h 341"/>
                    <a:gd name="T32" fmla="*/ 78 w 118"/>
                    <a:gd name="T33" fmla="*/ 242 h 341"/>
                    <a:gd name="T34" fmla="*/ 85 w 118"/>
                    <a:gd name="T35" fmla="*/ 335 h 341"/>
                    <a:gd name="T36" fmla="*/ 103 w 118"/>
                    <a:gd name="T37" fmla="*/ 338 h 341"/>
                    <a:gd name="T38" fmla="*/ 118 w 118"/>
                    <a:gd name="T39" fmla="*/ 329 h 3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18" h="341">
                      <a:moveTo>
                        <a:pt x="118" y="329"/>
                      </a:moveTo>
                      <a:cubicBezTo>
                        <a:pt x="118" y="314"/>
                        <a:pt x="117" y="255"/>
                        <a:pt x="117" y="237"/>
                      </a:cubicBezTo>
                      <a:cubicBezTo>
                        <a:pt x="117" y="222"/>
                        <a:pt x="116" y="195"/>
                        <a:pt x="114" y="181"/>
                      </a:cubicBezTo>
                      <a:cubicBezTo>
                        <a:pt x="111" y="158"/>
                        <a:pt x="113" y="97"/>
                        <a:pt x="112" y="85"/>
                      </a:cubicBezTo>
                      <a:cubicBezTo>
                        <a:pt x="110" y="58"/>
                        <a:pt x="109" y="45"/>
                        <a:pt x="102" y="26"/>
                      </a:cubicBezTo>
                      <a:cubicBezTo>
                        <a:pt x="99" y="15"/>
                        <a:pt x="90" y="9"/>
                        <a:pt x="83" y="4"/>
                      </a:cubicBezTo>
                      <a:cubicBezTo>
                        <a:pt x="76" y="0"/>
                        <a:pt x="61" y="3"/>
                        <a:pt x="53" y="4"/>
                      </a:cubicBezTo>
                      <a:cubicBezTo>
                        <a:pt x="42" y="5"/>
                        <a:pt x="31" y="6"/>
                        <a:pt x="20" y="6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2" y="46"/>
                        <a:pt x="0" y="88"/>
                        <a:pt x="2" y="128"/>
                      </a:cubicBezTo>
                      <a:cubicBezTo>
                        <a:pt x="4" y="169"/>
                        <a:pt x="12" y="205"/>
                        <a:pt x="14" y="246"/>
                      </a:cubicBezTo>
                      <a:cubicBezTo>
                        <a:pt x="15" y="265"/>
                        <a:pt x="19" y="323"/>
                        <a:pt x="20" y="330"/>
                      </a:cubicBezTo>
                      <a:cubicBezTo>
                        <a:pt x="20" y="336"/>
                        <a:pt x="36" y="341"/>
                        <a:pt x="57" y="334"/>
                      </a:cubicBezTo>
                      <a:cubicBezTo>
                        <a:pt x="60" y="333"/>
                        <a:pt x="54" y="254"/>
                        <a:pt x="53" y="214"/>
                      </a:cubicBezTo>
                      <a:cubicBezTo>
                        <a:pt x="52" y="149"/>
                        <a:pt x="54" y="96"/>
                        <a:pt x="54" y="96"/>
                      </a:cubicBezTo>
                      <a:cubicBezTo>
                        <a:pt x="54" y="96"/>
                        <a:pt x="65" y="143"/>
                        <a:pt x="70" y="177"/>
                      </a:cubicBezTo>
                      <a:cubicBezTo>
                        <a:pt x="74" y="200"/>
                        <a:pt x="77" y="232"/>
                        <a:pt x="78" y="242"/>
                      </a:cubicBezTo>
                      <a:cubicBezTo>
                        <a:pt x="82" y="282"/>
                        <a:pt x="85" y="331"/>
                        <a:pt x="85" y="335"/>
                      </a:cubicBezTo>
                      <a:cubicBezTo>
                        <a:pt x="85" y="338"/>
                        <a:pt x="92" y="341"/>
                        <a:pt x="103" y="338"/>
                      </a:cubicBezTo>
                      <a:cubicBezTo>
                        <a:pt x="112" y="336"/>
                        <a:pt x="118" y="337"/>
                        <a:pt x="118" y="329"/>
                      </a:cubicBezTo>
                      <a:close/>
                    </a:path>
                  </a:pathLst>
                </a:custGeom>
                <a:solidFill>
                  <a:srgbClr val="1747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1" name="Freeform 860">
                  <a:extLst>
                    <a:ext uri="{FF2B5EF4-FFF2-40B4-BE49-F238E27FC236}">
                      <a16:creationId xmlns:a16="http://schemas.microsoft.com/office/drawing/2014/main" id="{B7B38B09-886E-4C7E-A614-D359C11852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29" y="508"/>
                  <a:ext cx="194" cy="762"/>
                </a:xfrm>
                <a:custGeom>
                  <a:avLst/>
                  <a:gdLst>
                    <a:gd name="T0" fmla="*/ 43 w 81"/>
                    <a:gd name="T1" fmla="*/ 0 h 321"/>
                    <a:gd name="T2" fmla="*/ 17 w 81"/>
                    <a:gd name="T3" fmla="*/ 40 h 321"/>
                    <a:gd name="T4" fmla="*/ 0 w 81"/>
                    <a:gd name="T5" fmla="*/ 121 h 321"/>
                    <a:gd name="T6" fmla="*/ 15 w 81"/>
                    <a:gd name="T7" fmla="*/ 287 h 321"/>
                    <a:gd name="T8" fmla="*/ 19 w 81"/>
                    <a:gd name="T9" fmla="*/ 319 h 321"/>
                    <a:gd name="T10" fmla="*/ 81 w 81"/>
                    <a:gd name="T11" fmla="*/ 307 h 321"/>
                    <a:gd name="T12" fmla="*/ 64 w 81"/>
                    <a:gd name="T13" fmla="*/ 145 h 321"/>
                    <a:gd name="T14" fmla="*/ 64 w 81"/>
                    <a:gd name="T15" fmla="*/ 11 h 321"/>
                    <a:gd name="T16" fmla="*/ 43 w 81"/>
                    <a:gd name="T17" fmla="*/ 0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1" h="321">
                      <a:moveTo>
                        <a:pt x="43" y="0"/>
                      </a:moveTo>
                      <a:cubicBezTo>
                        <a:pt x="37" y="6"/>
                        <a:pt x="20" y="29"/>
                        <a:pt x="17" y="40"/>
                      </a:cubicBezTo>
                      <a:cubicBezTo>
                        <a:pt x="14" y="52"/>
                        <a:pt x="0" y="113"/>
                        <a:pt x="0" y="121"/>
                      </a:cubicBezTo>
                      <a:cubicBezTo>
                        <a:pt x="0" y="129"/>
                        <a:pt x="14" y="274"/>
                        <a:pt x="15" y="287"/>
                      </a:cubicBezTo>
                      <a:cubicBezTo>
                        <a:pt x="16" y="300"/>
                        <a:pt x="18" y="316"/>
                        <a:pt x="19" y="319"/>
                      </a:cubicBezTo>
                      <a:cubicBezTo>
                        <a:pt x="19" y="321"/>
                        <a:pt x="81" y="312"/>
                        <a:pt x="81" y="307"/>
                      </a:cubicBezTo>
                      <a:cubicBezTo>
                        <a:pt x="80" y="301"/>
                        <a:pt x="69" y="172"/>
                        <a:pt x="64" y="145"/>
                      </a:cubicBezTo>
                      <a:cubicBezTo>
                        <a:pt x="59" y="117"/>
                        <a:pt x="68" y="19"/>
                        <a:pt x="64" y="11"/>
                      </a:cubicBezTo>
                      <a:cubicBezTo>
                        <a:pt x="61" y="6"/>
                        <a:pt x="43" y="0"/>
                        <a:pt x="43" y="0"/>
                      </a:cubicBezTo>
                    </a:path>
                  </a:pathLst>
                </a:custGeom>
                <a:solidFill>
                  <a:srgbClr val="F6F6F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2" name="Freeform 861">
                  <a:extLst>
                    <a:ext uri="{FF2B5EF4-FFF2-40B4-BE49-F238E27FC236}">
                      <a16:creationId xmlns:a16="http://schemas.microsoft.com/office/drawing/2014/main" id="{14C2B70D-EB1F-4A86-B266-34D66031C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98" y="976"/>
                  <a:ext cx="55" cy="691"/>
                </a:xfrm>
                <a:custGeom>
                  <a:avLst/>
                  <a:gdLst>
                    <a:gd name="T0" fmla="*/ 16 w 23"/>
                    <a:gd name="T1" fmla="*/ 168 h 291"/>
                    <a:gd name="T2" fmla="*/ 17 w 23"/>
                    <a:gd name="T3" fmla="*/ 54 h 291"/>
                    <a:gd name="T4" fmla="*/ 17 w 23"/>
                    <a:gd name="T5" fmla="*/ 50 h 291"/>
                    <a:gd name="T6" fmla="*/ 13 w 23"/>
                    <a:gd name="T7" fmla="*/ 0 h 291"/>
                    <a:gd name="T8" fmla="*/ 6 w 23"/>
                    <a:gd name="T9" fmla="*/ 29 h 291"/>
                    <a:gd name="T10" fmla="*/ 6 w 23"/>
                    <a:gd name="T11" fmla="*/ 62 h 291"/>
                    <a:gd name="T12" fmla="*/ 6 w 23"/>
                    <a:gd name="T13" fmla="*/ 86 h 291"/>
                    <a:gd name="T14" fmla="*/ 4 w 23"/>
                    <a:gd name="T15" fmla="*/ 113 h 291"/>
                    <a:gd name="T16" fmla="*/ 3 w 23"/>
                    <a:gd name="T17" fmla="*/ 134 h 291"/>
                    <a:gd name="T18" fmla="*/ 3 w 23"/>
                    <a:gd name="T19" fmla="*/ 159 h 291"/>
                    <a:gd name="T20" fmla="*/ 3 w 23"/>
                    <a:gd name="T21" fmla="*/ 291 h 291"/>
                    <a:gd name="T22" fmla="*/ 20 w 23"/>
                    <a:gd name="T23" fmla="*/ 288 h 291"/>
                    <a:gd name="T24" fmla="*/ 16 w 23"/>
                    <a:gd name="T25" fmla="*/ 168 h 2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" h="291">
                      <a:moveTo>
                        <a:pt x="16" y="168"/>
                      </a:moveTo>
                      <a:cubicBezTo>
                        <a:pt x="15" y="113"/>
                        <a:pt x="16" y="68"/>
                        <a:pt x="17" y="54"/>
                      </a:cubicBezTo>
                      <a:cubicBezTo>
                        <a:pt x="16" y="52"/>
                        <a:pt x="17" y="52"/>
                        <a:pt x="17" y="50"/>
                      </a:cubicBezTo>
                      <a:cubicBezTo>
                        <a:pt x="13" y="38"/>
                        <a:pt x="15" y="16"/>
                        <a:pt x="13" y="0"/>
                      </a:cubicBezTo>
                      <a:cubicBezTo>
                        <a:pt x="15" y="3"/>
                        <a:pt x="6" y="25"/>
                        <a:pt x="6" y="29"/>
                      </a:cubicBezTo>
                      <a:cubicBezTo>
                        <a:pt x="7" y="47"/>
                        <a:pt x="4" y="54"/>
                        <a:pt x="6" y="62"/>
                      </a:cubicBezTo>
                      <a:cubicBezTo>
                        <a:pt x="7" y="70"/>
                        <a:pt x="6" y="78"/>
                        <a:pt x="6" y="86"/>
                      </a:cubicBezTo>
                      <a:cubicBezTo>
                        <a:pt x="6" y="95"/>
                        <a:pt x="5" y="104"/>
                        <a:pt x="4" y="113"/>
                      </a:cubicBezTo>
                      <a:cubicBezTo>
                        <a:pt x="3" y="120"/>
                        <a:pt x="3" y="127"/>
                        <a:pt x="3" y="134"/>
                      </a:cubicBezTo>
                      <a:cubicBezTo>
                        <a:pt x="2" y="141"/>
                        <a:pt x="0" y="152"/>
                        <a:pt x="3" y="159"/>
                      </a:cubicBezTo>
                      <a:cubicBezTo>
                        <a:pt x="3" y="291"/>
                        <a:pt x="3" y="291"/>
                        <a:pt x="3" y="291"/>
                      </a:cubicBezTo>
                      <a:cubicBezTo>
                        <a:pt x="8" y="291"/>
                        <a:pt x="14" y="290"/>
                        <a:pt x="20" y="288"/>
                      </a:cubicBezTo>
                      <a:cubicBezTo>
                        <a:pt x="23" y="287"/>
                        <a:pt x="17" y="208"/>
                        <a:pt x="16" y="168"/>
                      </a:cubicBezTo>
                      <a:close/>
                    </a:path>
                  </a:pathLst>
                </a:custGeom>
                <a:solidFill>
                  <a:srgbClr val="1747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3" name="Freeform 862">
                  <a:extLst>
                    <a:ext uri="{FF2B5EF4-FFF2-40B4-BE49-F238E27FC236}">
                      <a16:creationId xmlns:a16="http://schemas.microsoft.com/office/drawing/2014/main" id="{A919F7D7-16B0-4BD2-A025-1984A88564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7" y="508"/>
                  <a:ext cx="105" cy="758"/>
                </a:xfrm>
                <a:custGeom>
                  <a:avLst/>
                  <a:gdLst>
                    <a:gd name="T0" fmla="*/ 36 w 44"/>
                    <a:gd name="T1" fmla="*/ 0 h 319"/>
                    <a:gd name="T2" fmla="*/ 23 w 44"/>
                    <a:gd name="T3" fmla="*/ 12 h 319"/>
                    <a:gd name="T4" fmla="*/ 26 w 44"/>
                    <a:gd name="T5" fmla="*/ 111 h 319"/>
                    <a:gd name="T6" fmla="*/ 15 w 44"/>
                    <a:gd name="T7" fmla="*/ 206 h 319"/>
                    <a:gd name="T8" fmla="*/ 1 w 44"/>
                    <a:gd name="T9" fmla="*/ 301 h 319"/>
                    <a:gd name="T10" fmla="*/ 30 w 44"/>
                    <a:gd name="T11" fmla="*/ 316 h 319"/>
                    <a:gd name="T12" fmla="*/ 44 w 44"/>
                    <a:gd name="T13" fmla="*/ 195 h 319"/>
                    <a:gd name="T14" fmla="*/ 44 w 44"/>
                    <a:gd name="T15" fmla="*/ 85 h 319"/>
                    <a:gd name="T16" fmla="*/ 36 w 44"/>
                    <a:gd name="T17" fmla="*/ 0 h 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4" h="319">
                      <a:moveTo>
                        <a:pt x="36" y="0"/>
                      </a:moveTo>
                      <a:cubicBezTo>
                        <a:pt x="36" y="0"/>
                        <a:pt x="21" y="3"/>
                        <a:pt x="23" y="12"/>
                      </a:cubicBezTo>
                      <a:cubicBezTo>
                        <a:pt x="24" y="20"/>
                        <a:pt x="26" y="97"/>
                        <a:pt x="26" y="111"/>
                      </a:cubicBezTo>
                      <a:cubicBezTo>
                        <a:pt x="26" y="126"/>
                        <a:pt x="17" y="176"/>
                        <a:pt x="15" y="206"/>
                      </a:cubicBezTo>
                      <a:cubicBezTo>
                        <a:pt x="13" y="235"/>
                        <a:pt x="2" y="297"/>
                        <a:pt x="1" y="301"/>
                      </a:cubicBezTo>
                      <a:cubicBezTo>
                        <a:pt x="0" y="306"/>
                        <a:pt x="30" y="319"/>
                        <a:pt x="30" y="316"/>
                      </a:cubicBezTo>
                      <a:cubicBezTo>
                        <a:pt x="30" y="313"/>
                        <a:pt x="44" y="197"/>
                        <a:pt x="44" y="195"/>
                      </a:cubicBezTo>
                      <a:cubicBezTo>
                        <a:pt x="44" y="194"/>
                        <a:pt x="44" y="110"/>
                        <a:pt x="44" y="85"/>
                      </a:cubicBezTo>
                      <a:cubicBezTo>
                        <a:pt x="44" y="71"/>
                        <a:pt x="36" y="0"/>
                        <a:pt x="36" y="0"/>
                      </a:cubicBezTo>
                      <a:close/>
                    </a:path>
                  </a:pathLst>
                </a:custGeom>
                <a:solidFill>
                  <a:srgbClr val="F6F6F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4" name="Freeform 863">
                  <a:extLst>
                    <a:ext uri="{FF2B5EF4-FFF2-40B4-BE49-F238E27FC236}">
                      <a16:creationId xmlns:a16="http://schemas.microsoft.com/office/drawing/2014/main" id="{9035AE3D-9D54-43E0-A4F0-E6CCE623CF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29" y="478"/>
                  <a:ext cx="122" cy="318"/>
                </a:xfrm>
                <a:custGeom>
                  <a:avLst/>
                  <a:gdLst>
                    <a:gd name="T0" fmla="*/ 36 w 51"/>
                    <a:gd name="T1" fmla="*/ 0 h 134"/>
                    <a:gd name="T2" fmla="*/ 30 w 51"/>
                    <a:gd name="T3" fmla="*/ 17 h 134"/>
                    <a:gd name="T4" fmla="*/ 18 w 51"/>
                    <a:gd name="T5" fmla="*/ 44 h 134"/>
                    <a:gd name="T6" fmla="*/ 10 w 51"/>
                    <a:gd name="T7" fmla="*/ 70 h 134"/>
                    <a:gd name="T8" fmla="*/ 4 w 51"/>
                    <a:gd name="T9" fmla="*/ 100 h 134"/>
                    <a:gd name="T10" fmla="*/ 0 w 51"/>
                    <a:gd name="T11" fmla="*/ 134 h 134"/>
                    <a:gd name="T12" fmla="*/ 10 w 51"/>
                    <a:gd name="T13" fmla="*/ 99 h 134"/>
                    <a:gd name="T14" fmla="*/ 36 w 51"/>
                    <a:gd name="T15" fmla="*/ 44 h 134"/>
                    <a:gd name="T16" fmla="*/ 28 w 51"/>
                    <a:gd name="T17" fmla="*/ 33 h 134"/>
                    <a:gd name="T18" fmla="*/ 40 w 51"/>
                    <a:gd name="T19" fmla="*/ 33 h 134"/>
                    <a:gd name="T20" fmla="*/ 51 w 51"/>
                    <a:gd name="T21" fmla="*/ 15 h 134"/>
                    <a:gd name="T22" fmla="*/ 36 w 51"/>
                    <a:gd name="T23" fmla="*/ 0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1" h="134">
                      <a:moveTo>
                        <a:pt x="36" y="0"/>
                      </a:moveTo>
                      <a:cubicBezTo>
                        <a:pt x="37" y="7"/>
                        <a:pt x="35" y="10"/>
                        <a:pt x="30" y="17"/>
                      </a:cubicBezTo>
                      <a:cubicBezTo>
                        <a:pt x="24" y="25"/>
                        <a:pt x="20" y="36"/>
                        <a:pt x="18" y="44"/>
                      </a:cubicBezTo>
                      <a:cubicBezTo>
                        <a:pt x="16" y="52"/>
                        <a:pt x="12" y="61"/>
                        <a:pt x="10" y="70"/>
                      </a:cubicBezTo>
                      <a:cubicBezTo>
                        <a:pt x="9" y="79"/>
                        <a:pt x="4" y="90"/>
                        <a:pt x="4" y="100"/>
                      </a:cubicBezTo>
                      <a:cubicBezTo>
                        <a:pt x="4" y="110"/>
                        <a:pt x="0" y="124"/>
                        <a:pt x="0" y="134"/>
                      </a:cubicBezTo>
                      <a:cubicBezTo>
                        <a:pt x="1" y="124"/>
                        <a:pt x="6" y="107"/>
                        <a:pt x="10" y="99"/>
                      </a:cubicBezTo>
                      <a:cubicBezTo>
                        <a:pt x="16" y="88"/>
                        <a:pt x="36" y="44"/>
                        <a:pt x="36" y="44"/>
                      </a:cubicBezTo>
                      <a:cubicBezTo>
                        <a:pt x="28" y="33"/>
                        <a:pt x="28" y="33"/>
                        <a:pt x="28" y="33"/>
                      </a:cubicBezTo>
                      <a:cubicBezTo>
                        <a:pt x="40" y="33"/>
                        <a:pt x="40" y="33"/>
                        <a:pt x="40" y="33"/>
                      </a:cubicBezTo>
                      <a:cubicBezTo>
                        <a:pt x="51" y="15"/>
                        <a:pt x="51" y="15"/>
                        <a:pt x="51" y="15"/>
                      </a:cubicBez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5" name="Freeform 864">
                  <a:extLst>
                    <a:ext uri="{FF2B5EF4-FFF2-40B4-BE49-F238E27FC236}">
                      <a16:creationId xmlns:a16="http://schemas.microsoft.com/office/drawing/2014/main" id="{CAFA929C-5438-4893-929D-76978C3C82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4" y="480"/>
                  <a:ext cx="65" cy="354"/>
                </a:xfrm>
                <a:custGeom>
                  <a:avLst/>
                  <a:gdLst>
                    <a:gd name="T0" fmla="*/ 20 w 27"/>
                    <a:gd name="T1" fmla="*/ 77 h 149"/>
                    <a:gd name="T2" fmla="*/ 16 w 27"/>
                    <a:gd name="T3" fmla="*/ 41 h 149"/>
                    <a:gd name="T4" fmla="*/ 20 w 27"/>
                    <a:gd name="T5" fmla="*/ 17 h 149"/>
                    <a:gd name="T6" fmla="*/ 27 w 27"/>
                    <a:gd name="T7" fmla="*/ 0 h 149"/>
                    <a:gd name="T8" fmla="*/ 9 w 27"/>
                    <a:gd name="T9" fmla="*/ 14 h 149"/>
                    <a:gd name="T10" fmla="*/ 3 w 27"/>
                    <a:gd name="T11" fmla="*/ 36 h 149"/>
                    <a:gd name="T12" fmla="*/ 8 w 27"/>
                    <a:gd name="T13" fmla="*/ 43 h 149"/>
                    <a:gd name="T14" fmla="*/ 0 w 27"/>
                    <a:gd name="T15" fmla="*/ 52 h 149"/>
                    <a:gd name="T16" fmla="*/ 20 w 27"/>
                    <a:gd name="T17" fmla="*/ 149 h 149"/>
                    <a:gd name="T18" fmla="*/ 22 w 27"/>
                    <a:gd name="T19" fmla="*/ 114 h 149"/>
                    <a:gd name="T20" fmla="*/ 20 w 27"/>
                    <a:gd name="T21" fmla="*/ 77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" h="149">
                      <a:moveTo>
                        <a:pt x="20" y="77"/>
                      </a:moveTo>
                      <a:cubicBezTo>
                        <a:pt x="17" y="65"/>
                        <a:pt x="17" y="53"/>
                        <a:pt x="16" y="41"/>
                      </a:cubicBezTo>
                      <a:cubicBezTo>
                        <a:pt x="15" y="34"/>
                        <a:pt x="19" y="26"/>
                        <a:pt x="20" y="17"/>
                      </a:cubicBezTo>
                      <a:cubicBezTo>
                        <a:pt x="21" y="12"/>
                        <a:pt x="23" y="5"/>
                        <a:pt x="27" y="0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3" y="36"/>
                        <a:pt x="3" y="36"/>
                        <a:pt x="3" y="36"/>
                      </a:cubicBezTo>
                      <a:cubicBezTo>
                        <a:pt x="8" y="43"/>
                        <a:pt x="8" y="43"/>
                        <a:pt x="8" y="43"/>
                      </a:cubicBez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20" y="149"/>
                        <a:pt x="20" y="149"/>
                        <a:pt x="20" y="149"/>
                      </a:cubicBezTo>
                      <a:cubicBezTo>
                        <a:pt x="20" y="149"/>
                        <a:pt x="22" y="126"/>
                        <a:pt x="22" y="114"/>
                      </a:cubicBezTo>
                      <a:cubicBezTo>
                        <a:pt x="22" y="98"/>
                        <a:pt x="23" y="89"/>
                        <a:pt x="20" y="7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6" name="Freeform 865">
                  <a:extLst>
                    <a:ext uri="{FF2B5EF4-FFF2-40B4-BE49-F238E27FC236}">
                      <a16:creationId xmlns:a16="http://schemas.microsoft.com/office/drawing/2014/main" id="{9BDB36BD-B50E-4EED-A235-B091537ACF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69" y="656"/>
                  <a:ext cx="269" cy="239"/>
                </a:xfrm>
                <a:custGeom>
                  <a:avLst/>
                  <a:gdLst>
                    <a:gd name="T0" fmla="*/ 199 w 269"/>
                    <a:gd name="T1" fmla="*/ 239 h 239"/>
                    <a:gd name="T2" fmla="*/ 0 w 269"/>
                    <a:gd name="T3" fmla="*/ 147 h 239"/>
                    <a:gd name="T4" fmla="*/ 70 w 269"/>
                    <a:gd name="T5" fmla="*/ 0 h 239"/>
                    <a:gd name="T6" fmla="*/ 269 w 269"/>
                    <a:gd name="T7" fmla="*/ 92 h 239"/>
                    <a:gd name="T8" fmla="*/ 199 w 269"/>
                    <a:gd name="T9" fmla="*/ 239 h 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9" h="239">
                      <a:moveTo>
                        <a:pt x="199" y="239"/>
                      </a:moveTo>
                      <a:lnTo>
                        <a:pt x="0" y="147"/>
                      </a:lnTo>
                      <a:lnTo>
                        <a:pt x="70" y="0"/>
                      </a:lnTo>
                      <a:lnTo>
                        <a:pt x="269" y="92"/>
                      </a:lnTo>
                      <a:lnTo>
                        <a:pt x="199" y="239"/>
                      </a:lnTo>
                      <a:close/>
                    </a:path>
                  </a:pathLst>
                </a:custGeom>
                <a:solidFill>
                  <a:srgbClr val="E144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7" name="Freeform 866">
                  <a:extLst>
                    <a:ext uri="{FF2B5EF4-FFF2-40B4-BE49-F238E27FC236}">
                      <a16:creationId xmlns:a16="http://schemas.microsoft.com/office/drawing/2014/main" id="{20A077B8-0F2F-4AF0-88FA-A4555AC7A3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69" y="656"/>
                  <a:ext cx="269" cy="239"/>
                </a:xfrm>
                <a:custGeom>
                  <a:avLst/>
                  <a:gdLst>
                    <a:gd name="T0" fmla="*/ 199 w 269"/>
                    <a:gd name="T1" fmla="*/ 239 h 239"/>
                    <a:gd name="T2" fmla="*/ 0 w 269"/>
                    <a:gd name="T3" fmla="*/ 147 h 239"/>
                    <a:gd name="T4" fmla="*/ 70 w 269"/>
                    <a:gd name="T5" fmla="*/ 0 h 239"/>
                    <a:gd name="T6" fmla="*/ 269 w 269"/>
                    <a:gd name="T7" fmla="*/ 92 h 239"/>
                    <a:gd name="T8" fmla="*/ 199 w 269"/>
                    <a:gd name="T9" fmla="*/ 239 h 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9" h="239">
                      <a:moveTo>
                        <a:pt x="199" y="239"/>
                      </a:moveTo>
                      <a:lnTo>
                        <a:pt x="0" y="147"/>
                      </a:lnTo>
                      <a:lnTo>
                        <a:pt x="70" y="0"/>
                      </a:lnTo>
                      <a:lnTo>
                        <a:pt x="269" y="92"/>
                      </a:lnTo>
                      <a:lnTo>
                        <a:pt x="199" y="239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8" name="Freeform 867">
                  <a:extLst>
                    <a:ext uri="{FF2B5EF4-FFF2-40B4-BE49-F238E27FC236}">
                      <a16:creationId xmlns:a16="http://schemas.microsoft.com/office/drawing/2014/main" id="{95B741A9-79AC-4328-BE09-A4F26BFAE2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1" y="689"/>
                  <a:ext cx="58" cy="83"/>
                </a:xfrm>
                <a:custGeom>
                  <a:avLst/>
                  <a:gdLst>
                    <a:gd name="T0" fmla="*/ 12 w 24"/>
                    <a:gd name="T1" fmla="*/ 33 h 35"/>
                    <a:gd name="T2" fmla="*/ 11 w 24"/>
                    <a:gd name="T3" fmla="*/ 33 h 35"/>
                    <a:gd name="T4" fmla="*/ 10 w 24"/>
                    <a:gd name="T5" fmla="*/ 34 h 35"/>
                    <a:gd name="T6" fmla="*/ 9 w 24"/>
                    <a:gd name="T7" fmla="*/ 33 h 35"/>
                    <a:gd name="T8" fmla="*/ 2 w 24"/>
                    <a:gd name="T9" fmla="*/ 30 h 35"/>
                    <a:gd name="T10" fmla="*/ 2 w 24"/>
                    <a:gd name="T11" fmla="*/ 30 h 35"/>
                    <a:gd name="T12" fmla="*/ 1 w 24"/>
                    <a:gd name="T13" fmla="*/ 29 h 35"/>
                    <a:gd name="T14" fmla="*/ 2 w 24"/>
                    <a:gd name="T15" fmla="*/ 29 h 35"/>
                    <a:gd name="T16" fmla="*/ 2 w 24"/>
                    <a:gd name="T17" fmla="*/ 29 h 35"/>
                    <a:gd name="T18" fmla="*/ 13 w 24"/>
                    <a:gd name="T19" fmla="*/ 3 h 35"/>
                    <a:gd name="T20" fmla="*/ 13 w 24"/>
                    <a:gd name="T21" fmla="*/ 3 h 35"/>
                    <a:gd name="T22" fmla="*/ 14 w 24"/>
                    <a:gd name="T23" fmla="*/ 2 h 35"/>
                    <a:gd name="T24" fmla="*/ 15 w 24"/>
                    <a:gd name="T25" fmla="*/ 2 h 35"/>
                    <a:gd name="T26" fmla="*/ 15 w 24"/>
                    <a:gd name="T27" fmla="*/ 2 h 35"/>
                    <a:gd name="T28" fmla="*/ 22 w 24"/>
                    <a:gd name="T29" fmla="*/ 6 h 35"/>
                    <a:gd name="T30" fmla="*/ 22 w 24"/>
                    <a:gd name="T31" fmla="*/ 6 h 35"/>
                    <a:gd name="T32" fmla="*/ 23 w 24"/>
                    <a:gd name="T33" fmla="*/ 7 h 35"/>
                    <a:gd name="T34" fmla="*/ 22 w 24"/>
                    <a:gd name="T35" fmla="*/ 7 h 35"/>
                    <a:gd name="T36" fmla="*/ 22 w 24"/>
                    <a:gd name="T37" fmla="*/ 7 h 35"/>
                    <a:gd name="T38" fmla="*/ 11 w 24"/>
                    <a:gd name="T39" fmla="*/ 33 h 35"/>
                    <a:gd name="T40" fmla="*/ 11 w 24"/>
                    <a:gd name="T41" fmla="*/ 33 h 35"/>
                    <a:gd name="T42" fmla="*/ 12 w 24"/>
                    <a:gd name="T43" fmla="*/ 33 h 35"/>
                    <a:gd name="T44" fmla="*/ 13 w 24"/>
                    <a:gd name="T45" fmla="*/ 34 h 35"/>
                    <a:gd name="T46" fmla="*/ 24 w 24"/>
                    <a:gd name="T47" fmla="*/ 8 h 35"/>
                    <a:gd name="T48" fmla="*/ 24 w 24"/>
                    <a:gd name="T49" fmla="*/ 8 h 35"/>
                    <a:gd name="T50" fmla="*/ 24 w 24"/>
                    <a:gd name="T51" fmla="*/ 7 h 35"/>
                    <a:gd name="T52" fmla="*/ 23 w 24"/>
                    <a:gd name="T53" fmla="*/ 4 h 35"/>
                    <a:gd name="T54" fmla="*/ 23 w 24"/>
                    <a:gd name="T55" fmla="*/ 4 h 35"/>
                    <a:gd name="T56" fmla="*/ 16 w 24"/>
                    <a:gd name="T57" fmla="*/ 1 h 35"/>
                    <a:gd name="T58" fmla="*/ 16 w 24"/>
                    <a:gd name="T59" fmla="*/ 1 h 35"/>
                    <a:gd name="T60" fmla="*/ 14 w 24"/>
                    <a:gd name="T61" fmla="*/ 0 h 35"/>
                    <a:gd name="T62" fmla="*/ 11 w 24"/>
                    <a:gd name="T63" fmla="*/ 2 h 35"/>
                    <a:gd name="T64" fmla="*/ 11 w 24"/>
                    <a:gd name="T65" fmla="*/ 2 h 35"/>
                    <a:gd name="T66" fmla="*/ 0 w 24"/>
                    <a:gd name="T67" fmla="*/ 28 h 35"/>
                    <a:gd name="T68" fmla="*/ 0 w 24"/>
                    <a:gd name="T69" fmla="*/ 28 h 35"/>
                    <a:gd name="T70" fmla="*/ 0 w 24"/>
                    <a:gd name="T71" fmla="*/ 29 h 35"/>
                    <a:gd name="T72" fmla="*/ 1 w 24"/>
                    <a:gd name="T73" fmla="*/ 32 h 35"/>
                    <a:gd name="T74" fmla="*/ 1 w 24"/>
                    <a:gd name="T75" fmla="*/ 32 h 35"/>
                    <a:gd name="T76" fmla="*/ 8 w 24"/>
                    <a:gd name="T77" fmla="*/ 35 h 35"/>
                    <a:gd name="T78" fmla="*/ 10 w 24"/>
                    <a:gd name="T79" fmla="*/ 35 h 35"/>
                    <a:gd name="T80" fmla="*/ 12 w 24"/>
                    <a:gd name="T81" fmla="*/ 34 h 35"/>
                    <a:gd name="T82" fmla="*/ 13 w 24"/>
                    <a:gd name="T83" fmla="*/ 34 h 35"/>
                    <a:gd name="T84" fmla="*/ 12 w 24"/>
                    <a:gd name="T85" fmla="*/ 3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4" h="35">
                      <a:moveTo>
                        <a:pt x="12" y="33"/>
                      </a:moveTo>
                      <a:cubicBezTo>
                        <a:pt x="11" y="33"/>
                        <a:pt x="11" y="33"/>
                        <a:pt x="11" y="33"/>
                      </a:cubicBezTo>
                      <a:cubicBezTo>
                        <a:pt x="11" y="33"/>
                        <a:pt x="10" y="34"/>
                        <a:pt x="10" y="34"/>
                      </a:cubicBezTo>
                      <a:cubicBezTo>
                        <a:pt x="9" y="33"/>
                        <a:pt x="9" y="33"/>
                        <a:pt x="9" y="33"/>
                      </a:cubicBezTo>
                      <a:cubicBezTo>
                        <a:pt x="2" y="30"/>
                        <a:pt x="2" y="30"/>
                        <a:pt x="2" y="30"/>
                      </a:cubicBezTo>
                      <a:cubicBezTo>
                        <a:pt x="2" y="30"/>
                        <a:pt x="2" y="30"/>
                        <a:pt x="2" y="30"/>
                      </a:cubicBezTo>
                      <a:cubicBezTo>
                        <a:pt x="2" y="30"/>
                        <a:pt x="1" y="30"/>
                        <a:pt x="1" y="29"/>
                      </a:cubicBezTo>
                      <a:cubicBezTo>
                        <a:pt x="2" y="29"/>
                        <a:pt x="2" y="29"/>
                        <a:pt x="2" y="29"/>
                      </a:cubicBezTo>
                      <a:cubicBezTo>
                        <a:pt x="2" y="29"/>
                        <a:pt x="2" y="29"/>
                        <a:pt x="2" y="29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3" y="3"/>
                        <a:pt x="14" y="2"/>
                        <a:pt x="14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22" y="6"/>
                        <a:pt x="22" y="6"/>
                        <a:pt x="22" y="6"/>
                      </a:cubicBezTo>
                      <a:cubicBezTo>
                        <a:pt x="22" y="6"/>
                        <a:pt x="22" y="6"/>
                        <a:pt x="22" y="6"/>
                      </a:cubicBezTo>
                      <a:cubicBezTo>
                        <a:pt x="22" y="6"/>
                        <a:pt x="23" y="6"/>
                        <a:pt x="23" y="7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11" y="33"/>
                        <a:pt x="11" y="33"/>
                        <a:pt x="11" y="33"/>
                      </a:cubicBezTo>
                      <a:cubicBezTo>
                        <a:pt x="11" y="33"/>
                        <a:pt x="11" y="33"/>
                        <a:pt x="11" y="33"/>
                      </a:cubicBezTo>
                      <a:cubicBezTo>
                        <a:pt x="12" y="33"/>
                        <a:pt x="12" y="33"/>
                        <a:pt x="12" y="33"/>
                      </a:cubicBezTo>
                      <a:cubicBezTo>
                        <a:pt x="13" y="34"/>
                        <a:pt x="13" y="34"/>
                        <a:pt x="13" y="34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4" y="8"/>
                        <a:pt x="24" y="7"/>
                        <a:pt x="24" y="7"/>
                      </a:cubicBezTo>
                      <a:cubicBezTo>
                        <a:pt x="24" y="6"/>
                        <a:pt x="24" y="4"/>
                        <a:pt x="23" y="4"/>
                      </a:cubicBez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5" y="0"/>
                        <a:pt x="14" y="0"/>
                      </a:cubicBezTo>
                      <a:cubicBezTo>
                        <a:pt x="13" y="0"/>
                        <a:pt x="12" y="1"/>
                        <a:pt x="11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8"/>
                        <a:pt x="0" y="29"/>
                        <a:pt x="0" y="29"/>
                      </a:cubicBezTo>
                      <a:cubicBezTo>
                        <a:pt x="0" y="30"/>
                        <a:pt x="0" y="31"/>
                        <a:pt x="1" y="32"/>
                      </a:cubicBezTo>
                      <a:cubicBezTo>
                        <a:pt x="1" y="32"/>
                        <a:pt x="1" y="32"/>
                        <a:pt x="1" y="32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9" y="35"/>
                        <a:pt x="9" y="35"/>
                        <a:pt x="10" y="35"/>
                      </a:cubicBezTo>
                      <a:cubicBezTo>
                        <a:pt x="11" y="35"/>
                        <a:pt x="12" y="35"/>
                        <a:pt x="12" y="34"/>
                      </a:cubicBezTo>
                      <a:cubicBezTo>
                        <a:pt x="13" y="34"/>
                        <a:pt x="13" y="34"/>
                        <a:pt x="13" y="34"/>
                      </a:cubicBezTo>
                      <a:lnTo>
                        <a:pt x="12" y="33"/>
                      </a:lnTo>
                      <a:close/>
                    </a:path>
                  </a:pathLst>
                </a:custGeom>
                <a:solidFill>
                  <a:srgbClr val="F6F6F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9" name="Freeform 868">
                  <a:extLst>
                    <a:ext uri="{FF2B5EF4-FFF2-40B4-BE49-F238E27FC236}">
                      <a16:creationId xmlns:a16="http://schemas.microsoft.com/office/drawing/2014/main" id="{A6E80627-706C-4F08-80D7-E483940671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13" y="788"/>
                  <a:ext cx="93" cy="65"/>
                </a:xfrm>
                <a:custGeom>
                  <a:avLst/>
                  <a:gdLst>
                    <a:gd name="T0" fmla="*/ 39 w 39"/>
                    <a:gd name="T1" fmla="*/ 11 h 27"/>
                    <a:gd name="T2" fmla="*/ 36 w 39"/>
                    <a:gd name="T3" fmla="*/ 0 h 27"/>
                    <a:gd name="T4" fmla="*/ 17 w 39"/>
                    <a:gd name="T5" fmla="*/ 1 h 27"/>
                    <a:gd name="T6" fmla="*/ 6 w 39"/>
                    <a:gd name="T7" fmla="*/ 6 h 27"/>
                    <a:gd name="T8" fmla="*/ 0 w 39"/>
                    <a:gd name="T9" fmla="*/ 13 h 27"/>
                    <a:gd name="T10" fmla="*/ 6 w 39"/>
                    <a:gd name="T11" fmla="*/ 12 h 27"/>
                    <a:gd name="T12" fmla="*/ 12 w 39"/>
                    <a:gd name="T13" fmla="*/ 9 h 27"/>
                    <a:gd name="T14" fmla="*/ 14 w 39"/>
                    <a:gd name="T15" fmla="*/ 9 h 27"/>
                    <a:gd name="T16" fmla="*/ 16 w 39"/>
                    <a:gd name="T17" fmla="*/ 11 h 27"/>
                    <a:gd name="T18" fmla="*/ 9 w 39"/>
                    <a:gd name="T19" fmla="*/ 15 h 27"/>
                    <a:gd name="T20" fmla="*/ 2 w 39"/>
                    <a:gd name="T21" fmla="*/ 15 h 27"/>
                    <a:gd name="T22" fmla="*/ 9 w 39"/>
                    <a:gd name="T23" fmla="*/ 20 h 27"/>
                    <a:gd name="T24" fmla="*/ 12 w 39"/>
                    <a:gd name="T25" fmla="*/ 23 h 27"/>
                    <a:gd name="T26" fmla="*/ 22 w 39"/>
                    <a:gd name="T27" fmla="*/ 26 h 27"/>
                    <a:gd name="T28" fmla="*/ 39 w 39"/>
                    <a:gd name="T29" fmla="*/ 11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9" h="27">
                      <a:moveTo>
                        <a:pt x="39" y="11"/>
                      </a:move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2" y="0"/>
                        <a:pt x="20" y="0"/>
                        <a:pt x="17" y="1"/>
                      </a:cubicBezTo>
                      <a:cubicBezTo>
                        <a:pt x="16" y="2"/>
                        <a:pt x="8" y="5"/>
                        <a:pt x="6" y="6"/>
                      </a:cubicBezTo>
                      <a:cubicBezTo>
                        <a:pt x="5" y="7"/>
                        <a:pt x="0" y="12"/>
                        <a:pt x="0" y="13"/>
                      </a:cubicBezTo>
                      <a:cubicBezTo>
                        <a:pt x="1" y="14"/>
                        <a:pt x="3" y="13"/>
                        <a:pt x="6" y="12"/>
                      </a:cubicBezTo>
                      <a:cubicBezTo>
                        <a:pt x="8" y="10"/>
                        <a:pt x="11" y="9"/>
                        <a:pt x="12" y="9"/>
                      </a:cubicBezTo>
                      <a:cubicBezTo>
                        <a:pt x="13" y="9"/>
                        <a:pt x="14" y="9"/>
                        <a:pt x="14" y="9"/>
                      </a:cubicBezTo>
                      <a:cubicBezTo>
                        <a:pt x="16" y="9"/>
                        <a:pt x="17" y="9"/>
                        <a:pt x="16" y="11"/>
                      </a:cubicBezTo>
                      <a:cubicBezTo>
                        <a:pt x="15" y="12"/>
                        <a:pt x="13" y="13"/>
                        <a:pt x="9" y="15"/>
                      </a:cubicBezTo>
                      <a:cubicBezTo>
                        <a:pt x="7" y="15"/>
                        <a:pt x="2" y="15"/>
                        <a:pt x="2" y="15"/>
                      </a:cubicBezTo>
                      <a:cubicBezTo>
                        <a:pt x="2" y="17"/>
                        <a:pt x="7" y="19"/>
                        <a:pt x="9" y="20"/>
                      </a:cubicBezTo>
                      <a:cubicBezTo>
                        <a:pt x="9" y="20"/>
                        <a:pt x="10" y="21"/>
                        <a:pt x="12" y="23"/>
                      </a:cubicBezTo>
                      <a:cubicBezTo>
                        <a:pt x="15" y="25"/>
                        <a:pt x="21" y="27"/>
                        <a:pt x="22" y="26"/>
                      </a:cubicBezTo>
                      <a:cubicBezTo>
                        <a:pt x="24" y="25"/>
                        <a:pt x="34" y="16"/>
                        <a:pt x="39" y="11"/>
                      </a:cubicBezTo>
                    </a:path>
                  </a:pathLst>
                </a:custGeom>
                <a:solidFill>
                  <a:srgbClr val="F0B4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0" name="Freeform 869">
                  <a:extLst>
                    <a:ext uri="{FF2B5EF4-FFF2-40B4-BE49-F238E27FC236}">
                      <a16:creationId xmlns:a16="http://schemas.microsoft.com/office/drawing/2014/main" id="{D5A741F8-6513-4832-B9DC-5E81D0A539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29" y="83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88B6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1" name="Freeform 870">
                  <a:extLst>
                    <a:ext uri="{FF2B5EF4-FFF2-40B4-BE49-F238E27FC236}">
                      <a16:creationId xmlns:a16="http://schemas.microsoft.com/office/drawing/2014/main" id="{8AA3FEED-FF83-4028-8027-D64496EF0B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29" y="831"/>
                  <a:ext cx="27" cy="5"/>
                </a:xfrm>
                <a:custGeom>
                  <a:avLst/>
                  <a:gdLst>
                    <a:gd name="T0" fmla="*/ 11 w 11"/>
                    <a:gd name="T1" fmla="*/ 0 h 2"/>
                    <a:gd name="T2" fmla="*/ 0 w 11"/>
                    <a:gd name="T3" fmla="*/ 1 h 2"/>
                    <a:gd name="T4" fmla="*/ 0 w 11"/>
                    <a:gd name="T5" fmla="*/ 1 h 2"/>
                    <a:gd name="T6" fmla="*/ 0 w 11"/>
                    <a:gd name="T7" fmla="*/ 1 h 2"/>
                    <a:gd name="T8" fmla="*/ 0 w 11"/>
                    <a:gd name="T9" fmla="*/ 1 h 2"/>
                    <a:gd name="T10" fmla="*/ 2 w 11"/>
                    <a:gd name="T11" fmla="*/ 2 h 2"/>
                    <a:gd name="T12" fmla="*/ 11 w 11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2">
                      <a:moveTo>
                        <a:pt x="11" y="0"/>
                      </a:moveTo>
                      <a:cubicBezTo>
                        <a:pt x="7" y="0"/>
                        <a:pt x="3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2" y="2"/>
                        <a:pt x="2" y="2"/>
                      </a:cubicBezTo>
                      <a:cubicBezTo>
                        <a:pt x="5" y="1"/>
                        <a:pt x="8" y="1"/>
                        <a:pt x="11" y="0"/>
                      </a:cubicBezTo>
                    </a:path>
                  </a:pathLst>
                </a:custGeom>
                <a:solidFill>
                  <a:srgbClr val="E6A6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2" name="Freeform 871">
                  <a:extLst>
                    <a:ext uri="{FF2B5EF4-FFF2-40B4-BE49-F238E27FC236}">
                      <a16:creationId xmlns:a16="http://schemas.microsoft.com/office/drawing/2014/main" id="{34B9F1C0-1696-4A72-9FD6-4416684252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6" y="838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EBE2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3" name="Freeform 872">
                  <a:extLst>
                    <a:ext uri="{FF2B5EF4-FFF2-40B4-BE49-F238E27FC236}">
                      <a16:creationId xmlns:a16="http://schemas.microsoft.com/office/drawing/2014/main" id="{E1E9EC58-D969-40CC-A596-3B417AAD5F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6" y="838"/>
                  <a:ext cx="22" cy="3"/>
                </a:xfrm>
                <a:custGeom>
                  <a:avLst/>
                  <a:gdLst>
                    <a:gd name="T0" fmla="*/ 9 w 9"/>
                    <a:gd name="T1" fmla="*/ 0 h 1"/>
                    <a:gd name="T2" fmla="*/ 5 w 9"/>
                    <a:gd name="T3" fmla="*/ 0 h 1"/>
                    <a:gd name="T4" fmla="*/ 0 w 9"/>
                    <a:gd name="T5" fmla="*/ 0 h 1"/>
                    <a:gd name="T6" fmla="*/ 0 w 9"/>
                    <a:gd name="T7" fmla="*/ 0 h 1"/>
                    <a:gd name="T8" fmla="*/ 1 w 9"/>
                    <a:gd name="T9" fmla="*/ 1 h 1"/>
                    <a:gd name="T10" fmla="*/ 9 w 9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">
                      <a:moveTo>
                        <a:pt x="9" y="0"/>
                      </a:move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2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4" y="1"/>
                        <a:pt x="6" y="1"/>
                        <a:pt x="9" y="0"/>
                      </a:cubicBezTo>
                    </a:path>
                  </a:pathLst>
                </a:custGeom>
                <a:solidFill>
                  <a:srgbClr val="E6A6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4" name="Freeform 873">
                  <a:extLst>
                    <a:ext uri="{FF2B5EF4-FFF2-40B4-BE49-F238E27FC236}">
                      <a16:creationId xmlns:a16="http://schemas.microsoft.com/office/drawing/2014/main" id="{99CC3AEB-55B9-4508-8361-1B6271F787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6" y="845"/>
                  <a:ext cx="5" cy="3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w 2"/>
                    <a:gd name="T7" fmla="*/ 0 h 1"/>
                    <a:gd name="T8" fmla="*/ 0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EBE2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" name="Freeform 874">
                  <a:extLst>
                    <a:ext uri="{FF2B5EF4-FFF2-40B4-BE49-F238E27FC236}">
                      <a16:creationId xmlns:a16="http://schemas.microsoft.com/office/drawing/2014/main" id="{4D3B35DD-B4A3-4FAE-BA37-B47BAEFE54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6" y="843"/>
                  <a:ext cx="17" cy="5"/>
                </a:xfrm>
                <a:custGeom>
                  <a:avLst/>
                  <a:gdLst>
                    <a:gd name="T0" fmla="*/ 7 w 7"/>
                    <a:gd name="T1" fmla="*/ 0 h 2"/>
                    <a:gd name="T2" fmla="*/ 1 w 7"/>
                    <a:gd name="T3" fmla="*/ 1 h 2"/>
                    <a:gd name="T4" fmla="*/ 0 w 7"/>
                    <a:gd name="T5" fmla="*/ 1 h 2"/>
                    <a:gd name="T6" fmla="*/ 2 w 7"/>
                    <a:gd name="T7" fmla="*/ 2 h 2"/>
                    <a:gd name="T8" fmla="*/ 7 w 7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2">
                      <a:moveTo>
                        <a:pt x="7" y="0"/>
                      </a:moveTo>
                      <a:cubicBezTo>
                        <a:pt x="4" y="1"/>
                        <a:pt x="4" y="1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1" y="1"/>
                        <a:pt x="2" y="2"/>
                        <a:pt x="2" y="2"/>
                      </a:cubicBezTo>
                      <a:cubicBezTo>
                        <a:pt x="3" y="2"/>
                        <a:pt x="5" y="1"/>
                        <a:pt x="7" y="0"/>
                      </a:cubicBezTo>
                    </a:path>
                  </a:pathLst>
                </a:custGeom>
                <a:solidFill>
                  <a:srgbClr val="E6A6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6" name="Freeform 875">
                  <a:extLst>
                    <a:ext uri="{FF2B5EF4-FFF2-40B4-BE49-F238E27FC236}">
                      <a16:creationId xmlns:a16="http://schemas.microsoft.com/office/drawing/2014/main" id="{38430E73-1AF5-4114-A17A-CC06D6B38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4" y="708"/>
                  <a:ext cx="192" cy="123"/>
                </a:xfrm>
                <a:custGeom>
                  <a:avLst/>
                  <a:gdLst>
                    <a:gd name="T0" fmla="*/ 76 w 80"/>
                    <a:gd name="T1" fmla="*/ 12 h 52"/>
                    <a:gd name="T2" fmla="*/ 33 w 80"/>
                    <a:gd name="T3" fmla="*/ 13 h 52"/>
                    <a:gd name="T4" fmla="*/ 0 w 80"/>
                    <a:gd name="T5" fmla="*/ 33 h 52"/>
                    <a:gd name="T6" fmla="*/ 5 w 80"/>
                    <a:gd name="T7" fmla="*/ 41 h 52"/>
                    <a:gd name="T8" fmla="*/ 10 w 80"/>
                    <a:gd name="T9" fmla="*/ 52 h 52"/>
                    <a:gd name="T10" fmla="*/ 60 w 80"/>
                    <a:gd name="T11" fmla="*/ 34 h 52"/>
                    <a:gd name="T12" fmla="*/ 76 w 80"/>
                    <a:gd name="T13" fmla="*/ 1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52">
                      <a:moveTo>
                        <a:pt x="76" y="12"/>
                      </a:moveTo>
                      <a:cubicBezTo>
                        <a:pt x="70" y="0"/>
                        <a:pt x="52" y="3"/>
                        <a:pt x="33" y="13"/>
                      </a:cubicBezTo>
                      <a:cubicBezTo>
                        <a:pt x="14" y="24"/>
                        <a:pt x="0" y="33"/>
                        <a:pt x="0" y="33"/>
                      </a:cubicBezTo>
                      <a:cubicBezTo>
                        <a:pt x="0" y="33"/>
                        <a:pt x="4" y="38"/>
                        <a:pt x="5" y="41"/>
                      </a:cubicBezTo>
                      <a:cubicBezTo>
                        <a:pt x="6" y="45"/>
                        <a:pt x="10" y="52"/>
                        <a:pt x="10" y="52"/>
                      </a:cubicBezTo>
                      <a:cubicBezTo>
                        <a:pt x="10" y="52"/>
                        <a:pt x="51" y="37"/>
                        <a:pt x="60" y="34"/>
                      </a:cubicBezTo>
                      <a:cubicBezTo>
                        <a:pt x="70" y="30"/>
                        <a:pt x="80" y="19"/>
                        <a:pt x="76" y="12"/>
                      </a:cubicBezTo>
                      <a:close/>
                    </a:path>
                  </a:pathLst>
                </a:custGeom>
                <a:solidFill>
                  <a:srgbClr val="EDED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7" name="Freeform 876">
                  <a:extLst>
                    <a:ext uri="{FF2B5EF4-FFF2-40B4-BE49-F238E27FC236}">
                      <a16:creationId xmlns:a16="http://schemas.microsoft.com/office/drawing/2014/main" id="{7284395A-48DC-4B06-8BF7-B8F91EB709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39" y="527"/>
                  <a:ext cx="132" cy="245"/>
                </a:xfrm>
                <a:custGeom>
                  <a:avLst/>
                  <a:gdLst>
                    <a:gd name="T0" fmla="*/ 10 w 55"/>
                    <a:gd name="T1" fmla="*/ 4 h 103"/>
                    <a:gd name="T2" fmla="*/ 35 w 55"/>
                    <a:gd name="T3" fmla="*/ 12 h 103"/>
                    <a:gd name="T4" fmla="*/ 53 w 55"/>
                    <a:gd name="T5" fmla="*/ 88 h 103"/>
                    <a:gd name="T6" fmla="*/ 28 w 55"/>
                    <a:gd name="T7" fmla="*/ 93 h 103"/>
                    <a:gd name="T8" fmla="*/ 10 w 55"/>
                    <a:gd name="T9" fmla="*/ 4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103">
                      <a:moveTo>
                        <a:pt x="10" y="4"/>
                      </a:moveTo>
                      <a:cubicBezTo>
                        <a:pt x="14" y="0"/>
                        <a:pt x="28" y="0"/>
                        <a:pt x="35" y="12"/>
                      </a:cubicBezTo>
                      <a:cubicBezTo>
                        <a:pt x="41" y="25"/>
                        <a:pt x="52" y="77"/>
                        <a:pt x="53" y="88"/>
                      </a:cubicBezTo>
                      <a:cubicBezTo>
                        <a:pt x="55" y="99"/>
                        <a:pt x="35" y="103"/>
                        <a:pt x="28" y="93"/>
                      </a:cubicBezTo>
                      <a:cubicBezTo>
                        <a:pt x="8" y="67"/>
                        <a:pt x="0" y="13"/>
                        <a:pt x="10" y="4"/>
                      </a:cubicBezTo>
                      <a:close/>
                    </a:path>
                  </a:pathLst>
                </a:custGeom>
                <a:solidFill>
                  <a:srgbClr val="EDED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8" name="Freeform 877">
                  <a:extLst>
                    <a:ext uri="{FF2B5EF4-FFF2-40B4-BE49-F238E27FC236}">
                      <a16:creationId xmlns:a16="http://schemas.microsoft.com/office/drawing/2014/main" id="{68CA1FD0-A2E7-4C2A-BFB5-0A0838644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3" y="456"/>
                  <a:ext cx="81" cy="159"/>
                </a:xfrm>
                <a:custGeom>
                  <a:avLst/>
                  <a:gdLst>
                    <a:gd name="T0" fmla="*/ 3 w 34"/>
                    <a:gd name="T1" fmla="*/ 67 h 67"/>
                    <a:gd name="T2" fmla="*/ 0 w 34"/>
                    <a:gd name="T3" fmla="*/ 66 h 67"/>
                    <a:gd name="T4" fmla="*/ 17 w 34"/>
                    <a:gd name="T5" fmla="*/ 17 h 67"/>
                    <a:gd name="T6" fmla="*/ 34 w 34"/>
                    <a:gd name="T7" fmla="*/ 0 h 67"/>
                    <a:gd name="T8" fmla="*/ 33 w 34"/>
                    <a:gd name="T9" fmla="*/ 4 h 67"/>
                    <a:gd name="T10" fmla="*/ 20 w 34"/>
                    <a:gd name="T11" fmla="*/ 18 h 67"/>
                    <a:gd name="T12" fmla="*/ 3 w 34"/>
                    <a:gd name="T13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" h="67">
                      <a:moveTo>
                        <a:pt x="3" y="67"/>
                      </a:moveTo>
                      <a:cubicBezTo>
                        <a:pt x="0" y="66"/>
                        <a:pt x="0" y="66"/>
                        <a:pt x="0" y="66"/>
                      </a:cubicBezTo>
                      <a:cubicBezTo>
                        <a:pt x="4" y="58"/>
                        <a:pt x="16" y="24"/>
                        <a:pt x="17" y="17"/>
                      </a:cubicBezTo>
                      <a:cubicBezTo>
                        <a:pt x="17" y="9"/>
                        <a:pt x="32" y="0"/>
                        <a:pt x="34" y="0"/>
                      </a:cubicBezTo>
                      <a:cubicBezTo>
                        <a:pt x="33" y="4"/>
                        <a:pt x="33" y="4"/>
                        <a:pt x="33" y="4"/>
                      </a:cubicBezTo>
                      <a:cubicBezTo>
                        <a:pt x="29" y="6"/>
                        <a:pt x="20" y="12"/>
                        <a:pt x="20" y="18"/>
                      </a:cubicBezTo>
                      <a:cubicBezTo>
                        <a:pt x="19" y="25"/>
                        <a:pt x="7" y="60"/>
                        <a:pt x="3" y="67"/>
                      </a:cubicBezTo>
                      <a:close/>
                    </a:path>
                  </a:pathLst>
                </a:custGeom>
                <a:solidFill>
                  <a:srgbClr val="3C3C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9" name="Freeform 878">
                  <a:extLst>
                    <a:ext uri="{FF2B5EF4-FFF2-40B4-BE49-F238E27FC236}">
                      <a16:creationId xmlns:a16="http://schemas.microsoft.com/office/drawing/2014/main" id="{273A5539-FC39-41D6-850F-B3481686C1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99" y="468"/>
                  <a:ext cx="31" cy="76"/>
                </a:xfrm>
                <a:custGeom>
                  <a:avLst/>
                  <a:gdLst>
                    <a:gd name="T0" fmla="*/ 6 w 13"/>
                    <a:gd name="T1" fmla="*/ 32 h 32"/>
                    <a:gd name="T2" fmla="*/ 4 w 13"/>
                    <a:gd name="T3" fmla="*/ 31 h 32"/>
                    <a:gd name="T4" fmla="*/ 1 w 13"/>
                    <a:gd name="T5" fmla="*/ 3 h 32"/>
                    <a:gd name="T6" fmla="*/ 0 w 13"/>
                    <a:gd name="T7" fmla="*/ 0 h 32"/>
                    <a:gd name="T8" fmla="*/ 6 w 13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32">
                      <a:moveTo>
                        <a:pt x="6" y="32"/>
                      </a:moveTo>
                      <a:cubicBezTo>
                        <a:pt x="4" y="31"/>
                        <a:pt x="4" y="31"/>
                        <a:pt x="4" y="31"/>
                      </a:cubicBezTo>
                      <a:cubicBezTo>
                        <a:pt x="7" y="20"/>
                        <a:pt x="8" y="6"/>
                        <a:pt x="1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9" y="23"/>
                        <a:pt x="6" y="32"/>
                      </a:cubicBezTo>
                      <a:close/>
                    </a:path>
                  </a:pathLst>
                </a:custGeom>
                <a:solidFill>
                  <a:srgbClr val="3C3C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0" name="Freeform 879">
                  <a:extLst>
                    <a:ext uri="{FF2B5EF4-FFF2-40B4-BE49-F238E27FC236}">
                      <a16:creationId xmlns:a16="http://schemas.microsoft.com/office/drawing/2014/main" id="{8EB25832-2396-4EB1-96CD-4AFE4FFD4F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1" y="589"/>
                  <a:ext cx="19" cy="52"/>
                </a:xfrm>
                <a:custGeom>
                  <a:avLst/>
                  <a:gdLst>
                    <a:gd name="T0" fmla="*/ 7 w 8"/>
                    <a:gd name="T1" fmla="*/ 22 h 22"/>
                    <a:gd name="T2" fmla="*/ 3 w 8"/>
                    <a:gd name="T3" fmla="*/ 21 h 22"/>
                    <a:gd name="T4" fmla="*/ 1 w 8"/>
                    <a:gd name="T5" fmla="*/ 16 h 22"/>
                    <a:gd name="T6" fmla="*/ 1 w 8"/>
                    <a:gd name="T7" fmla="*/ 16 h 22"/>
                    <a:gd name="T8" fmla="*/ 5 w 8"/>
                    <a:gd name="T9" fmla="*/ 1 h 22"/>
                    <a:gd name="T10" fmla="*/ 6 w 8"/>
                    <a:gd name="T11" fmla="*/ 0 h 22"/>
                    <a:gd name="T12" fmla="*/ 7 w 8"/>
                    <a:gd name="T13" fmla="*/ 2 h 22"/>
                    <a:gd name="T14" fmla="*/ 2 w 8"/>
                    <a:gd name="T15" fmla="*/ 16 h 22"/>
                    <a:gd name="T16" fmla="*/ 4 w 8"/>
                    <a:gd name="T17" fmla="*/ 19 h 22"/>
                    <a:gd name="T18" fmla="*/ 7 w 8"/>
                    <a:gd name="T19" fmla="*/ 20 h 22"/>
                    <a:gd name="T20" fmla="*/ 8 w 8"/>
                    <a:gd name="T21" fmla="*/ 21 h 22"/>
                    <a:gd name="T22" fmla="*/ 7 w 8"/>
                    <a:gd name="T2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" h="22">
                      <a:moveTo>
                        <a:pt x="7" y="22"/>
                      </a:move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1" y="20"/>
                        <a:pt x="0" y="18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6" y="0"/>
                        <a:pt x="6" y="0"/>
                      </a:cubicBezTo>
                      <a:cubicBezTo>
                        <a:pt x="7" y="1"/>
                        <a:pt x="7" y="1"/>
                        <a:pt x="7" y="2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7"/>
                        <a:pt x="3" y="18"/>
                        <a:pt x="4" y="19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8" y="20"/>
                        <a:pt x="8" y="20"/>
                        <a:pt x="8" y="21"/>
                      </a:cubicBezTo>
                      <a:cubicBezTo>
                        <a:pt x="8" y="22"/>
                        <a:pt x="7" y="22"/>
                        <a:pt x="7" y="22"/>
                      </a:cubicBezTo>
                      <a:close/>
                    </a:path>
                  </a:pathLst>
                </a:custGeom>
                <a:solidFill>
                  <a:srgbClr val="B2B2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1" name="Freeform 880">
                  <a:extLst>
                    <a:ext uri="{FF2B5EF4-FFF2-40B4-BE49-F238E27FC236}">
                      <a16:creationId xmlns:a16="http://schemas.microsoft.com/office/drawing/2014/main" id="{0CBEB759-8CA0-4619-9D10-9C93D7C040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63" y="632"/>
                  <a:ext cx="17" cy="14"/>
                </a:xfrm>
                <a:custGeom>
                  <a:avLst/>
                  <a:gdLst>
                    <a:gd name="T0" fmla="*/ 6 w 7"/>
                    <a:gd name="T1" fmla="*/ 4 h 6"/>
                    <a:gd name="T2" fmla="*/ 3 w 7"/>
                    <a:gd name="T3" fmla="*/ 6 h 6"/>
                    <a:gd name="T4" fmla="*/ 1 w 7"/>
                    <a:gd name="T5" fmla="*/ 2 h 6"/>
                    <a:gd name="T6" fmla="*/ 4 w 7"/>
                    <a:gd name="T7" fmla="*/ 1 h 6"/>
                    <a:gd name="T8" fmla="*/ 6 w 7"/>
                    <a:gd name="T9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6" y="4"/>
                      </a:moveTo>
                      <a:cubicBezTo>
                        <a:pt x="6" y="5"/>
                        <a:pt x="4" y="6"/>
                        <a:pt x="3" y="6"/>
                      </a:cubicBezTo>
                      <a:cubicBezTo>
                        <a:pt x="1" y="5"/>
                        <a:pt x="0" y="4"/>
                        <a:pt x="1" y="2"/>
                      </a:cubicBezTo>
                      <a:cubicBezTo>
                        <a:pt x="1" y="1"/>
                        <a:pt x="3" y="0"/>
                        <a:pt x="4" y="1"/>
                      </a:cubicBezTo>
                      <a:cubicBezTo>
                        <a:pt x="6" y="1"/>
                        <a:pt x="7" y="3"/>
                        <a:pt x="6" y="4"/>
                      </a:cubicBezTo>
                      <a:close/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" name="Freeform 881">
                  <a:extLst>
                    <a:ext uri="{FF2B5EF4-FFF2-40B4-BE49-F238E27FC236}">
                      <a16:creationId xmlns:a16="http://schemas.microsoft.com/office/drawing/2014/main" id="{2D21CC6B-05A9-4C62-9DFD-69912352BB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9" y="606"/>
                  <a:ext cx="34" cy="47"/>
                </a:xfrm>
                <a:custGeom>
                  <a:avLst/>
                  <a:gdLst>
                    <a:gd name="T0" fmla="*/ 1 w 14"/>
                    <a:gd name="T1" fmla="*/ 18 h 20"/>
                    <a:gd name="T2" fmla="*/ 5 w 14"/>
                    <a:gd name="T3" fmla="*/ 19 h 20"/>
                    <a:gd name="T4" fmla="*/ 10 w 14"/>
                    <a:gd name="T5" fmla="*/ 16 h 20"/>
                    <a:gd name="T6" fmla="*/ 10 w 14"/>
                    <a:gd name="T7" fmla="*/ 16 h 20"/>
                    <a:gd name="T8" fmla="*/ 14 w 14"/>
                    <a:gd name="T9" fmla="*/ 2 h 20"/>
                    <a:gd name="T10" fmla="*/ 13 w 14"/>
                    <a:gd name="T11" fmla="*/ 0 h 20"/>
                    <a:gd name="T12" fmla="*/ 12 w 14"/>
                    <a:gd name="T13" fmla="*/ 1 h 20"/>
                    <a:gd name="T14" fmla="*/ 8 w 14"/>
                    <a:gd name="T15" fmla="*/ 16 h 20"/>
                    <a:gd name="T16" fmla="*/ 5 w 14"/>
                    <a:gd name="T17" fmla="*/ 17 h 20"/>
                    <a:gd name="T18" fmla="*/ 2 w 14"/>
                    <a:gd name="T19" fmla="*/ 16 h 20"/>
                    <a:gd name="T20" fmla="*/ 1 w 14"/>
                    <a:gd name="T21" fmla="*/ 17 h 20"/>
                    <a:gd name="T22" fmla="*/ 1 w 14"/>
                    <a:gd name="T23" fmla="*/ 1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4" h="20">
                      <a:moveTo>
                        <a:pt x="1" y="18"/>
                      </a:moveTo>
                      <a:cubicBezTo>
                        <a:pt x="5" y="19"/>
                        <a:pt x="5" y="19"/>
                        <a:pt x="5" y="19"/>
                      </a:cubicBezTo>
                      <a:cubicBezTo>
                        <a:pt x="6" y="20"/>
                        <a:pt x="8" y="19"/>
                        <a:pt x="10" y="16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14" y="1"/>
                        <a:pt x="14" y="1"/>
                        <a:pt x="13" y="0"/>
                      </a:cubicBezTo>
                      <a:cubicBezTo>
                        <a:pt x="13" y="0"/>
                        <a:pt x="12" y="1"/>
                        <a:pt x="12" y="1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7" y="17"/>
                        <a:pt x="6" y="17"/>
                        <a:pt x="5" y="17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1" y="16"/>
                        <a:pt x="1" y="16"/>
                        <a:pt x="1" y="17"/>
                      </a:cubicBezTo>
                      <a:cubicBezTo>
                        <a:pt x="0" y="17"/>
                        <a:pt x="1" y="18"/>
                        <a:pt x="1" y="18"/>
                      </a:cubicBezTo>
                      <a:close/>
                    </a:path>
                  </a:pathLst>
                </a:custGeom>
                <a:solidFill>
                  <a:srgbClr val="B2B2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" name="Freeform 882">
                  <a:extLst>
                    <a:ext uri="{FF2B5EF4-FFF2-40B4-BE49-F238E27FC236}">
                      <a16:creationId xmlns:a16="http://schemas.microsoft.com/office/drawing/2014/main" id="{98CBB821-CB2E-4DC4-8A3B-0F2D6C5016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0" y="639"/>
                  <a:ext cx="16" cy="12"/>
                </a:xfrm>
                <a:custGeom>
                  <a:avLst/>
                  <a:gdLst>
                    <a:gd name="T0" fmla="*/ 1 w 7"/>
                    <a:gd name="T1" fmla="*/ 2 h 5"/>
                    <a:gd name="T2" fmla="*/ 3 w 7"/>
                    <a:gd name="T3" fmla="*/ 5 h 5"/>
                    <a:gd name="T4" fmla="*/ 7 w 7"/>
                    <a:gd name="T5" fmla="*/ 3 h 5"/>
                    <a:gd name="T6" fmla="*/ 5 w 7"/>
                    <a:gd name="T7" fmla="*/ 0 h 5"/>
                    <a:gd name="T8" fmla="*/ 1 w 7"/>
                    <a:gd name="T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5">
                      <a:moveTo>
                        <a:pt x="1" y="2"/>
                      </a:moveTo>
                      <a:cubicBezTo>
                        <a:pt x="0" y="3"/>
                        <a:pt x="1" y="4"/>
                        <a:pt x="3" y="5"/>
                      </a:cubicBezTo>
                      <a:cubicBezTo>
                        <a:pt x="5" y="5"/>
                        <a:pt x="6" y="5"/>
                        <a:pt x="7" y="3"/>
                      </a:cubicBezTo>
                      <a:cubicBezTo>
                        <a:pt x="7" y="2"/>
                        <a:pt x="6" y="1"/>
                        <a:pt x="5" y="0"/>
                      </a:cubicBezTo>
                      <a:cubicBezTo>
                        <a:pt x="3" y="0"/>
                        <a:pt x="1" y="0"/>
                        <a:pt x="1" y="2"/>
                      </a:cubicBezTo>
                      <a:close/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4" name="Freeform 883">
                  <a:extLst>
                    <a:ext uri="{FF2B5EF4-FFF2-40B4-BE49-F238E27FC236}">
                      <a16:creationId xmlns:a16="http://schemas.microsoft.com/office/drawing/2014/main" id="{770ED5DF-5F7E-44F6-9F12-33F4D5E4DE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60" y="535"/>
                  <a:ext cx="75" cy="78"/>
                </a:xfrm>
                <a:custGeom>
                  <a:avLst/>
                  <a:gdLst>
                    <a:gd name="T0" fmla="*/ 25 w 31"/>
                    <a:gd name="T1" fmla="*/ 33 h 33"/>
                    <a:gd name="T2" fmla="*/ 25 w 31"/>
                    <a:gd name="T3" fmla="*/ 33 h 33"/>
                    <a:gd name="T4" fmla="*/ 24 w 31"/>
                    <a:gd name="T5" fmla="*/ 31 h 33"/>
                    <a:gd name="T6" fmla="*/ 27 w 31"/>
                    <a:gd name="T7" fmla="*/ 20 h 33"/>
                    <a:gd name="T8" fmla="*/ 26 w 31"/>
                    <a:gd name="T9" fmla="*/ 11 h 33"/>
                    <a:gd name="T10" fmla="*/ 20 w 31"/>
                    <a:gd name="T11" fmla="*/ 5 h 33"/>
                    <a:gd name="T12" fmla="*/ 6 w 31"/>
                    <a:gd name="T13" fmla="*/ 14 h 33"/>
                    <a:gd name="T14" fmla="*/ 3 w 31"/>
                    <a:gd name="T15" fmla="*/ 25 h 33"/>
                    <a:gd name="T16" fmla="*/ 1 w 31"/>
                    <a:gd name="T17" fmla="*/ 26 h 33"/>
                    <a:gd name="T18" fmla="*/ 0 w 31"/>
                    <a:gd name="T19" fmla="*/ 24 h 33"/>
                    <a:gd name="T20" fmla="*/ 4 w 31"/>
                    <a:gd name="T21" fmla="*/ 13 h 33"/>
                    <a:gd name="T22" fmla="*/ 21 w 31"/>
                    <a:gd name="T23" fmla="*/ 2 h 33"/>
                    <a:gd name="T24" fmla="*/ 29 w 31"/>
                    <a:gd name="T25" fmla="*/ 9 h 33"/>
                    <a:gd name="T26" fmla="*/ 30 w 31"/>
                    <a:gd name="T27" fmla="*/ 21 h 33"/>
                    <a:gd name="T28" fmla="*/ 26 w 31"/>
                    <a:gd name="T29" fmla="*/ 32 h 33"/>
                    <a:gd name="T30" fmla="*/ 25 w 31"/>
                    <a:gd name="T31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1" h="33">
                      <a:moveTo>
                        <a:pt x="25" y="33"/>
                      </a:moveTo>
                      <a:cubicBezTo>
                        <a:pt x="25" y="33"/>
                        <a:pt x="25" y="33"/>
                        <a:pt x="25" y="33"/>
                      </a:cubicBezTo>
                      <a:cubicBezTo>
                        <a:pt x="24" y="33"/>
                        <a:pt x="23" y="32"/>
                        <a:pt x="24" y="31"/>
                      </a:cubicBezTo>
                      <a:cubicBezTo>
                        <a:pt x="27" y="20"/>
                        <a:pt x="27" y="20"/>
                        <a:pt x="27" y="20"/>
                      </a:cubicBezTo>
                      <a:cubicBezTo>
                        <a:pt x="28" y="17"/>
                        <a:pt x="28" y="14"/>
                        <a:pt x="26" y="11"/>
                      </a:cubicBezTo>
                      <a:cubicBezTo>
                        <a:pt x="25" y="8"/>
                        <a:pt x="23" y="6"/>
                        <a:pt x="20" y="5"/>
                      </a:cubicBezTo>
                      <a:cubicBezTo>
                        <a:pt x="15" y="3"/>
                        <a:pt x="8" y="7"/>
                        <a:pt x="6" y="14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6"/>
                        <a:pt x="2" y="26"/>
                        <a:pt x="1" y="26"/>
                      </a:cubicBezTo>
                      <a:cubicBezTo>
                        <a:pt x="0" y="26"/>
                        <a:pt x="0" y="25"/>
                        <a:pt x="0" y="24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6" y="5"/>
                        <a:pt x="14" y="0"/>
                        <a:pt x="21" y="2"/>
                      </a:cubicBezTo>
                      <a:cubicBezTo>
                        <a:pt x="25" y="3"/>
                        <a:pt x="27" y="6"/>
                        <a:pt x="29" y="9"/>
                      </a:cubicBezTo>
                      <a:cubicBezTo>
                        <a:pt x="31" y="13"/>
                        <a:pt x="31" y="17"/>
                        <a:pt x="30" y="21"/>
                      </a:cubicBezTo>
                      <a:cubicBezTo>
                        <a:pt x="26" y="32"/>
                        <a:pt x="26" y="32"/>
                        <a:pt x="26" y="32"/>
                      </a:cubicBezTo>
                      <a:cubicBezTo>
                        <a:pt x="26" y="33"/>
                        <a:pt x="26" y="33"/>
                        <a:pt x="25" y="33"/>
                      </a:cubicBezTo>
                      <a:close/>
                    </a:path>
                  </a:pathLst>
                </a:custGeom>
                <a:solidFill>
                  <a:srgbClr val="3C3C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5" name="Oval 884">
                  <a:extLst>
                    <a:ext uri="{FF2B5EF4-FFF2-40B4-BE49-F238E27FC236}">
                      <a16:creationId xmlns:a16="http://schemas.microsoft.com/office/drawing/2014/main" id="{0D7B94D5-7984-4212-8F7B-EC6B715F47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29" y="596"/>
                  <a:ext cx="31" cy="33"/>
                </a:xfrm>
                <a:prstGeom prst="ellipse">
                  <a:avLst/>
                </a:prstGeom>
                <a:solidFill>
                  <a:srgbClr val="B2B2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6" name="Freeform 885">
                  <a:extLst>
                    <a:ext uri="{FF2B5EF4-FFF2-40B4-BE49-F238E27FC236}">
                      <a16:creationId xmlns:a16="http://schemas.microsoft.com/office/drawing/2014/main" id="{C1C1FB88-5051-48A7-9266-42FD2D81BC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4" y="594"/>
                  <a:ext cx="41" cy="38"/>
                </a:xfrm>
                <a:custGeom>
                  <a:avLst/>
                  <a:gdLst>
                    <a:gd name="T0" fmla="*/ 15 w 17"/>
                    <a:gd name="T1" fmla="*/ 8 h 16"/>
                    <a:gd name="T2" fmla="*/ 14 w 17"/>
                    <a:gd name="T3" fmla="*/ 8 h 16"/>
                    <a:gd name="T4" fmla="*/ 8 w 17"/>
                    <a:gd name="T5" fmla="*/ 13 h 16"/>
                    <a:gd name="T6" fmla="*/ 3 w 17"/>
                    <a:gd name="T7" fmla="*/ 8 h 16"/>
                    <a:gd name="T8" fmla="*/ 8 w 17"/>
                    <a:gd name="T9" fmla="*/ 2 h 16"/>
                    <a:gd name="T10" fmla="*/ 14 w 17"/>
                    <a:gd name="T11" fmla="*/ 8 h 16"/>
                    <a:gd name="T12" fmla="*/ 15 w 17"/>
                    <a:gd name="T13" fmla="*/ 8 h 16"/>
                    <a:gd name="T14" fmla="*/ 17 w 17"/>
                    <a:gd name="T15" fmla="*/ 8 h 16"/>
                    <a:gd name="T16" fmla="*/ 8 w 17"/>
                    <a:gd name="T17" fmla="*/ 0 h 16"/>
                    <a:gd name="T18" fmla="*/ 0 w 17"/>
                    <a:gd name="T19" fmla="*/ 8 h 16"/>
                    <a:gd name="T20" fmla="*/ 8 w 17"/>
                    <a:gd name="T21" fmla="*/ 16 h 16"/>
                    <a:gd name="T22" fmla="*/ 17 w 17"/>
                    <a:gd name="T23" fmla="*/ 8 h 16"/>
                    <a:gd name="T24" fmla="*/ 15 w 17"/>
                    <a:gd name="T25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16">
                      <a:moveTo>
                        <a:pt x="15" y="8"/>
                      </a:move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4" y="11"/>
                        <a:pt x="11" y="13"/>
                        <a:pt x="8" y="13"/>
                      </a:cubicBezTo>
                      <a:cubicBezTo>
                        <a:pt x="5" y="13"/>
                        <a:pt x="3" y="11"/>
                        <a:pt x="3" y="8"/>
                      </a:cubicBezTo>
                      <a:cubicBezTo>
                        <a:pt x="3" y="5"/>
                        <a:pt x="5" y="2"/>
                        <a:pt x="8" y="2"/>
                      </a:cubicBezTo>
                      <a:cubicBezTo>
                        <a:pt x="11" y="2"/>
                        <a:pt x="14" y="5"/>
                        <a:pt x="14" y="8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7" y="3"/>
                        <a:pt x="13" y="0"/>
                        <a:pt x="8" y="0"/>
                      </a:cubicBezTo>
                      <a:cubicBezTo>
                        <a:pt x="4" y="0"/>
                        <a:pt x="0" y="3"/>
                        <a:pt x="0" y="8"/>
                      </a:cubicBezTo>
                      <a:cubicBezTo>
                        <a:pt x="0" y="12"/>
                        <a:pt x="4" y="16"/>
                        <a:pt x="8" y="16"/>
                      </a:cubicBezTo>
                      <a:cubicBezTo>
                        <a:pt x="13" y="16"/>
                        <a:pt x="17" y="12"/>
                        <a:pt x="17" y="8"/>
                      </a:cubicBezTo>
                      <a:lnTo>
                        <a:pt x="15" y="8"/>
                      </a:lnTo>
                      <a:close/>
                    </a:path>
                  </a:pathLst>
                </a:custGeom>
                <a:solidFill>
                  <a:srgbClr val="3C3C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1" name="Group 888">
                <a:extLst>
                  <a:ext uri="{FF2B5EF4-FFF2-40B4-BE49-F238E27FC236}">
                    <a16:creationId xmlns:a16="http://schemas.microsoft.com/office/drawing/2014/main" id="{0C173B10-A76A-4D8F-AB68-374313AC82F7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9563573" y="5017897"/>
                <a:ext cx="666181" cy="2093714"/>
                <a:chOff x="3342" y="201"/>
                <a:chExt cx="511" cy="1606"/>
              </a:xfrm>
            </p:grpSpPr>
            <p:sp>
              <p:nvSpPr>
                <p:cNvPr id="89" name="Freeform 889">
                  <a:extLst>
                    <a:ext uri="{FF2B5EF4-FFF2-40B4-BE49-F238E27FC236}">
                      <a16:creationId xmlns:a16="http://schemas.microsoft.com/office/drawing/2014/main" id="{84707E93-BEC5-437B-B55B-E83F0B11D0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2" y="490"/>
                  <a:ext cx="96" cy="195"/>
                </a:xfrm>
                <a:custGeom>
                  <a:avLst/>
                  <a:gdLst>
                    <a:gd name="T0" fmla="*/ 17 w 40"/>
                    <a:gd name="T1" fmla="*/ 0 h 82"/>
                    <a:gd name="T2" fmla="*/ 8 w 40"/>
                    <a:gd name="T3" fmla="*/ 37 h 82"/>
                    <a:gd name="T4" fmla="*/ 26 w 40"/>
                    <a:gd name="T5" fmla="*/ 76 h 82"/>
                    <a:gd name="T6" fmla="*/ 36 w 40"/>
                    <a:gd name="T7" fmla="*/ 32 h 82"/>
                    <a:gd name="T8" fmla="*/ 17 w 40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82">
                      <a:moveTo>
                        <a:pt x="17" y="0"/>
                      </a:moveTo>
                      <a:cubicBezTo>
                        <a:pt x="2" y="7"/>
                        <a:pt x="0" y="18"/>
                        <a:pt x="8" y="37"/>
                      </a:cubicBezTo>
                      <a:cubicBezTo>
                        <a:pt x="16" y="56"/>
                        <a:pt x="20" y="65"/>
                        <a:pt x="26" y="76"/>
                      </a:cubicBezTo>
                      <a:cubicBezTo>
                        <a:pt x="30" y="82"/>
                        <a:pt x="40" y="55"/>
                        <a:pt x="36" y="32"/>
                      </a:cubicBezTo>
                      <a:cubicBezTo>
                        <a:pt x="33" y="15"/>
                        <a:pt x="17" y="0"/>
                        <a:pt x="17" y="0"/>
                      </a:cubicBezTo>
                      <a:close/>
                    </a:path>
                  </a:pathLst>
                </a:custGeom>
                <a:solidFill>
                  <a:srgbClr val="8B5B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0" name="Freeform 890">
                  <a:extLst>
                    <a:ext uri="{FF2B5EF4-FFF2-40B4-BE49-F238E27FC236}">
                      <a16:creationId xmlns:a16="http://schemas.microsoft.com/office/drawing/2014/main" id="{DD3EA01B-E4F0-4428-ADF1-9B0D57C463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2" y="471"/>
                  <a:ext cx="258" cy="449"/>
                </a:xfrm>
                <a:custGeom>
                  <a:avLst/>
                  <a:gdLst>
                    <a:gd name="T0" fmla="*/ 98 w 108"/>
                    <a:gd name="T1" fmla="*/ 82 h 189"/>
                    <a:gd name="T2" fmla="*/ 98 w 108"/>
                    <a:gd name="T3" fmla="*/ 175 h 189"/>
                    <a:gd name="T4" fmla="*/ 49 w 108"/>
                    <a:gd name="T5" fmla="*/ 182 h 189"/>
                    <a:gd name="T6" fmla="*/ 8 w 108"/>
                    <a:gd name="T7" fmla="*/ 172 h 189"/>
                    <a:gd name="T8" fmla="*/ 11 w 108"/>
                    <a:gd name="T9" fmla="*/ 85 h 189"/>
                    <a:gd name="T10" fmla="*/ 3 w 108"/>
                    <a:gd name="T11" fmla="*/ 61 h 189"/>
                    <a:gd name="T12" fmla="*/ 6 w 108"/>
                    <a:gd name="T13" fmla="*/ 10 h 189"/>
                    <a:gd name="T14" fmla="*/ 26 w 108"/>
                    <a:gd name="T15" fmla="*/ 4 h 189"/>
                    <a:gd name="T16" fmla="*/ 52 w 108"/>
                    <a:gd name="T17" fmla="*/ 15 h 189"/>
                    <a:gd name="T18" fmla="*/ 82 w 108"/>
                    <a:gd name="T19" fmla="*/ 2 h 189"/>
                    <a:gd name="T20" fmla="*/ 102 w 108"/>
                    <a:gd name="T21" fmla="*/ 11 h 189"/>
                    <a:gd name="T22" fmla="*/ 98 w 108"/>
                    <a:gd name="T23" fmla="*/ 82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8" h="189">
                      <a:moveTo>
                        <a:pt x="98" y="82"/>
                      </a:moveTo>
                      <a:cubicBezTo>
                        <a:pt x="79" y="114"/>
                        <a:pt x="93" y="161"/>
                        <a:pt x="98" y="175"/>
                      </a:cubicBezTo>
                      <a:cubicBezTo>
                        <a:pt x="103" y="189"/>
                        <a:pt x="59" y="182"/>
                        <a:pt x="49" y="182"/>
                      </a:cubicBezTo>
                      <a:cubicBezTo>
                        <a:pt x="34" y="181"/>
                        <a:pt x="7" y="179"/>
                        <a:pt x="8" y="172"/>
                      </a:cubicBezTo>
                      <a:cubicBezTo>
                        <a:pt x="12" y="157"/>
                        <a:pt x="26" y="116"/>
                        <a:pt x="11" y="85"/>
                      </a:cubicBezTo>
                      <a:cubicBezTo>
                        <a:pt x="9" y="81"/>
                        <a:pt x="0" y="58"/>
                        <a:pt x="3" y="61"/>
                      </a:cubicBezTo>
                      <a:cubicBezTo>
                        <a:pt x="12" y="68"/>
                        <a:pt x="24" y="39"/>
                        <a:pt x="6" y="10"/>
                      </a:cubicBezTo>
                      <a:cubicBezTo>
                        <a:pt x="6" y="10"/>
                        <a:pt x="14" y="7"/>
                        <a:pt x="26" y="4"/>
                      </a:cubicBezTo>
                      <a:cubicBezTo>
                        <a:pt x="34" y="3"/>
                        <a:pt x="43" y="15"/>
                        <a:pt x="52" y="15"/>
                      </a:cubicBezTo>
                      <a:cubicBezTo>
                        <a:pt x="60" y="15"/>
                        <a:pt x="74" y="0"/>
                        <a:pt x="82" y="2"/>
                      </a:cubicBezTo>
                      <a:cubicBezTo>
                        <a:pt x="89" y="4"/>
                        <a:pt x="95" y="7"/>
                        <a:pt x="102" y="11"/>
                      </a:cubicBezTo>
                      <a:cubicBezTo>
                        <a:pt x="106" y="13"/>
                        <a:pt x="108" y="65"/>
                        <a:pt x="98" y="82"/>
                      </a:cubicBezTo>
                      <a:close/>
                    </a:path>
                  </a:pathLst>
                </a:custGeom>
                <a:solidFill>
                  <a:srgbClr val="8B5B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1" name="Freeform 891">
                  <a:extLst>
                    <a:ext uri="{FF2B5EF4-FFF2-40B4-BE49-F238E27FC236}">
                      <a16:creationId xmlns:a16="http://schemas.microsoft.com/office/drawing/2014/main" id="{005A1069-E537-4239-8D56-B6B60757CF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2" y="471"/>
                  <a:ext cx="258" cy="366"/>
                </a:xfrm>
                <a:custGeom>
                  <a:avLst/>
                  <a:gdLst>
                    <a:gd name="T0" fmla="*/ 98 w 108"/>
                    <a:gd name="T1" fmla="*/ 82 h 154"/>
                    <a:gd name="T2" fmla="*/ 89 w 108"/>
                    <a:gd name="T3" fmla="*/ 138 h 154"/>
                    <a:gd name="T4" fmla="*/ 17 w 108"/>
                    <a:gd name="T5" fmla="*/ 135 h 154"/>
                    <a:gd name="T6" fmla="*/ 11 w 108"/>
                    <a:gd name="T7" fmla="*/ 85 h 154"/>
                    <a:gd name="T8" fmla="*/ 3 w 108"/>
                    <a:gd name="T9" fmla="*/ 61 h 154"/>
                    <a:gd name="T10" fmla="*/ 6 w 108"/>
                    <a:gd name="T11" fmla="*/ 10 h 154"/>
                    <a:gd name="T12" fmla="*/ 26 w 108"/>
                    <a:gd name="T13" fmla="*/ 4 h 154"/>
                    <a:gd name="T14" fmla="*/ 52 w 108"/>
                    <a:gd name="T15" fmla="*/ 15 h 154"/>
                    <a:gd name="T16" fmla="*/ 82 w 108"/>
                    <a:gd name="T17" fmla="*/ 2 h 154"/>
                    <a:gd name="T18" fmla="*/ 102 w 108"/>
                    <a:gd name="T19" fmla="*/ 11 h 154"/>
                    <a:gd name="T20" fmla="*/ 98 w 108"/>
                    <a:gd name="T21" fmla="*/ 82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8" h="154">
                      <a:moveTo>
                        <a:pt x="98" y="82"/>
                      </a:moveTo>
                      <a:cubicBezTo>
                        <a:pt x="88" y="99"/>
                        <a:pt x="87" y="119"/>
                        <a:pt x="89" y="138"/>
                      </a:cubicBezTo>
                      <a:cubicBezTo>
                        <a:pt x="91" y="154"/>
                        <a:pt x="14" y="151"/>
                        <a:pt x="17" y="135"/>
                      </a:cubicBezTo>
                      <a:cubicBezTo>
                        <a:pt x="19" y="119"/>
                        <a:pt x="19" y="101"/>
                        <a:pt x="11" y="85"/>
                      </a:cubicBezTo>
                      <a:cubicBezTo>
                        <a:pt x="9" y="81"/>
                        <a:pt x="0" y="58"/>
                        <a:pt x="3" y="61"/>
                      </a:cubicBezTo>
                      <a:cubicBezTo>
                        <a:pt x="12" y="68"/>
                        <a:pt x="24" y="39"/>
                        <a:pt x="6" y="10"/>
                      </a:cubicBezTo>
                      <a:cubicBezTo>
                        <a:pt x="6" y="10"/>
                        <a:pt x="14" y="7"/>
                        <a:pt x="26" y="4"/>
                      </a:cubicBezTo>
                      <a:cubicBezTo>
                        <a:pt x="34" y="3"/>
                        <a:pt x="43" y="15"/>
                        <a:pt x="52" y="15"/>
                      </a:cubicBezTo>
                      <a:cubicBezTo>
                        <a:pt x="60" y="15"/>
                        <a:pt x="74" y="0"/>
                        <a:pt x="82" y="2"/>
                      </a:cubicBezTo>
                      <a:cubicBezTo>
                        <a:pt x="89" y="4"/>
                        <a:pt x="95" y="7"/>
                        <a:pt x="102" y="11"/>
                      </a:cubicBezTo>
                      <a:cubicBezTo>
                        <a:pt x="106" y="13"/>
                        <a:pt x="108" y="65"/>
                        <a:pt x="98" y="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2" name="Freeform 892">
                  <a:extLst>
                    <a:ext uri="{FF2B5EF4-FFF2-40B4-BE49-F238E27FC236}">
                      <a16:creationId xmlns:a16="http://schemas.microsoft.com/office/drawing/2014/main" id="{AA1ED5DF-D571-40EF-A820-F7AEBE406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8" y="336"/>
                  <a:ext cx="194" cy="187"/>
                </a:xfrm>
                <a:custGeom>
                  <a:avLst/>
                  <a:gdLst>
                    <a:gd name="T0" fmla="*/ 56 w 81"/>
                    <a:gd name="T1" fmla="*/ 23 h 79"/>
                    <a:gd name="T2" fmla="*/ 74 w 81"/>
                    <a:gd name="T3" fmla="*/ 60 h 79"/>
                    <a:gd name="T4" fmla="*/ 41 w 81"/>
                    <a:gd name="T5" fmla="*/ 79 h 79"/>
                    <a:gd name="T6" fmla="*/ 11 w 81"/>
                    <a:gd name="T7" fmla="*/ 63 h 79"/>
                    <a:gd name="T8" fmla="*/ 26 w 81"/>
                    <a:gd name="T9" fmla="*/ 37 h 79"/>
                    <a:gd name="T10" fmla="*/ 25 w 81"/>
                    <a:gd name="T11" fmla="*/ 17 h 79"/>
                    <a:gd name="T12" fmla="*/ 54 w 81"/>
                    <a:gd name="T13" fmla="*/ 2 h 79"/>
                    <a:gd name="T14" fmla="*/ 56 w 81"/>
                    <a:gd name="T15" fmla="*/ 23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1" h="79">
                      <a:moveTo>
                        <a:pt x="56" y="23"/>
                      </a:moveTo>
                      <a:cubicBezTo>
                        <a:pt x="54" y="50"/>
                        <a:pt x="67" y="57"/>
                        <a:pt x="74" y="60"/>
                      </a:cubicBezTo>
                      <a:cubicBezTo>
                        <a:pt x="81" y="64"/>
                        <a:pt x="60" y="79"/>
                        <a:pt x="41" y="79"/>
                      </a:cubicBezTo>
                      <a:cubicBezTo>
                        <a:pt x="21" y="79"/>
                        <a:pt x="0" y="67"/>
                        <a:pt x="11" y="63"/>
                      </a:cubicBezTo>
                      <a:cubicBezTo>
                        <a:pt x="25" y="58"/>
                        <a:pt x="26" y="46"/>
                        <a:pt x="26" y="37"/>
                      </a:cubicBezTo>
                      <a:cubicBezTo>
                        <a:pt x="26" y="28"/>
                        <a:pt x="25" y="17"/>
                        <a:pt x="25" y="17"/>
                      </a:cubicBezTo>
                      <a:cubicBezTo>
                        <a:pt x="25" y="17"/>
                        <a:pt x="53" y="0"/>
                        <a:pt x="54" y="2"/>
                      </a:cubicBezTo>
                      <a:cubicBezTo>
                        <a:pt x="55" y="3"/>
                        <a:pt x="56" y="19"/>
                        <a:pt x="56" y="23"/>
                      </a:cubicBezTo>
                    </a:path>
                  </a:pathLst>
                </a:custGeom>
                <a:solidFill>
                  <a:srgbClr val="8B5B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3" name="Freeform 893">
                  <a:extLst>
                    <a:ext uri="{FF2B5EF4-FFF2-40B4-BE49-F238E27FC236}">
                      <a16:creationId xmlns:a16="http://schemas.microsoft.com/office/drawing/2014/main" id="{7E77CA88-62CF-4712-A377-20E070D1853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587" y="341"/>
                  <a:ext cx="60" cy="116"/>
                </a:xfrm>
                <a:custGeom>
                  <a:avLst/>
                  <a:gdLst>
                    <a:gd name="T0" fmla="*/ 20 w 25"/>
                    <a:gd name="T1" fmla="*/ 38 h 49"/>
                    <a:gd name="T2" fmla="*/ 25 w 25"/>
                    <a:gd name="T3" fmla="*/ 49 h 49"/>
                    <a:gd name="T4" fmla="*/ 25 w 25"/>
                    <a:gd name="T5" fmla="*/ 49 h 49"/>
                    <a:gd name="T6" fmla="*/ 20 w 25"/>
                    <a:gd name="T7" fmla="*/ 38 h 49"/>
                    <a:gd name="T8" fmla="*/ 20 w 25"/>
                    <a:gd name="T9" fmla="*/ 38 h 49"/>
                    <a:gd name="T10" fmla="*/ 20 w 25"/>
                    <a:gd name="T11" fmla="*/ 38 h 49"/>
                    <a:gd name="T12" fmla="*/ 20 w 25"/>
                    <a:gd name="T13" fmla="*/ 38 h 49"/>
                    <a:gd name="T14" fmla="*/ 20 w 25"/>
                    <a:gd name="T15" fmla="*/ 38 h 49"/>
                    <a:gd name="T16" fmla="*/ 20 w 25"/>
                    <a:gd name="T17" fmla="*/ 38 h 49"/>
                    <a:gd name="T18" fmla="*/ 20 w 25"/>
                    <a:gd name="T19" fmla="*/ 38 h 49"/>
                    <a:gd name="T20" fmla="*/ 17 w 25"/>
                    <a:gd name="T21" fmla="*/ 0 h 49"/>
                    <a:gd name="T22" fmla="*/ 0 w 25"/>
                    <a:gd name="T23" fmla="*/ 8 h 49"/>
                    <a:gd name="T24" fmla="*/ 17 w 25"/>
                    <a:gd name="T25" fmla="*/ 0 h 49"/>
                    <a:gd name="T26" fmla="*/ 17 w 25"/>
                    <a:gd name="T27" fmla="*/ 0 h 49"/>
                    <a:gd name="T28" fmla="*/ 17 w 25"/>
                    <a:gd name="T29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5" h="49">
                      <a:moveTo>
                        <a:pt x="20" y="38"/>
                      </a:moveTo>
                      <a:cubicBezTo>
                        <a:pt x="21" y="42"/>
                        <a:pt x="23" y="46"/>
                        <a:pt x="25" y="49"/>
                      </a:cubicBezTo>
                      <a:cubicBezTo>
                        <a:pt x="25" y="49"/>
                        <a:pt x="25" y="49"/>
                        <a:pt x="25" y="49"/>
                      </a:cubicBezTo>
                      <a:cubicBezTo>
                        <a:pt x="23" y="46"/>
                        <a:pt x="21" y="42"/>
                        <a:pt x="20" y="38"/>
                      </a:cubicBezTo>
                      <a:moveTo>
                        <a:pt x="20" y="38"/>
                      </a:moveTo>
                      <a:cubicBezTo>
                        <a:pt x="20" y="38"/>
                        <a:pt x="20" y="38"/>
                        <a:pt x="20" y="38"/>
                      </a:cubicBezTo>
                      <a:cubicBezTo>
                        <a:pt x="20" y="38"/>
                        <a:pt x="20" y="38"/>
                        <a:pt x="20" y="38"/>
                      </a:cubicBezTo>
                      <a:moveTo>
                        <a:pt x="20" y="38"/>
                      </a:moveTo>
                      <a:cubicBezTo>
                        <a:pt x="20" y="38"/>
                        <a:pt x="20" y="38"/>
                        <a:pt x="20" y="38"/>
                      </a:cubicBezTo>
                      <a:cubicBezTo>
                        <a:pt x="20" y="38"/>
                        <a:pt x="20" y="38"/>
                        <a:pt x="20" y="38"/>
                      </a:cubicBezTo>
                      <a:moveTo>
                        <a:pt x="17" y="0"/>
                      </a:moveTo>
                      <a:cubicBezTo>
                        <a:pt x="15" y="0"/>
                        <a:pt x="7" y="4"/>
                        <a:pt x="0" y="8"/>
                      </a:cubicBezTo>
                      <a:cubicBezTo>
                        <a:pt x="7" y="4"/>
                        <a:pt x="15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</a:path>
                  </a:pathLst>
                </a:custGeom>
                <a:solidFill>
                  <a:srgbClr val="E8DE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4" name="Freeform 894">
                  <a:extLst>
                    <a:ext uri="{FF2B5EF4-FFF2-40B4-BE49-F238E27FC236}">
                      <a16:creationId xmlns:a16="http://schemas.microsoft.com/office/drawing/2014/main" id="{49D7FCEC-BCA0-4255-B952-CD8C6DFBF7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0" y="341"/>
                  <a:ext cx="87" cy="123"/>
                </a:xfrm>
                <a:custGeom>
                  <a:avLst/>
                  <a:gdLst>
                    <a:gd name="T0" fmla="*/ 28 w 36"/>
                    <a:gd name="T1" fmla="*/ 0 h 52"/>
                    <a:gd name="T2" fmla="*/ 11 w 36"/>
                    <a:gd name="T3" fmla="*/ 8 h 52"/>
                    <a:gd name="T4" fmla="*/ 4 w 36"/>
                    <a:gd name="T5" fmla="*/ 12 h 52"/>
                    <a:gd name="T6" fmla="*/ 0 w 36"/>
                    <a:gd name="T7" fmla="*/ 28 h 52"/>
                    <a:gd name="T8" fmla="*/ 0 w 36"/>
                    <a:gd name="T9" fmla="*/ 35 h 52"/>
                    <a:gd name="T10" fmla="*/ 19 w 36"/>
                    <a:gd name="T11" fmla="*/ 52 h 52"/>
                    <a:gd name="T12" fmla="*/ 19 w 36"/>
                    <a:gd name="T13" fmla="*/ 52 h 52"/>
                    <a:gd name="T14" fmla="*/ 36 w 36"/>
                    <a:gd name="T15" fmla="*/ 49 h 52"/>
                    <a:gd name="T16" fmla="*/ 31 w 36"/>
                    <a:gd name="T17" fmla="*/ 38 h 52"/>
                    <a:gd name="T18" fmla="*/ 31 w 36"/>
                    <a:gd name="T19" fmla="*/ 38 h 52"/>
                    <a:gd name="T20" fmla="*/ 31 w 36"/>
                    <a:gd name="T21" fmla="*/ 38 h 52"/>
                    <a:gd name="T22" fmla="*/ 31 w 36"/>
                    <a:gd name="T23" fmla="*/ 38 h 52"/>
                    <a:gd name="T24" fmla="*/ 31 w 36"/>
                    <a:gd name="T25" fmla="*/ 38 h 52"/>
                    <a:gd name="T26" fmla="*/ 30 w 36"/>
                    <a:gd name="T27" fmla="*/ 21 h 52"/>
                    <a:gd name="T28" fmla="*/ 30 w 36"/>
                    <a:gd name="T29" fmla="*/ 20 h 52"/>
                    <a:gd name="T30" fmla="*/ 28 w 36"/>
                    <a:gd name="T31" fmla="*/ 0 h 52"/>
                    <a:gd name="T32" fmla="*/ 28 w 36"/>
                    <a:gd name="T33" fmla="*/ 0 h 52"/>
                    <a:gd name="T34" fmla="*/ 28 w 36"/>
                    <a:gd name="T35" fmla="*/ 0 h 52"/>
                    <a:gd name="T36" fmla="*/ 28 w 36"/>
                    <a:gd name="T37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6" h="52">
                      <a:moveTo>
                        <a:pt x="28" y="0"/>
                      </a:moveTo>
                      <a:cubicBezTo>
                        <a:pt x="26" y="0"/>
                        <a:pt x="18" y="4"/>
                        <a:pt x="11" y="8"/>
                      </a:cubicBezTo>
                      <a:cubicBezTo>
                        <a:pt x="8" y="9"/>
                        <a:pt x="6" y="11"/>
                        <a:pt x="4" y="12"/>
                      </a:cubicBezTo>
                      <a:cubicBezTo>
                        <a:pt x="4" y="17"/>
                        <a:pt x="3" y="23"/>
                        <a:pt x="0" y="28"/>
                      </a:cubicBezTo>
                      <a:cubicBezTo>
                        <a:pt x="0" y="31"/>
                        <a:pt x="0" y="33"/>
                        <a:pt x="0" y="35"/>
                      </a:cubicBezTo>
                      <a:cubicBezTo>
                        <a:pt x="0" y="40"/>
                        <a:pt x="12" y="52"/>
                        <a:pt x="19" y="52"/>
                      </a:cubicBezTo>
                      <a:cubicBezTo>
                        <a:pt x="19" y="52"/>
                        <a:pt x="19" y="52"/>
                        <a:pt x="19" y="52"/>
                      </a:cubicBezTo>
                      <a:cubicBezTo>
                        <a:pt x="25" y="52"/>
                        <a:pt x="30" y="51"/>
                        <a:pt x="36" y="49"/>
                      </a:cubicBezTo>
                      <a:cubicBezTo>
                        <a:pt x="34" y="46"/>
                        <a:pt x="32" y="42"/>
                        <a:pt x="31" y="38"/>
                      </a:cubicBezTo>
                      <a:cubicBezTo>
                        <a:pt x="31" y="38"/>
                        <a:pt x="31" y="38"/>
                        <a:pt x="31" y="38"/>
                      </a:cubicBezTo>
                      <a:cubicBezTo>
                        <a:pt x="31" y="38"/>
                        <a:pt x="31" y="38"/>
                        <a:pt x="31" y="38"/>
                      </a:cubicBezTo>
                      <a:cubicBezTo>
                        <a:pt x="31" y="38"/>
                        <a:pt x="31" y="38"/>
                        <a:pt x="31" y="38"/>
                      </a:cubicBezTo>
                      <a:cubicBezTo>
                        <a:pt x="31" y="38"/>
                        <a:pt x="31" y="38"/>
                        <a:pt x="31" y="38"/>
                      </a:cubicBezTo>
                      <a:cubicBezTo>
                        <a:pt x="30" y="33"/>
                        <a:pt x="29" y="28"/>
                        <a:pt x="30" y="21"/>
                      </a:cubicBezTo>
                      <a:cubicBezTo>
                        <a:pt x="30" y="21"/>
                        <a:pt x="30" y="20"/>
                        <a:pt x="30" y="20"/>
                      </a:cubicBezTo>
                      <a:cubicBezTo>
                        <a:pt x="30" y="14"/>
                        <a:pt x="29" y="1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</a:path>
                  </a:pathLst>
                </a:custGeom>
                <a:solidFill>
                  <a:srgbClr val="7E4F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5" name="Freeform 895">
                  <a:extLst>
                    <a:ext uri="{FF2B5EF4-FFF2-40B4-BE49-F238E27FC236}">
                      <a16:creationId xmlns:a16="http://schemas.microsoft.com/office/drawing/2014/main" id="{44DB31A1-1453-4131-A31A-12D5437E28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5" y="338"/>
                  <a:ext cx="26" cy="33"/>
                </a:xfrm>
                <a:custGeom>
                  <a:avLst/>
                  <a:gdLst>
                    <a:gd name="T0" fmla="*/ 8 w 11"/>
                    <a:gd name="T1" fmla="*/ 2 h 14"/>
                    <a:gd name="T2" fmla="*/ 11 w 11"/>
                    <a:gd name="T3" fmla="*/ 12 h 14"/>
                    <a:gd name="T4" fmla="*/ 8 w 11"/>
                    <a:gd name="T5" fmla="*/ 14 h 14"/>
                    <a:gd name="T6" fmla="*/ 3 w 11"/>
                    <a:gd name="T7" fmla="*/ 9 h 14"/>
                    <a:gd name="T8" fmla="*/ 2 w 11"/>
                    <a:gd name="T9" fmla="*/ 1 h 14"/>
                    <a:gd name="T10" fmla="*/ 8 w 11"/>
                    <a:gd name="T11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" h="14">
                      <a:moveTo>
                        <a:pt x="8" y="2"/>
                      </a:move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4"/>
                        <a:pt x="8" y="14"/>
                      </a:cubicBezTo>
                      <a:cubicBezTo>
                        <a:pt x="5" y="14"/>
                        <a:pt x="3" y="9"/>
                        <a:pt x="3" y="9"/>
                      </a:cubicBezTo>
                      <a:cubicBezTo>
                        <a:pt x="3" y="9"/>
                        <a:pt x="0" y="2"/>
                        <a:pt x="2" y="1"/>
                      </a:cubicBezTo>
                      <a:cubicBezTo>
                        <a:pt x="5" y="0"/>
                        <a:pt x="8" y="2"/>
                        <a:pt x="8" y="2"/>
                      </a:cubicBezTo>
                      <a:close/>
                    </a:path>
                  </a:pathLst>
                </a:custGeom>
                <a:solidFill>
                  <a:srgbClr val="8B5B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6" name="Freeform 896">
                  <a:extLst>
                    <a:ext uri="{FF2B5EF4-FFF2-40B4-BE49-F238E27FC236}">
                      <a16:creationId xmlns:a16="http://schemas.microsoft.com/office/drawing/2014/main" id="{802B2F10-F34C-47CF-9C50-BD45195DF6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6" y="338"/>
                  <a:ext cx="24" cy="33"/>
                </a:xfrm>
                <a:custGeom>
                  <a:avLst/>
                  <a:gdLst>
                    <a:gd name="T0" fmla="*/ 2 w 10"/>
                    <a:gd name="T1" fmla="*/ 2 h 14"/>
                    <a:gd name="T2" fmla="*/ 0 w 10"/>
                    <a:gd name="T3" fmla="*/ 12 h 14"/>
                    <a:gd name="T4" fmla="*/ 2 w 10"/>
                    <a:gd name="T5" fmla="*/ 14 h 14"/>
                    <a:gd name="T6" fmla="*/ 7 w 10"/>
                    <a:gd name="T7" fmla="*/ 9 h 14"/>
                    <a:gd name="T8" fmla="*/ 8 w 10"/>
                    <a:gd name="T9" fmla="*/ 1 h 14"/>
                    <a:gd name="T10" fmla="*/ 2 w 10"/>
                    <a:gd name="T11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4">
                      <a:moveTo>
                        <a:pt x="2" y="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4"/>
                        <a:pt x="2" y="14"/>
                      </a:cubicBezTo>
                      <a:cubicBezTo>
                        <a:pt x="5" y="14"/>
                        <a:pt x="7" y="9"/>
                        <a:pt x="7" y="9"/>
                      </a:cubicBezTo>
                      <a:cubicBezTo>
                        <a:pt x="7" y="9"/>
                        <a:pt x="10" y="2"/>
                        <a:pt x="8" y="1"/>
                      </a:cubicBezTo>
                      <a:cubicBezTo>
                        <a:pt x="5" y="0"/>
                        <a:pt x="2" y="2"/>
                        <a:pt x="2" y="2"/>
                      </a:cubicBezTo>
                      <a:close/>
                    </a:path>
                  </a:pathLst>
                </a:custGeom>
                <a:solidFill>
                  <a:srgbClr val="8B5B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7" name="Freeform 897">
                  <a:extLst>
                    <a:ext uri="{FF2B5EF4-FFF2-40B4-BE49-F238E27FC236}">
                      <a16:creationId xmlns:a16="http://schemas.microsoft.com/office/drawing/2014/main" id="{56E7B1E6-D02E-4F43-8BB9-8F8FB29366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9" y="222"/>
                  <a:ext cx="137" cy="211"/>
                </a:xfrm>
                <a:custGeom>
                  <a:avLst/>
                  <a:gdLst>
                    <a:gd name="T0" fmla="*/ 28 w 57"/>
                    <a:gd name="T1" fmla="*/ 88 h 89"/>
                    <a:gd name="T2" fmla="*/ 52 w 57"/>
                    <a:gd name="T3" fmla="*/ 68 h 89"/>
                    <a:gd name="T4" fmla="*/ 57 w 57"/>
                    <a:gd name="T5" fmla="*/ 28 h 89"/>
                    <a:gd name="T6" fmla="*/ 29 w 57"/>
                    <a:gd name="T7" fmla="*/ 0 h 89"/>
                    <a:gd name="T8" fmla="*/ 0 w 57"/>
                    <a:gd name="T9" fmla="*/ 26 h 89"/>
                    <a:gd name="T10" fmla="*/ 4 w 57"/>
                    <a:gd name="T11" fmla="*/ 67 h 89"/>
                    <a:gd name="T12" fmla="*/ 28 w 57"/>
                    <a:gd name="T13" fmla="*/ 88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89">
                      <a:moveTo>
                        <a:pt x="28" y="88"/>
                      </a:moveTo>
                      <a:cubicBezTo>
                        <a:pt x="40" y="89"/>
                        <a:pt x="48" y="77"/>
                        <a:pt x="52" y="68"/>
                      </a:cubicBezTo>
                      <a:cubicBezTo>
                        <a:pt x="56" y="58"/>
                        <a:pt x="57" y="34"/>
                        <a:pt x="57" y="28"/>
                      </a:cubicBezTo>
                      <a:cubicBezTo>
                        <a:pt x="57" y="18"/>
                        <a:pt x="51" y="1"/>
                        <a:pt x="29" y="0"/>
                      </a:cubicBezTo>
                      <a:cubicBezTo>
                        <a:pt x="4" y="0"/>
                        <a:pt x="0" y="16"/>
                        <a:pt x="0" y="26"/>
                      </a:cubicBezTo>
                      <a:cubicBezTo>
                        <a:pt x="0" y="32"/>
                        <a:pt x="0" y="56"/>
                        <a:pt x="4" y="67"/>
                      </a:cubicBezTo>
                      <a:cubicBezTo>
                        <a:pt x="6" y="75"/>
                        <a:pt x="15" y="88"/>
                        <a:pt x="28" y="88"/>
                      </a:cubicBezTo>
                      <a:close/>
                    </a:path>
                  </a:pathLst>
                </a:custGeom>
                <a:solidFill>
                  <a:srgbClr val="8B5B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8" name="Freeform 898">
                  <a:extLst>
                    <a:ext uri="{FF2B5EF4-FFF2-40B4-BE49-F238E27FC236}">
                      <a16:creationId xmlns:a16="http://schemas.microsoft.com/office/drawing/2014/main" id="{3F8BE9FD-3D82-4192-844D-379DEE7288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2" y="279"/>
                  <a:ext cx="36" cy="176"/>
                </a:xfrm>
                <a:custGeom>
                  <a:avLst/>
                  <a:gdLst>
                    <a:gd name="T0" fmla="*/ 4 w 15"/>
                    <a:gd name="T1" fmla="*/ 73 h 74"/>
                    <a:gd name="T2" fmla="*/ 10 w 15"/>
                    <a:gd name="T3" fmla="*/ 65 h 74"/>
                    <a:gd name="T4" fmla="*/ 7 w 15"/>
                    <a:gd name="T5" fmla="*/ 56 h 74"/>
                    <a:gd name="T6" fmla="*/ 12 w 15"/>
                    <a:gd name="T7" fmla="*/ 49 h 74"/>
                    <a:gd name="T8" fmla="*/ 8 w 15"/>
                    <a:gd name="T9" fmla="*/ 40 h 74"/>
                    <a:gd name="T10" fmla="*/ 11 w 15"/>
                    <a:gd name="T11" fmla="*/ 33 h 74"/>
                    <a:gd name="T12" fmla="*/ 7 w 15"/>
                    <a:gd name="T13" fmla="*/ 27 h 74"/>
                    <a:gd name="T14" fmla="*/ 9 w 15"/>
                    <a:gd name="T15" fmla="*/ 19 h 74"/>
                    <a:gd name="T16" fmla="*/ 6 w 15"/>
                    <a:gd name="T17" fmla="*/ 13 h 74"/>
                    <a:gd name="T18" fmla="*/ 5 w 15"/>
                    <a:gd name="T19" fmla="*/ 6 h 74"/>
                    <a:gd name="T20" fmla="*/ 0 w 15"/>
                    <a:gd name="T21" fmla="*/ 1 h 74"/>
                    <a:gd name="T22" fmla="*/ 1 w 15"/>
                    <a:gd name="T23" fmla="*/ 0 h 74"/>
                    <a:gd name="T24" fmla="*/ 7 w 15"/>
                    <a:gd name="T25" fmla="*/ 6 h 74"/>
                    <a:gd name="T26" fmla="*/ 8 w 15"/>
                    <a:gd name="T27" fmla="*/ 13 h 74"/>
                    <a:gd name="T28" fmla="*/ 12 w 15"/>
                    <a:gd name="T29" fmla="*/ 19 h 74"/>
                    <a:gd name="T30" fmla="*/ 10 w 15"/>
                    <a:gd name="T31" fmla="*/ 27 h 74"/>
                    <a:gd name="T32" fmla="*/ 13 w 15"/>
                    <a:gd name="T33" fmla="*/ 33 h 74"/>
                    <a:gd name="T34" fmla="*/ 10 w 15"/>
                    <a:gd name="T35" fmla="*/ 40 h 74"/>
                    <a:gd name="T36" fmla="*/ 14 w 15"/>
                    <a:gd name="T37" fmla="*/ 49 h 74"/>
                    <a:gd name="T38" fmla="*/ 9 w 15"/>
                    <a:gd name="T39" fmla="*/ 56 h 74"/>
                    <a:gd name="T40" fmla="*/ 12 w 15"/>
                    <a:gd name="T41" fmla="*/ 65 h 74"/>
                    <a:gd name="T42" fmla="*/ 4 w 15"/>
                    <a:gd name="T43" fmla="*/ 73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5" h="74">
                      <a:moveTo>
                        <a:pt x="4" y="73"/>
                      </a:moveTo>
                      <a:cubicBezTo>
                        <a:pt x="5" y="71"/>
                        <a:pt x="9" y="70"/>
                        <a:pt x="10" y="65"/>
                      </a:cubicBezTo>
                      <a:cubicBezTo>
                        <a:pt x="11" y="60"/>
                        <a:pt x="7" y="57"/>
                        <a:pt x="7" y="56"/>
                      </a:cubicBezTo>
                      <a:cubicBezTo>
                        <a:pt x="7" y="55"/>
                        <a:pt x="11" y="53"/>
                        <a:pt x="12" y="49"/>
                      </a:cubicBezTo>
                      <a:cubicBezTo>
                        <a:pt x="12" y="44"/>
                        <a:pt x="8" y="41"/>
                        <a:pt x="8" y="40"/>
                      </a:cubicBezTo>
                      <a:cubicBezTo>
                        <a:pt x="8" y="39"/>
                        <a:pt x="11" y="37"/>
                        <a:pt x="11" y="33"/>
                      </a:cubicBezTo>
                      <a:cubicBezTo>
                        <a:pt x="11" y="30"/>
                        <a:pt x="8" y="28"/>
                        <a:pt x="7" y="27"/>
                      </a:cubicBezTo>
                      <a:cubicBezTo>
                        <a:pt x="7" y="26"/>
                        <a:pt x="10" y="23"/>
                        <a:pt x="9" y="19"/>
                      </a:cubicBezTo>
                      <a:cubicBezTo>
                        <a:pt x="9" y="15"/>
                        <a:pt x="6" y="14"/>
                        <a:pt x="6" y="13"/>
                      </a:cubicBezTo>
                      <a:cubicBezTo>
                        <a:pt x="6" y="12"/>
                        <a:pt x="7" y="8"/>
                        <a:pt x="5" y="6"/>
                      </a:cubicBezTo>
                      <a:cubicBezTo>
                        <a:pt x="4" y="3"/>
                        <a:pt x="2" y="2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5" y="1"/>
                        <a:pt x="7" y="6"/>
                      </a:cubicBezTo>
                      <a:cubicBezTo>
                        <a:pt x="9" y="8"/>
                        <a:pt x="8" y="12"/>
                        <a:pt x="8" y="13"/>
                      </a:cubicBezTo>
                      <a:cubicBezTo>
                        <a:pt x="8" y="14"/>
                        <a:pt x="11" y="15"/>
                        <a:pt x="12" y="19"/>
                      </a:cubicBezTo>
                      <a:cubicBezTo>
                        <a:pt x="12" y="23"/>
                        <a:pt x="9" y="26"/>
                        <a:pt x="10" y="27"/>
                      </a:cubicBezTo>
                      <a:cubicBezTo>
                        <a:pt x="10" y="28"/>
                        <a:pt x="13" y="30"/>
                        <a:pt x="13" y="33"/>
                      </a:cubicBezTo>
                      <a:cubicBezTo>
                        <a:pt x="13" y="37"/>
                        <a:pt x="10" y="39"/>
                        <a:pt x="10" y="40"/>
                      </a:cubicBezTo>
                      <a:cubicBezTo>
                        <a:pt x="10" y="41"/>
                        <a:pt x="15" y="43"/>
                        <a:pt x="14" y="49"/>
                      </a:cubicBezTo>
                      <a:cubicBezTo>
                        <a:pt x="13" y="53"/>
                        <a:pt x="9" y="55"/>
                        <a:pt x="9" y="56"/>
                      </a:cubicBezTo>
                      <a:cubicBezTo>
                        <a:pt x="9" y="57"/>
                        <a:pt x="13" y="60"/>
                        <a:pt x="12" y="65"/>
                      </a:cubicBezTo>
                      <a:cubicBezTo>
                        <a:pt x="11" y="70"/>
                        <a:pt x="4" y="74"/>
                        <a:pt x="4" y="73"/>
                      </a:cubicBezTo>
                      <a:close/>
                    </a:path>
                  </a:pathLst>
                </a:custGeom>
                <a:solidFill>
                  <a:srgbClr val="110F0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9" name="Freeform 899">
                  <a:extLst>
                    <a:ext uri="{FF2B5EF4-FFF2-40B4-BE49-F238E27FC236}">
                      <a16:creationId xmlns:a16="http://schemas.microsoft.com/office/drawing/2014/main" id="{9EE40498-75B2-4958-B146-E95F6EAAEC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4" y="260"/>
                  <a:ext cx="24" cy="157"/>
                </a:xfrm>
                <a:custGeom>
                  <a:avLst/>
                  <a:gdLst>
                    <a:gd name="T0" fmla="*/ 9 w 10"/>
                    <a:gd name="T1" fmla="*/ 65 h 66"/>
                    <a:gd name="T2" fmla="*/ 4 w 10"/>
                    <a:gd name="T3" fmla="*/ 58 h 66"/>
                    <a:gd name="T4" fmla="*/ 7 w 10"/>
                    <a:gd name="T5" fmla="*/ 50 h 66"/>
                    <a:gd name="T6" fmla="*/ 2 w 10"/>
                    <a:gd name="T7" fmla="*/ 44 h 66"/>
                    <a:gd name="T8" fmla="*/ 5 w 10"/>
                    <a:gd name="T9" fmla="*/ 36 h 66"/>
                    <a:gd name="T10" fmla="*/ 2 w 10"/>
                    <a:gd name="T11" fmla="*/ 30 h 66"/>
                    <a:gd name="T12" fmla="*/ 2 w 10"/>
                    <a:gd name="T13" fmla="*/ 23 h 66"/>
                    <a:gd name="T14" fmla="*/ 2 w 10"/>
                    <a:gd name="T15" fmla="*/ 17 h 66"/>
                    <a:gd name="T16" fmla="*/ 5 w 10"/>
                    <a:gd name="T17" fmla="*/ 12 h 66"/>
                    <a:gd name="T18" fmla="*/ 5 w 10"/>
                    <a:gd name="T19" fmla="*/ 5 h 66"/>
                    <a:gd name="T20" fmla="*/ 9 w 10"/>
                    <a:gd name="T21" fmla="*/ 2 h 66"/>
                    <a:gd name="T22" fmla="*/ 9 w 10"/>
                    <a:gd name="T23" fmla="*/ 0 h 66"/>
                    <a:gd name="T24" fmla="*/ 4 w 10"/>
                    <a:gd name="T25" fmla="*/ 5 h 66"/>
                    <a:gd name="T26" fmla="*/ 3 w 10"/>
                    <a:gd name="T27" fmla="*/ 12 h 66"/>
                    <a:gd name="T28" fmla="*/ 1 w 10"/>
                    <a:gd name="T29" fmla="*/ 17 h 66"/>
                    <a:gd name="T30" fmla="*/ 1 w 10"/>
                    <a:gd name="T31" fmla="*/ 23 h 66"/>
                    <a:gd name="T32" fmla="*/ 0 w 10"/>
                    <a:gd name="T33" fmla="*/ 30 h 66"/>
                    <a:gd name="T34" fmla="*/ 3 w 10"/>
                    <a:gd name="T35" fmla="*/ 36 h 66"/>
                    <a:gd name="T36" fmla="*/ 1 w 10"/>
                    <a:gd name="T37" fmla="*/ 44 h 66"/>
                    <a:gd name="T38" fmla="*/ 5 w 10"/>
                    <a:gd name="T39" fmla="*/ 50 h 66"/>
                    <a:gd name="T40" fmla="*/ 3 w 10"/>
                    <a:gd name="T41" fmla="*/ 58 h 66"/>
                    <a:gd name="T42" fmla="*/ 9 w 10"/>
                    <a:gd name="T43" fmla="*/ 65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" h="66">
                      <a:moveTo>
                        <a:pt x="9" y="65"/>
                      </a:moveTo>
                      <a:cubicBezTo>
                        <a:pt x="9" y="64"/>
                        <a:pt x="5" y="62"/>
                        <a:pt x="4" y="58"/>
                      </a:cubicBezTo>
                      <a:cubicBezTo>
                        <a:pt x="3" y="53"/>
                        <a:pt x="7" y="51"/>
                        <a:pt x="7" y="50"/>
                      </a:cubicBezTo>
                      <a:cubicBezTo>
                        <a:pt x="7" y="49"/>
                        <a:pt x="3" y="47"/>
                        <a:pt x="2" y="44"/>
                      </a:cubicBezTo>
                      <a:cubicBezTo>
                        <a:pt x="1" y="39"/>
                        <a:pt x="5" y="37"/>
                        <a:pt x="5" y="36"/>
                      </a:cubicBezTo>
                      <a:cubicBezTo>
                        <a:pt x="5" y="35"/>
                        <a:pt x="2" y="34"/>
                        <a:pt x="2" y="30"/>
                      </a:cubicBezTo>
                      <a:cubicBezTo>
                        <a:pt x="2" y="27"/>
                        <a:pt x="2" y="24"/>
                        <a:pt x="2" y="23"/>
                      </a:cubicBezTo>
                      <a:cubicBezTo>
                        <a:pt x="2" y="22"/>
                        <a:pt x="2" y="21"/>
                        <a:pt x="2" y="17"/>
                      </a:cubicBezTo>
                      <a:cubicBezTo>
                        <a:pt x="3" y="14"/>
                        <a:pt x="5" y="13"/>
                        <a:pt x="5" y="12"/>
                      </a:cubicBezTo>
                      <a:cubicBezTo>
                        <a:pt x="5" y="11"/>
                        <a:pt x="4" y="8"/>
                        <a:pt x="5" y="5"/>
                      </a:cubicBezTo>
                      <a:cubicBezTo>
                        <a:pt x="6" y="3"/>
                        <a:pt x="8" y="2"/>
                        <a:pt x="9" y="2"/>
                      </a:cubicBezTo>
                      <a:cubicBezTo>
                        <a:pt x="9" y="1"/>
                        <a:pt x="9" y="0"/>
                        <a:pt x="9" y="0"/>
                      </a:cubicBezTo>
                      <a:cubicBezTo>
                        <a:pt x="8" y="1"/>
                        <a:pt x="5" y="2"/>
                        <a:pt x="4" y="5"/>
                      </a:cubicBezTo>
                      <a:cubicBezTo>
                        <a:pt x="2" y="8"/>
                        <a:pt x="3" y="11"/>
                        <a:pt x="3" y="12"/>
                      </a:cubicBezTo>
                      <a:cubicBezTo>
                        <a:pt x="3" y="13"/>
                        <a:pt x="1" y="14"/>
                        <a:pt x="1" y="17"/>
                      </a:cubicBezTo>
                      <a:cubicBezTo>
                        <a:pt x="1" y="21"/>
                        <a:pt x="1" y="22"/>
                        <a:pt x="1" y="23"/>
                      </a:cubicBezTo>
                      <a:cubicBezTo>
                        <a:pt x="1" y="24"/>
                        <a:pt x="0" y="27"/>
                        <a:pt x="0" y="30"/>
                      </a:cubicBezTo>
                      <a:cubicBezTo>
                        <a:pt x="0" y="33"/>
                        <a:pt x="3" y="35"/>
                        <a:pt x="3" y="36"/>
                      </a:cubicBezTo>
                      <a:cubicBezTo>
                        <a:pt x="3" y="37"/>
                        <a:pt x="0" y="39"/>
                        <a:pt x="1" y="44"/>
                      </a:cubicBezTo>
                      <a:cubicBezTo>
                        <a:pt x="1" y="47"/>
                        <a:pt x="5" y="49"/>
                        <a:pt x="5" y="50"/>
                      </a:cubicBezTo>
                      <a:cubicBezTo>
                        <a:pt x="5" y="51"/>
                        <a:pt x="2" y="53"/>
                        <a:pt x="3" y="58"/>
                      </a:cubicBezTo>
                      <a:cubicBezTo>
                        <a:pt x="4" y="62"/>
                        <a:pt x="10" y="66"/>
                        <a:pt x="9" y="65"/>
                      </a:cubicBezTo>
                      <a:close/>
                    </a:path>
                  </a:pathLst>
                </a:custGeom>
                <a:solidFill>
                  <a:srgbClr val="110F0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0" name="Freeform 900">
                  <a:extLst>
                    <a:ext uri="{FF2B5EF4-FFF2-40B4-BE49-F238E27FC236}">
                      <a16:creationId xmlns:a16="http://schemas.microsoft.com/office/drawing/2014/main" id="{347B929D-9328-4161-B0CA-14D9E856C0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0" y="215"/>
                  <a:ext cx="146" cy="99"/>
                </a:xfrm>
                <a:custGeom>
                  <a:avLst/>
                  <a:gdLst>
                    <a:gd name="T0" fmla="*/ 16 w 61"/>
                    <a:gd name="T1" fmla="*/ 22 h 42"/>
                    <a:gd name="T2" fmla="*/ 61 w 61"/>
                    <a:gd name="T3" fmla="*/ 42 h 42"/>
                    <a:gd name="T4" fmla="*/ 60 w 61"/>
                    <a:gd name="T5" fmla="*/ 24 h 42"/>
                    <a:gd name="T6" fmla="*/ 47 w 61"/>
                    <a:gd name="T7" fmla="*/ 2 h 42"/>
                    <a:gd name="T8" fmla="*/ 23 w 61"/>
                    <a:gd name="T9" fmla="*/ 0 h 42"/>
                    <a:gd name="T10" fmla="*/ 4 w 61"/>
                    <a:gd name="T11" fmla="*/ 12 h 42"/>
                    <a:gd name="T12" fmla="*/ 0 w 61"/>
                    <a:gd name="T13" fmla="*/ 32 h 42"/>
                    <a:gd name="T14" fmla="*/ 4 w 61"/>
                    <a:gd name="T15" fmla="*/ 41 h 42"/>
                    <a:gd name="T16" fmla="*/ 16 w 61"/>
                    <a:gd name="T17" fmla="*/ 2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1" h="42">
                      <a:moveTo>
                        <a:pt x="16" y="22"/>
                      </a:moveTo>
                      <a:cubicBezTo>
                        <a:pt x="28" y="32"/>
                        <a:pt x="43" y="39"/>
                        <a:pt x="61" y="42"/>
                      </a:cubicBezTo>
                      <a:cubicBezTo>
                        <a:pt x="60" y="24"/>
                        <a:pt x="60" y="24"/>
                        <a:pt x="60" y="24"/>
                      </a:cubicBezTo>
                      <a:cubicBezTo>
                        <a:pt x="47" y="2"/>
                        <a:pt x="47" y="2"/>
                        <a:pt x="47" y="2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10" y="35"/>
                        <a:pt x="13" y="30"/>
                        <a:pt x="16" y="22"/>
                      </a:cubicBezTo>
                      <a:close/>
                    </a:path>
                  </a:pathLst>
                </a:custGeom>
                <a:solidFill>
                  <a:srgbClr val="110F0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1" name="Freeform 901">
                  <a:extLst>
                    <a:ext uri="{FF2B5EF4-FFF2-40B4-BE49-F238E27FC236}">
                      <a16:creationId xmlns:a16="http://schemas.microsoft.com/office/drawing/2014/main" id="{AC72BE2F-2E71-4B2C-8D10-AAF4F3653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57" y="1705"/>
                  <a:ext cx="115" cy="102"/>
                </a:xfrm>
                <a:custGeom>
                  <a:avLst/>
                  <a:gdLst>
                    <a:gd name="T0" fmla="*/ 27 w 48"/>
                    <a:gd name="T1" fmla="*/ 5 h 43"/>
                    <a:gd name="T2" fmla="*/ 4 w 48"/>
                    <a:gd name="T3" fmla="*/ 40 h 43"/>
                    <a:gd name="T4" fmla="*/ 15 w 48"/>
                    <a:gd name="T5" fmla="*/ 41 h 43"/>
                    <a:gd name="T6" fmla="*/ 40 w 48"/>
                    <a:gd name="T7" fmla="*/ 25 h 43"/>
                    <a:gd name="T8" fmla="*/ 45 w 48"/>
                    <a:gd name="T9" fmla="*/ 7 h 43"/>
                    <a:gd name="T10" fmla="*/ 41 w 48"/>
                    <a:gd name="T11" fmla="*/ 0 h 43"/>
                    <a:gd name="T12" fmla="*/ 27 w 48"/>
                    <a:gd name="T13" fmla="*/ 5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8" h="43">
                      <a:moveTo>
                        <a:pt x="27" y="5"/>
                      </a:moveTo>
                      <a:cubicBezTo>
                        <a:pt x="17" y="18"/>
                        <a:pt x="0" y="29"/>
                        <a:pt x="4" y="40"/>
                      </a:cubicBezTo>
                      <a:cubicBezTo>
                        <a:pt x="5" y="42"/>
                        <a:pt x="10" y="43"/>
                        <a:pt x="15" y="41"/>
                      </a:cubicBezTo>
                      <a:cubicBezTo>
                        <a:pt x="23" y="37"/>
                        <a:pt x="33" y="29"/>
                        <a:pt x="40" y="25"/>
                      </a:cubicBezTo>
                      <a:cubicBezTo>
                        <a:pt x="46" y="20"/>
                        <a:pt x="48" y="12"/>
                        <a:pt x="45" y="7"/>
                      </a:cubicBezTo>
                      <a:cubicBezTo>
                        <a:pt x="42" y="2"/>
                        <a:pt x="41" y="0"/>
                        <a:pt x="41" y="0"/>
                      </a:cubicBezTo>
                      <a:lnTo>
                        <a:pt x="27" y="5"/>
                      </a:lnTo>
                      <a:close/>
                    </a:path>
                  </a:pathLst>
                </a:custGeom>
                <a:solidFill>
                  <a:srgbClr val="8787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2" name="Freeform 902">
                  <a:extLst>
                    <a:ext uri="{FF2B5EF4-FFF2-40B4-BE49-F238E27FC236}">
                      <a16:creationId xmlns:a16="http://schemas.microsoft.com/office/drawing/2014/main" id="{39CBB457-5EA4-4849-A567-A5DAADBDCA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57" y="1698"/>
                  <a:ext cx="115" cy="105"/>
                </a:xfrm>
                <a:custGeom>
                  <a:avLst/>
                  <a:gdLst>
                    <a:gd name="T0" fmla="*/ 27 w 48"/>
                    <a:gd name="T1" fmla="*/ 5 h 44"/>
                    <a:gd name="T2" fmla="*/ 4 w 48"/>
                    <a:gd name="T3" fmla="*/ 40 h 44"/>
                    <a:gd name="T4" fmla="*/ 15 w 48"/>
                    <a:gd name="T5" fmla="*/ 41 h 44"/>
                    <a:gd name="T6" fmla="*/ 40 w 48"/>
                    <a:gd name="T7" fmla="*/ 25 h 44"/>
                    <a:gd name="T8" fmla="*/ 45 w 48"/>
                    <a:gd name="T9" fmla="*/ 7 h 44"/>
                    <a:gd name="T10" fmla="*/ 41 w 48"/>
                    <a:gd name="T11" fmla="*/ 0 h 44"/>
                    <a:gd name="T12" fmla="*/ 27 w 48"/>
                    <a:gd name="T13" fmla="*/ 5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8" h="44">
                      <a:moveTo>
                        <a:pt x="27" y="5"/>
                      </a:moveTo>
                      <a:cubicBezTo>
                        <a:pt x="17" y="19"/>
                        <a:pt x="0" y="30"/>
                        <a:pt x="4" y="40"/>
                      </a:cubicBezTo>
                      <a:cubicBezTo>
                        <a:pt x="5" y="43"/>
                        <a:pt x="10" y="44"/>
                        <a:pt x="15" y="41"/>
                      </a:cubicBezTo>
                      <a:cubicBezTo>
                        <a:pt x="23" y="38"/>
                        <a:pt x="33" y="29"/>
                        <a:pt x="40" y="25"/>
                      </a:cubicBezTo>
                      <a:cubicBezTo>
                        <a:pt x="46" y="21"/>
                        <a:pt x="48" y="12"/>
                        <a:pt x="45" y="7"/>
                      </a:cubicBezTo>
                      <a:cubicBezTo>
                        <a:pt x="42" y="2"/>
                        <a:pt x="41" y="0"/>
                        <a:pt x="41" y="0"/>
                      </a:cubicBezTo>
                      <a:lnTo>
                        <a:pt x="27" y="5"/>
                      </a:lnTo>
                      <a:close/>
                    </a:path>
                  </a:pathLst>
                </a:custGeom>
                <a:solidFill>
                  <a:srgbClr val="8EC6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3" name="Freeform 903">
                  <a:extLst>
                    <a:ext uri="{FF2B5EF4-FFF2-40B4-BE49-F238E27FC236}">
                      <a16:creationId xmlns:a16="http://schemas.microsoft.com/office/drawing/2014/main" id="{48D9961A-682F-4722-B3BE-262DB6786E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3" y="1060"/>
                  <a:ext cx="125" cy="698"/>
                </a:xfrm>
                <a:custGeom>
                  <a:avLst/>
                  <a:gdLst>
                    <a:gd name="T0" fmla="*/ 9 w 52"/>
                    <a:gd name="T1" fmla="*/ 277 h 294"/>
                    <a:gd name="T2" fmla="*/ 9 w 52"/>
                    <a:gd name="T3" fmla="*/ 240 h 294"/>
                    <a:gd name="T4" fmla="*/ 4 w 52"/>
                    <a:gd name="T5" fmla="*/ 145 h 294"/>
                    <a:gd name="T6" fmla="*/ 4 w 52"/>
                    <a:gd name="T7" fmla="*/ 93 h 294"/>
                    <a:gd name="T8" fmla="*/ 0 w 52"/>
                    <a:gd name="T9" fmla="*/ 32 h 294"/>
                    <a:gd name="T10" fmla="*/ 52 w 52"/>
                    <a:gd name="T11" fmla="*/ 0 h 294"/>
                    <a:gd name="T12" fmla="*/ 36 w 52"/>
                    <a:gd name="T13" fmla="*/ 93 h 294"/>
                    <a:gd name="T14" fmla="*/ 40 w 52"/>
                    <a:gd name="T15" fmla="*/ 139 h 294"/>
                    <a:gd name="T16" fmla="*/ 31 w 52"/>
                    <a:gd name="T17" fmla="*/ 231 h 294"/>
                    <a:gd name="T18" fmla="*/ 26 w 52"/>
                    <a:gd name="T19" fmla="*/ 269 h 294"/>
                    <a:gd name="T20" fmla="*/ 10 w 52"/>
                    <a:gd name="T21" fmla="*/ 290 h 294"/>
                    <a:gd name="T22" fmla="*/ 9 w 52"/>
                    <a:gd name="T23" fmla="*/ 277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2" h="294">
                      <a:moveTo>
                        <a:pt x="9" y="277"/>
                      </a:moveTo>
                      <a:cubicBezTo>
                        <a:pt x="13" y="270"/>
                        <a:pt x="10" y="267"/>
                        <a:pt x="9" y="240"/>
                      </a:cubicBezTo>
                      <a:cubicBezTo>
                        <a:pt x="7" y="213"/>
                        <a:pt x="3" y="165"/>
                        <a:pt x="4" y="145"/>
                      </a:cubicBezTo>
                      <a:cubicBezTo>
                        <a:pt x="5" y="126"/>
                        <a:pt x="5" y="106"/>
                        <a:pt x="4" y="93"/>
                      </a:cubicBezTo>
                      <a:cubicBezTo>
                        <a:pt x="3" y="79"/>
                        <a:pt x="1" y="55"/>
                        <a:pt x="0" y="32"/>
                      </a:cubicBezTo>
                      <a:cubicBezTo>
                        <a:pt x="52" y="0"/>
                        <a:pt x="52" y="0"/>
                        <a:pt x="52" y="0"/>
                      </a:cubicBezTo>
                      <a:cubicBezTo>
                        <a:pt x="46" y="39"/>
                        <a:pt x="34" y="81"/>
                        <a:pt x="36" y="93"/>
                      </a:cubicBezTo>
                      <a:cubicBezTo>
                        <a:pt x="37" y="105"/>
                        <a:pt x="38" y="117"/>
                        <a:pt x="40" y="139"/>
                      </a:cubicBezTo>
                      <a:cubicBezTo>
                        <a:pt x="41" y="162"/>
                        <a:pt x="32" y="218"/>
                        <a:pt x="31" y="231"/>
                      </a:cubicBezTo>
                      <a:cubicBezTo>
                        <a:pt x="29" y="244"/>
                        <a:pt x="27" y="254"/>
                        <a:pt x="26" y="269"/>
                      </a:cubicBezTo>
                      <a:cubicBezTo>
                        <a:pt x="25" y="284"/>
                        <a:pt x="18" y="286"/>
                        <a:pt x="10" y="290"/>
                      </a:cubicBezTo>
                      <a:cubicBezTo>
                        <a:pt x="3" y="294"/>
                        <a:pt x="3" y="288"/>
                        <a:pt x="9" y="277"/>
                      </a:cubicBezTo>
                      <a:close/>
                    </a:path>
                  </a:pathLst>
                </a:custGeom>
                <a:solidFill>
                  <a:srgbClr val="8B5B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" name="Freeform 904">
                  <a:extLst>
                    <a:ext uri="{FF2B5EF4-FFF2-40B4-BE49-F238E27FC236}">
                      <a16:creationId xmlns:a16="http://schemas.microsoft.com/office/drawing/2014/main" id="{60FAF173-0F50-400B-B235-D0F5109917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30" y="1705"/>
                  <a:ext cx="115" cy="102"/>
                </a:xfrm>
                <a:custGeom>
                  <a:avLst/>
                  <a:gdLst>
                    <a:gd name="T0" fmla="*/ 21 w 48"/>
                    <a:gd name="T1" fmla="*/ 5 h 43"/>
                    <a:gd name="T2" fmla="*/ 44 w 48"/>
                    <a:gd name="T3" fmla="*/ 40 h 43"/>
                    <a:gd name="T4" fmla="*/ 32 w 48"/>
                    <a:gd name="T5" fmla="*/ 41 h 43"/>
                    <a:gd name="T6" fmla="*/ 8 w 48"/>
                    <a:gd name="T7" fmla="*/ 25 h 43"/>
                    <a:gd name="T8" fmla="*/ 3 w 48"/>
                    <a:gd name="T9" fmla="*/ 7 h 43"/>
                    <a:gd name="T10" fmla="*/ 7 w 48"/>
                    <a:gd name="T11" fmla="*/ 0 h 43"/>
                    <a:gd name="T12" fmla="*/ 21 w 48"/>
                    <a:gd name="T13" fmla="*/ 5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8" h="43">
                      <a:moveTo>
                        <a:pt x="21" y="5"/>
                      </a:moveTo>
                      <a:cubicBezTo>
                        <a:pt x="31" y="18"/>
                        <a:pt x="48" y="29"/>
                        <a:pt x="44" y="40"/>
                      </a:cubicBezTo>
                      <a:cubicBezTo>
                        <a:pt x="43" y="42"/>
                        <a:pt x="38" y="43"/>
                        <a:pt x="32" y="41"/>
                      </a:cubicBezTo>
                      <a:cubicBezTo>
                        <a:pt x="25" y="37"/>
                        <a:pt x="15" y="29"/>
                        <a:pt x="8" y="25"/>
                      </a:cubicBezTo>
                      <a:cubicBezTo>
                        <a:pt x="2" y="20"/>
                        <a:pt x="0" y="12"/>
                        <a:pt x="3" y="7"/>
                      </a:cubicBezTo>
                      <a:cubicBezTo>
                        <a:pt x="5" y="2"/>
                        <a:pt x="7" y="0"/>
                        <a:pt x="7" y="0"/>
                      </a:cubicBezTo>
                      <a:lnTo>
                        <a:pt x="21" y="5"/>
                      </a:lnTo>
                      <a:close/>
                    </a:path>
                  </a:pathLst>
                </a:custGeom>
                <a:solidFill>
                  <a:srgbClr val="8787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5" name="Freeform 905">
                  <a:extLst>
                    <a:ext uri="{FF2B5EF4-FFF2-40B4-BE49-F238E27FC236}">
                      <a16:creationId xmlns:a16="http://schemas.microsoft.com/office/drawing/2014/main" id="{D4DABC40-D85D-4713-9F27-D785FEA7D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30" y="1698"/>
                  <a:ext cx="115" cy="105"/>
                </a:xfrm>
                <a:custGeom>
                  <a:avLst/>
                  <a:gdLst>
                    <a:gd name="T0" fmla="*/ 21 w 48"/>
                    <a:gd name="T1" fmla="*/ 5 h 44"/>
                    <a:gd name="T2" fmla="*/ 44 w 48"/>
                    <a:gd name="T3" fmla="*/ 40 h 44"/>
                    <a:gd name="T4" fmla="*/ 32 w 48"/>
                    <a:gd name="T5" fmla="*/ 41 h 44"/>
                    <a:gd name="T6" fmla="*/ 8 w 48"/>
                    <a:gd name="T7" fmla="*/ 25 h 44"/>
                    <a:gd name="T8" fmla="*/ 3 w 48"/>
                    <a:gd name="T9" fmla="*/ 7 h 44"/>
                    <a:gd name="T10" fmla="*/ 7 w 48"/>
                    <a:gd name="T11" fmla="*/ 0 h 44"/>
                    <a:gd name="T12" fmla="*/ 21 w 48"/>
                    <a:gd name="T13" fmla="*/ 5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8" h="44">
                      <a:moveTo>
                        <a:pt x="21" y="5"/>
                      </a:moveTo>
                      <a:cubicBezTo>
                        <a:pt x="31" y="19"/>
                        <a:pt x="48" y="30"/>
                        <a:pt x="44" y="40"/>
                      </a:cubicBezTo>
                      <a:cubicBezTo>
                        <a:pt x="43" y="43"/>
                        <a:pt x="38" y="44"/>
                        <a:pt x="32" y="41"/>
                      </a:cubicBezTo>
                      <a:cubicBezTo>
                        <a:pt x="25" y="38"/>
                        <a:pt x="15" y="29"/>
                        <a:pt x="8" y="25"/>
                      </a:cubicBezTo>
                      <a:cubicBezTo>
                        <a:pt x="2" y="21"/>
                        <a:pt x="0" y="12"/>
                        <a:pt x="3" y="7"/>
                      </a:cubicBezTo>
                      <a:cubicBezTo>
                        <a:pt x="5" y="2"/>
                        <a:pt x="7" y="0"/>
                        <a:pt x="7" y="0"/>
                      </a:cubicBezTo>
                      <a:lnTo>
                        <a:pt x="21" y="5"/>
                      </a:lnTo>
                      <a:close/>
                    </a:path>
                  </a:pathLst>
                </a:custGeom>
                <a:solidFill>
                  <a:srgbClr val="8EC6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" name="Freeform 906">
                  <a:extLst>
                    <a:ext uri="{FF2B5EF4-FFF2-40B4-BE49-F238E27FC236}">
                      <a16:creationId xmlns:a16="http://schemas.microsoft.com/office/drawing/2014/main" id="{618E2D82-8434-4197-B0D7-CF958CEDB2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84" y="1060"/>
                  <a:ext cx="122" cy="698"/>
                </a:xfrm>
                <a:custGeom>
                  <a:avLst/>
                  <a:gdLst>
                    <a:gd name="T0" fmla="*/ 43 w 51"/>
                    <a:gd name="T1" fmla="*/ 277 h 294"/>
                    <a:gd name="T2" fmla="*/ 43 w 51"/>
                    <a:gd name="T3" fmla="*/ 240 h 294"/>
                    <a:gd name="T4" fmla="*/ 48 w 51"/>
                    <a:gd name="T5" fmla="*/ 145 h 294"/>
                    <a:gd name="T6" fmla="*/ 47 w 51"/>
                    <a:gd name="T7" fmla="*/ 93 h 294"/>
                    <a:gd name="T8" fmla="*/ 51 w 51"/>
                    <a:gd name="T9" fmla="*/ 32 h 294"/>
                    <a:gd name="T10" fmla="*/ 0 w 51"/>
                    <a:gd name="T11" fmla="*/ 0 h 294"/>
                    <a:gd name="T12" fmla="*/ 16 w 51"/>
                    <a:gd name="T13" fmla="*/ 93 h 294"/>
                    <a:gd name="T14" fmla="*/ 12 w 51"/>
                    <a:gd name="T15" fmla="*/ 139 h 294"/>
                    <a:gd name="T16" fmla="*/ 21 w 51"/>
                    <a:gd name="T17" fmla="*/ 231 h 294"/>
                    <a:gd name="T18" fmla="*/ 26 w 51"/>
                    <a:gd name="T19" fmla="*/ 269 h 294"/>
                    <a:gd name="T20" fmla="*/ 42 w 51"/>
                    <a:gd name="T21" fmla="*/ 290 h 294"/>
                    <a:gd name="T22" fmla="*/ 43 w 51"/>
                    <a:gd name="T23" fmla="*/ 277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1" h="294">
                      <a:moveTo>
                        <a:pt x="43" y="277"/>
                      </a:moveTo>
                      <a:cubicBezTo>
                        <a:pt x="39" y="270"/>
                        <a:pt x="41" y="267"/>
                        <a:pt x="43" y="240"/>
                      </a:cubicBezTo>
                      <a:cubicBezTo>
                        <a:pt x="45" y="213"/>
                        <a:pt x="49" y="165"/>
                        <a:pt x="48" y="145"/>
                      </a:cubicBezTo>
                      <a:cubicBezTo>
                        <a:pt x="47" y="126"/>
                        <a:pt x="46" y="106"/>
                        <a:pt x="47" y="93"/>
                      </a:cubicBezTo>
                      <a:cubicBezTo>
                        <a:pt x="48" y="79"/>
                        <a:pt x="51" y="55"/>
                        <a:pt x="51" y="3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6" y="39"/>
                        <a:pt x="18" y="81"/>
                        <a:pt x="16" y="93"/>
                      </a:cubicBezTo>
                      <a:cubicBezTo>
                        <a:pt x="15" y="105"/>
                        <a:pt x="14" y="117"/>
                        <a:pt x="12" y="139"/>
                      </a:cubicBezTo>
                      <a:cubicBezTo>
                        <a:pt x="11" y="162"/>
                        <a:pt x="20" y="218"/>
                        <a:pt x="21" y="231"/>
                      </a:cubicBezTo>
                      <a:cubicBezTo>
                        <a:pt x="23" y="244"/>
                        <a:pt x="25" y="254"/>
                        <a:pt x="26" y="269"/>
                      </a:cubicBezTo>
                      <a:cubicBezTo>
                        <a:pt x="27" y="284"/>
                        <a:pt x="33" y="286"/>
                        <a:pt x="42" y="290"/>
                      </a:cubicBezTo>
                      <a:cubicBezTo>
                        <a:pt x="49" y="294"/>
                        <a:pt x="49" y="288"/>
                        <a:pt x="43" y="277"/>
                      </a:cubicBezTo>
                      <a:close/>
                    </a:path>
                  </a:pathLst>
                </a:custGeom>
                <a:solidFill>
                  <a:srgbClr val="8B5B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" name="Freeform 907">
                  <a:extLst>
                    <a:ext uri="{FF2B5EF4-FFF2-40B4-BE49-F238E27FC236}">
                      <a16:creationId xmlns:a16="http://schemas.microsoft.com/office/drawing/2014/main" id="{BBA8FD20-30D9-46D8-A625-713AA0C124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6" y="481"/>
                  <a:ext cx="209" cy="878"/>
                </a:xfrm>
                <a:custGeom>
                  <a:avLst/>
                  <a:gdLst>
                    <a:gd name="T0" fmla="*/ 41 w 87"/>
                    <a:gd name="T1" fmla="*/ 0 h 370"/>
                    <a:gd name="T2" fmla="*/ 15 w 87"/>
                    <a:gd name="T3" fmla="*/ 11 h 370"/>
                    <a:gd name="T4" fmla="*/ 18 w 87"/>
                    <a:gd name="T5" fmla="*/ 50 h 370"/>
                    <a:gd name="T6" fmla="*/ 30 w 87"/>
                    <a:gd name="T7" fmla="*/ 88 h 370"/>
                    <a:gd name="T8" fmla="*/ 25 w 87"/>
                    <a:gd name="T9" fmla="*/ 163 h 370"/>
                    <a:gd name="T10" fmla="*/ 2 w 87"/>
                    <a:gd name="T11" fmla="*/ 276 h 370"/>
                    <a:gd name="T12" fmla="*/ 0 w 87"/>
                    <a:gd name="T13" fmla="*/ 362 h 370"/>
                    <a:gd name="T14" fmla="*/ 79 w 87"/>
                    <a:gd name="T15" fmla="*/ 369 h 370"/>
                    <a:gd name="T16" fmla="*/ 85 w 87"/>
                    <a:gd name="T17" fmla="*/ 366 h 370"/>
                    <a:gd name="T18" fmla="*/ 79 w 87"/>
                    <a:gd name="T19" fmla="*/ 172 h 370"/>
                    <a:gd name="T20" fmla="*/ 85 w 87"/>
                    <a:gd name="T21" fmla="*/ 65 h 370"/>
                    <a:gd name="T22" fmla="*/ 41 w 87"/>
                    <a:gd name="T23" fmla="*/ 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7" h="370">
                      <a:moveTo>
                        <a:pt x="41" y="0"/>
                      </a:moveTo>
                      <a:cubicBezTo>
                        <a:pt x="40" y="1"/>
                        <a:pt x="18" y="8"/>
                        <a:pt x="15" y="11"/>
                      </a:cubicBezTo>
                      <a:cubicBezTo>
                        <a:pt x="11" y="14"/>
                        <a:pt x="20" y="40"/>
                        <a:pt x="18" y="50"/>
                      </a:cubicBezTo>
                      <a:cubicBezTo>
                        <a:pt x="17" y="61"/>
                        <a:pt x="24" y="74"/>
                        <a:pt x="30" y="88"/>
                      </a:cubicBezTo>
                      <a:cubicBezTo>
                        <a:pt x="36" y="103"/>
                        <a:pt x="31" y="153"/>
                        <a:pt x="25" y="163"/>
                      </a:cubicBezTo>
                      <a:cubicBezTo>
                        <a:pt x="20" y="172"/>
                        <a:pt x="0" y="219"/>
                        <a:pt x="2" y="276"/>
                      </a:cubicBezTo>
                      <a:cubicBezTo>
                        <a:pt x="4" y="333"/>
                        <a:pt x="0" y="362"/>
                        <a:pt x="0" y="362"/>
                      </a:cubicBezTo>
                      <a:cubicBezTo>
                        <a:pt x="0" y="362"/>
                        <a:pt x="71" y="370"/>
                        <a:pt x="79" y="369"/>
                      </a:cubicBezTo>
                      <a:cubicBezTo>
                        <a:pt x="86" y="367"/>
                        <a:pt x="85" y="366"/>
                        <a:pt x="85" y="366"/>
                      </a:cubicBezTo>
                      <a:cubicBezTo>
                        <a:pt x="79" y="172"/>
                        <a:pt x="79" y="172"/>
                        <a:pt x="79" y="172"/>
                      </a:cubicBezTo>
                      <a:cubicBezTo>
                        <a:pt x="79" y="172"/>
                        <a:pt x="87" y="71"/>
                        <a:pt x="85" y="65"/>
                      </a:cubicBezTo>
                      <a:cubicBezTo>
                        <a:pt x="82" y="60"/>
                        <a:pt x="41" y="0"/>
                        <a:pt x="41" y="0"/>
                      </a:cubicBezTo>
                      <a:close/>
                    </a:path>
                  </a:pathLst>
                </a:custGeom>
                <a:solidFill>
                  <a:srgbClr val="56A8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8" name="Freeform 908">
                  <a:extLst>
                    <a:ext uri="{FF2B5EF4-FFF2-40B4-BE49-F238E27FC236}">
                      <a16:creationId xmlns:a16="http://schemas.microsoft.com/office/drawing/2014/main" id="{6D639C78-2453-4E5B-BEC7-A923C8FB27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0" y="471"/>
                  <a:ext cx="120" cy="164"/>
                </a:xfrm>
                <a:custGeom>
                  <a:avLst/>
                  <a:gdLst>
                    <a:gd name="T0" fmla="*/ 10 w 50"/>
                    <a:gd name="T1" fmla="*/ 0 h 69"/>
                    <a:gd name="T2" fmla="*/ 2 w 50"/>
                    <a:gd name="T3" fmla="*/ 4 h 69"/>
                    <a:gd name="T4" fmla="*/ 1 w 50"/>
                    <a:gd name="T5" fmla="*/ 7 h 69"/>
                    <a:gd name="T6" fmla="*/ 10 w 50"/>
                    <a:gd name="T7" fmla="*/ 25 h 69"/>
                    <a:gd name="T8" fmla="*/ 18 w 50"/>
                    <a:gd name="T9" fmla="*/ 30 h 69"/>
                    <a:gd name="T10" fmla="*/ 22 w 50"/>
                    <a:gd name="T11" fmla="*/ 30 h 69"/>
                    <a:gd name="T12" fmla="*/ 22 w 50"/>
                    <a:gd name="T13" fmla="*/ 48 h 69"/>
                    <a:gd name="T14" fmla="*/ 50 w 50"/>
                    <a:gd name="T15" fmla="*/ 69 h 69"/>
                    <a:gd name="T16" fmla="*/ 25 w 50"/>
                    <a:gd name="T17" fmla="*/ 24 h 69"/>
                    <a:gd name="T18" fmla="*/ 10 w 50"/>
                    <a:gd name="T19" fmla="*/ 0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0" h="69">
                      <a:moveTo>
                        <a:pt x="10" y="0"/>
                      </a:move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6"/>
                        <a:pt x="1" y="7"/>
                      </a:cubicBezTo>
                      <a:cubicBezTo>
                        <a:pt x="10" y="25"/>
                        <a:pt x="10" y="25"/>
                        <a:pt x="10" y="25"/>
                      </a:cubicBezTo>
                      <a:cubicBezTo>
                        <a:pt x="12" y="28"/>
                        <a:pt x="15" y="30"/>
                        <a:pt x="18" y="30"/>
                      </a:cubicBezTo>
                      <a:cubicBezTo>
                        <a:pt x="22" y="30"/>
                        <a:pt x="22" y="30"/>
                        <a:pt x="22" y="30"/>
                      </a:cubicBezTo>
                      <a:cubicBezTo>
                        <a:pt x="22" y="48"/>
                        <a:pt x="22" y="48"/>
                        <a:pt x="22" y="48"/>
                      </a:cubicBezTo>
                      <a:cubicBezTo>
                        <a:pt x="50" y="69"/>
                        <a:pt x="50" y="69"/>
                        <a:pt x="50" y="69"/>
                      </a:cubicBezTo>
                      <a:cubicBezTo>
                        <a:pt x="50" y="69"/>
                        <a:pt x="31" y="32"/>
                        <a:pt x="25" y="24"/>
                      </a:cubicBezTo>
                      <a:cubicBezTo>
                        <a:pt x="19" y="17"/>
                        <a:pt x="10" y="0"/>
                        <a:pt x="10" y="0"/>
                      </a:cubicBezTo>
                      <a:close/>
                    </a:path>
                  </a:pathLst>
                </a:custGeom>
                <a:solidFill>
                  <a:srgbClr val="4B9B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9" name="Freeform 909">
                  <a:extLst>
                    <a:ext uri="{FF2B5EF4-FFF2-40B4-BE49-F238E27FC236}">
                      <a16:creationId xmlns:a16="http://schemas.microsoft.com/office/drawing/2014/main" id="{5BA2B84C-4CF0-402C-8FE3-89C1296C79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0" y="476"/>
                  <a:ext cx="209" cy="878"/>
                </a:xfrm>
                <a:custGeom>
                  <a:avLst/>
                  <a:gdLst>
                    <a:gd name="T0" fmla="*/ 46 w 87"/>
                    <a:gd name="T1" fmla="*/ 0 h 370"/>
                    <a:gd name="T2" fmla="*/ 73 w 87"/>
                    <a:gd name="T3" fmla="*/ 11 h 370"/>
                    <a:gd name="T4" fmla="*/ 69 w 87"/>
                    <a:gd name="T5" fmla="*/ 50 h 370"/>
                    <a:gd name="T6" fmla="*/ 57 w 87"/>
                    <a:gd name="T7" fmla="*/ 88 h 370"/>
                    <a:gd name="T8" fmla="*/ 62 w 87"/>
                    <a:gd name="T9" fmla="*/ 162 h 370"/>
                    <a:gd name="T10" fmla="*/ 85 w 87"/>
                    <a:gd name="T11" fmla="*/ 275 h 370"/>
                    <a:gd name="T12" fmla="*/ 87 w 87"/>
                    <a:gd name="T13" fmla="*/ 361 h 370"/>
                    <a:gd name="T14" fmla="*/ 9 w 87"/>
                    <a:gd name="T15" fmla="*/ 368 h 370"/>
                    <a:gd name="T16" fmla="*/ 3 w 87"/>
                    <a:gd name="T17" fmla="*/ 366 h 370"/>
                    <a:gd name="T18" fmla="*/ 8 w 87"/>
                    <a:gd name="T19" fmla="*/ 171 h 370"/>
                    <a:gd name="T20" fmla="*/ 3 w 87"/>
                    <a:gd name="T21" fmla="*/ 65 h 370"/>
                    <a:gd name="T22" fmla="*/ 46 w 87"/>
                    <a:gd name="T23" fmla="*/ 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7" h="370">
                      <a:moveTo>
                        <a:pt x="46" y="0"/>
                      </a:moveTo>
                      <a:cubicBezTo>
                        <a:pt x="48" y="1"/>
                        <a:pt x="69" y="7"/>
                        <a:pt x="73" y="11"/>
                      </a:cubicBezTo>
                      <a:cubicBezTo>
                        <a:pt x="76" y="14"/>
                        <a:pt x="71" y="39"/>
                        <a:pt x="69" y="50"/>
                      </a:cubicBezTo>
                      <a:cubicBezTo>
                        <a:pt x="65" y="78"/>
                        <a:pt x="63" y="73"/>
                        <a:pt x="57" y="88"/>
                      </a:cubicBezTo>
                      <a:cubicBezTo>
                        <a:pt x="52" y="103"/>
                        <a:pt x="56" y="153"/>
                        <a:pt x="62" y="162"/>
                      </a:cubicBezTo>
                      <a:cubicBezTo>
                        <a:pt x="68" y="172"/>
                        <a:pt x="87" y="219"/>
                        <a:pt x="85" y="275"/>
                      </a:cubicBezTo>
                      <a:cubicBezTo>
                        <a:pt x="83" y="332"/>
                        <a:pt x="87" y="361"/>
                        <a:pt x="87" y="361"/>
                      </a:cubicBezTo>
                      <a:cubicBezTo>
                        <a:pt x="87" y="361"/>
                        <a:pt x="16" y="370"/>
                        <a:pt x="9" y="368"/>
                      </a:cubicBezTo>
                      <a:cubicBezTo>
                        <a:pt x="2" y="366"/>
                        <a:pt x="3" y="366"/>
                        <a:pt x="3" y="366"/>
                      </a:cubicBezTo>
                      <a:cubicBezTo>
                        <a:pt x="8" y="171"/>
                        <a:pt x="8" y="171"/>
                        <a:pt x="8" y="171"/>
                      </a:cubicBezTo>
                      <a:cubicBezTo>
                        <a:pt x="8" y="171"/>
                        <a:pt x="0" y="70"/>
                        <a:pt x="3" y="65"/>
                      </a:cubicBezTo>
                      <a:cubicBezTo>
                        <a:pt x="5" y="59"/>
                        <a:pt x="46" y="0"/>
                        <a:pt x="46" y="0"/>
                      </a:cubicBezTo>
                      <a:close/>
                    </a:path>
                  </a:pathLst>
                </a:custGeom>
                <a:solidFill>
                  <a:srgbClr val="5BB2A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0" name="Freeform 910">
                  <a:extLst>
                    <a:ext uri="{FF2B5EF4-FFF2-40B4-BE49-F238E27FC236}">
                      <a16:creationId xmlns:a16="http://schemas.microsoft.com/office/drawing/2014/main" id="{1D9552ED-009A-41F6-B2F1-B573A9706D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8" y="464"/>
                  <a:ext cx="117" cy="166"/>
                </a:xfrm>
                <a:custGeom>
                  <a:avLst/>
                  <a:gdLst>
                    <a:gd name="T0" fmla="*/ 40 w 49"/>
                    <a:gd name="T1" fmla="*/ 0 h 70"/>
                    <a:gd name="T2" fmla="*/ 47 w 49"/>
                    <a:gd name="T3" fmla="*/ 4 h 70"/>
                    <a:gd name="T4" fmla="*/ 48 w 49"/>
                    <a:gd name="T5" fmla="*/ 8 h 70"/>
                    <a:gd name="T6" fmla="*/ 39 w 49"/>
                    <a:gd name="T7" fmla="*/ 26 h 70"/>
                    <a:gd name="T8" fmla="*/ 31 w 49"/>
                    <a:gd name="T9" fmla="*/ 31 h 70"/>
                    <a:gd name="T10" fmla="*/ 28 w 49"/>
                    <a:gd name="T11" fmla="*/ 31 h 70"/>
                    <a:gd name="T12" fmla="*/ 28 w 49"/>
                    <a:gd name="T13" fmla="*/ 49 h 70"/>
                    <a:gd name="T14" fmla="*/ 0 w 49"/>
                    <a:gd name="T15" fmla="*/ 70 h 70"/>
                    <a:gd name="T16" fmla="*/ 24 w 49"/>
                    <a:gd name="T17" fmla="*/ 25 h 70"/>
                    <a:gd name="T18" fmla="*/ 40 w 49"/>
                    <a:gd name="T19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9" h="70">
                      <a:moveTo>
                        <a:pt x="40" y="0"/>
                      </a:moveTo>
                      <a:cubicBezTo>
                        <a:pt x="47" y="4"/>
                        <a:pt x="47" y="4"/>
                        <a:pt x="47" y="4"/>
                      </a:cubicBezTo>
                      <a:cubicBezTo>
                        <a:pt x="48" y="5"/>
                        <a:pt x="49" y="6"/>
                        <a:pt x="48" y="8"/>
                      </a:cubicBezTo>
                      <a:cubicBezTo>
                        <a:pt x="39" y="26"/>
                        <a:pt x="39" y="26"/>
                        <a:pt x="39" y="26"/>
                      </a:cubicBezTo>
                      <a:cubicBezTo>
                        <a:pt x="38" y="29"/>
                        <a:pt x="35" y="31"/>
                        <a:pt x="31" y="31"/>
                      </a:cubicBezTo>
                      <a:cubicBezTo>
                        <a:pt x="28" y="31"/>
                        <a:pt x="28" y="31"/>
                        <a:pt x="28" y="31"/>
                      </a:cubicBezTo>
                      <a:cubicBezTo>
                        <a:pt x="28" y="49"/>
                        <a:pt x="28" y="49"/>
                        <a:pt x="28" y="49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0" y="70"/>
                        <a:pt x="18" y="32"/>
                        <a:pt x="24" y="25"/>
                      </a:cubicBezTo>
                      <a:cubicBezTo>
                        <a:pt x="30" y="17"/>
                        <a:pt x="40" y="0"/>
                        <a:pt x="40" y="0"/>
                      </a:cubicBezTo>
                      <a:close/>
                    </a:path>
                  </a:pathLst>
                </a:custGeom>
                <a:solidFill>
                  <a:srgbClr val="4B9B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1" name="Oval 911">
                  <a:extLst>
                    <a:ext uri="{FF2B5EF4-FFF2-40B4-BE49-F238E27FC236}">
                      <a16:creationId xmlns:a16="http://schemas.microsoft.com/office/drawing/2014/main" id="{38D8AAE2-D09B-4AFB-840F-A994CCE482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7" y="630"/>
                  <a:ext cx="19" cy="17"/>
                </a:xfrm>
                <a:prstGeom prst="ellipse">
                  <a:avLst/>
                </a:prstGeom>
                <a:solidFill>
                  <a:srgbClr val="C8C8C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2" name="Oval 912">
                  <a:extLst>
                    <a:ext uri="{FF2B5EF4-FFF2-40B4-BE49-F238E27FC236}">
                      <a16:creationId xmlns:a16="http://schemas.microsoft.com/office/drawing/2014/main" id="{28CE15DE-984E-42C7-9104-C9DA7F1A6E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2" y="633"/>
                  <a:ext cx="9" cy="11"/>
                </a:xfrm>
                <a:prstGeom prst="ellipse">
                  <a:avLst/>
                </a:prstGeom>
                <a:solidFill>
                  <a:srgbClr val="A1A1A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3" name="Oval 913">
                  <a:extLst>
                    <a:ext uri="{FF2B5EF4-FFF2-40B4-BE49-F238E27FC236}">
                      <a16:creationId xmlns:a16="http://schemas.microsoft.com/office/drawing/2014/main" id="{A5DD8CA0-8C6A-4AFF-9BD9-BAA0968DF8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2" y="711"/>
                  <a:ext cx="17" cy="19"/>
                </a:xfrm>
                <a:prstGeom prst="ellipse">
                  <a:avLst/>
                </a:prstGeom>
                <a:solidFill>
                  <a:srgbClr val="C8C8C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4" name="Oval 914">
                  <a:extLst>
                    <a:ext uri="{FF2B5EF4-FFF2-40B4-BE49-F238E27FC236}">
                      <a16:creationId xmlns:a16="http://schemas.microsoft.com/office/drawing/2014/main" id="{15992B36-C39D-48D1-BBB2-DAD4F63385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4" y="716"/>
                  <a:ext cx="12" cy="11"/>
                </a:xfrm>
                <a:prstGeom prst="ellipse">
                  <a:avLst/>
                </a:prstGeom>
                <a:solidFill>
                  <a:srgbClr val="A1A1A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5" name="Oval 915">
                  <a:extLst>
                    <a:ext uri="{FF2B5EF4-FFF2-40B4-BE49-F238E27FC236}">
                      <a16:creationId xmlns:a16="http://schemas.microsoft.com/office/drawing/2014/main" id="{F5A785AF-5963-4A87-94BA-E2DDCF04FD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7" y="813"/>
                  <a:ext cx="19" cy="17"/>
                </a:xfrm>
                <a:prstGeom prst="ellipse">
                  <a:avLst/>
                </a:prstGeom>
                <a:solidFill>
                  <a:srgbClr val="C8C8C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6" name="Oval 916">
                  <a:extLst>
                    <a:ext uri="{FF2B5EF4-FFF2-40B4-BE49-F238E27FC236}">
                      <a16:creationId xmlns:a16="http://schemas.microsoft.com/office/drawing/2014/main" id="{8CF2372A-7C1A-453B-88F8-5C01EA3A29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1" y="815"/>
                  <a:ext cx="10" cy="12"/>
                </a:xfrm>
                <a:prstGeom prst="ellipse">
                  <a:avLst/>
                </a:prstGeom>
                <a:solidFill>
                  <a:srgbClr val="A1A1A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7" name="Oval 917">
                  <a:extLst>
                    <a:ext uri="{FF2B5EF4-FFF2-40B4-BE49-F238E27FC236}">
                      <a16:creationId xmlns:a16="http://schemas.microsoft.com/office/drawing/2014/main" id="{25A66FFD-BC06-4A65-845E-2F52E69296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7" y="922"/>
                  <a:ext cx="19" cy="17"/>
                </a:xfrm>
                <a:prstGeom prst="ellipse">
                  <a:avLst/>
                </a:prstGeom>
                <a:solidFill>
                  <a:srgbClr val="C8C8C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8" name="Oval 918">
                  <a:extLst>
                    <a:ext uri="{FF2B5EF4-FFF2-40B4-BE49-F238E27FC236}">
                      <a16:creationId xmlns:a16="http://schemas.microsoft.com/office/drawing/2014/main" id="{A2E84007-99CB-4ACE-A739-1682334209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1" y="924"/>
                  <a:ext cx="10" cy="12"/>
                </a:xfrm>
                <a:prstGeom prst="ellipse">
                  <a:avLst/>
                </a:prstGeom>
                <a:solidFill>
                  <a:srgbClr val="A1A1A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9" name="Oval 919">
                  <a:extLst>
                    <a:ext uri="{FF2B5EF4-FFF2-40B4-BE49-F238E27FC236}">
                      <a16:creationId xmlns:a16="http://schemas.microsoft.com/office/drawing/2014/main" id="{4FFB9F70-5B64-4D74-97C7-1A4E4A7439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7" y="998"/>
                  <a:ext cx="16" cy="19"/>
                </a:xfrm>
                <a:prstGeom prst="ellipse">
                  <a:avLst/>
                </a:prstGeom>
                <a:solidFill>
                  <a:srgbClr val="C8C8C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0" name="Oval 920">
                  <a:extLst>
                    <a:ext uri="{FF2B5EF4-FFF2-40B4-BE49-F238E27FC236}">
                      <a16:creationId xmlns:a16="http://schemas.microsoft.com/office/drawing/2014/main" id="{7717EB4D-D0E9-44F3-BE2C-E9AD678E06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9" y="1000"/>
                  <a:ext cx="12" cy="12"/>
                </a:xfrm>
                <a:prstGeom prst="ellipse">
                  <a:avLst/>
                </a:prstGeom>
                <a:solidFill>
                  <a:srgbClr val="A1A1A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1" name="Freeform 921">
                  <a:extLst>
                    <a:ext uri="{FF2B5EF4-FFF2-40B4-BE49-F238E27FC236}">
                      <a16:creationId xmlns:a16="http://schemas.microsoft.com/office/drawing/2014/main" id="{5A616852-EC11-4CAA-8834-4622E53ADE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2" y="333"/>
                  <a:ext cx="4" cy="29"/>
                </a:xfrm>
                <a:custGeom>
                  <a:avLst/>
                  <a:gdLst>
                    <a:gd name="T0" fmla="*/ 2 w 2"/>
                    <a:gd name="T1" fmla="*/ 12 h 12"/>
                    <a:gd name="T2" fmla="*/ 1 w 2"/>
                    <a:gd name="T3" fmla="*/ 6 h 12"/>
                    <a:gd name="T4" fmla="*/ 0 w 2"/>
                    <a:gd name="T5" fmla="*/ 2 h 12"/>
                    <a:gd name="T6" fmla="*/ 0 w 2"/>
                    <a:gd name="T7" fmla="*/ 0 h 12"/>
                    <a:gd name="T8" fmla="*/ 0 w 2"/>
                    <a:gd name="T9" fmla="*/ 0 h 12"/>
                    <a:gd name="T10" fmla="*/ 0 w 2"/>
                    <a:gd name="T11" fmla="*/ 2 h 12"/>
                    <a:gd name="T12" fmla="*/ 1 w 2"/>
                    <a:gd name="T13" fmla="*/ 6 h 12"/>
                    <a:gd name="T14" fmla="*/ 2 w 2"/>
                    <a:gd name="T15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2">
                      <a:moveTo>
                        <a:pt x="2" y="12"/>
                      </a:moveTo>
                      <a:cubicBezTo>
                        <a:pt x="2" y="12"/>
                        <a:pt x="2" y="9"/>
                        <a:pt x="1" y="6"/>
                      </a:cubicBezTo>
                      <a:cubicBezTo>
                        <a:pt x="0" y="5"/>
                        <a:pt x="0" y="4"/>
                        <a:pt x="0" y="2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1" y="3"/>
                        <a:pt x="1" y="5"/>
                        <a:pt x="1" y="6"/>
                      </a:cubicBezTo>
                      <a:cubicBezTo>
                        <a:pt x="2" y="9"/>
                        <a:pt x="2" y="12"/>
                        <a:pt x="2" y="12"/>
                      </a:cubicBezTo>
                      <a:close/>
                    </a:path>
                  </a:pathLst>
                </a:custGeom>
                <a:solidFill>
                  <a:srgbClr val="8EC6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2" name="Freeform 922">
                  <a:extLst>
                    <a:ext uri="{FF2B5EF4-FFF2-40B4-BE49-F238E27FC236}">
                      <a16:creationId xmlns:a16="http://schemas.microsoft.com/office/drawing/2014/main" id="{927B3571-D2AF-4980-BD8F-CFD6D31158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4" y="329"/>
                  <a:ext cx="9" cy="33"/>
                </a:xfrm>
                <a:custGeom>
                  <a:avLst/>
                  <a:gdLst>
                    <a:gd name="T0" fmla="*/ 0 w 4"/>
                    <a:gd name="T1" fmla="*/ 14 h 14"/>
                    <a:gd name="T2" fmla="*/ 2 w 4"/>
                    <a:gd name="T3" fmla="*/ 7 h 14"/>
                    <a:gd name="T4" fmla="*/ 3 w 4"/>
                    <a:gd name="T5" fmla="*/ 2 h 14"/>
                    <a:gd name="T6" fmla="*/ 4 w 4"/>
                    <a:gd name="T7" fmla="*/ 0 h 14"/>
                    <a:gd name="T8" fmla="*/ 4 w 4"/>
                    <a:gd name="T9" fmla="*/ 0 h 14"/>
                    <a:gd name="T10" fmla="*/ 4 w 4"/>
                    <a:gd name="T11" fmla="*/ 3 h 14"/>
                    <a:gd name="T12" fmla="*/ 3 w 4"/>
                    <a:gd name="T13" fmla="*/ 7 h 14"/>
                    <a:gd name="T14" fmla="*/ 1 w 4"/>
                    <a:gd name="T15" fmla="*/ 14 h 14"/>
                    <a:gd name="T16" fmla="*/ 0 w 4"/>
                    <a:gd name="T1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14">
                      <a:moveTo>
                        <a:pt x="0" y="14"/>
                      </a:moveTo>
                      <a:cubicBezTo>
                        <a:pt x="0" y="14"/>
                        <a:pt x="1" y="10"/>
                        <a:pt x="2" y="7"/>
                      </a:cubicBezTo>
                      <a:cubicBezTo>
                        <a:pt x="3" y="5"/>
                        <a:pt x="3" y="3"/>
                        <a:pt x="3" y="2"/>
                      </a:cubicBezTo>
                      <a:cubicBezTo>
                        <a:pt x="4" y="1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1"/>
                        <a:pt x="4" y="3"/>
                      </a:cubicBezTo>
                      <a:cubicBezTo>
                        <a:pt x="4" y="4"/>
                        <a:pt x="3" y="6"/>
                        <a:pt x="3" y="7"/>
                      </a:cubicBezTo>
                      <a:cubicBezTo>
                        <a:pt x="2" y="10"/>
                        <a:pt x="1" y="14"/>
                        <a:pt x="1" y="14"/>
                      </a:cubicBez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8EC6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" name="Freeform 923">
                  <a:extLst>
                    <a:ext uri="{FF2B5EF4-FFF2-40B4-BE49-F238E27FC236}">
                      <a16:creationId xmlns:a16="http://schemas.microsoft.com/office/drawing/2014/main" id="{15B2F4A6-D9BA-4AA3-9186-D284076698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7" y="201"/>
                  <a:ext cx="156" cy="111"/>
                </a:xfrm>
                <a:custGeom>
                  <a:avLst/>
                  <a:gdLst>
                    <a:gd name="T0" fmla="*/ 4 w 65"/>
                    <a:gd name="T1" fmla="*/ 45 h 47"/>
                    <a:gd name="T2" fmla="*/ 30 w 65"/>
                    <a:gd name="T3" fmla="*/ 35 h 47"/>
                    <a:gd name="T4" fmla="*/ 62 w 65"/>
                    <a:gd name="T5" fmla="*/ 47 h 47"/>
                    <a:gd name="T6" fmla="*/ 63 w 65"/>
                    <a:gd name="T7" fmla="*/ 21 h 47"/>
                    <a:gd name="T8" fmla="*/ 55 w 65"/>
                    <a:gd name="T9" fmla="*/ 6 h 47"/>
                    <a:gd name="T10" fmla="*/ 20 w 65"/>
                    <a:gd name="T11" fmla="*/ 3 h 47"/>
                    <a:gd name="T12" fmla="*/ 7 w 65"/>
                    <a:gd name="T13" fmla="*/ 9 h 47"/>
                    <a:gd name="T14" fmla="*/ 0 w 65"/>
                    <a:gd name="T15" fmla="*/ 27 h 47"/>
                    <a:gd name="T16" fmla="*/ 4 w 65"/>
                    <a:gd name="T17" fmla="*/ 4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5" h="47">
                      <a:moveTo>
                        <a:pt x="4" y="45"/>
                      </a:moveTo>
                      <a:cubicBezTo>
                        <a:pt x="5" y="39"/>
                        <a:pt x="4" y="36"/>
                        <a:pt x="30" y="35"/>
                      </a:cubicBezTo>
                      <a:cubicBezTo>
                        <a:pt x="56" y="33"/>
                        <a:pt x="62" y="47"/>
                        <a:pt x="62" y="47"/>
                      </a:cubicBezTo>
                      <a:cubicBezTo>
                        <a:pt x="62" y="47"/>
                        <a:pt x="65" y="36"/>
                        <a:pt x="63" y="21"/>
                      </a:cubicBezTo>
                      <a:cubicBezTo>
                        <a:pt x="62" y="12"/>
                        <a:pt x="56" y="8"/>
                        <a:pt x="55" y="6"/>
                      </a:cubicBezTo>
                      <a:cubicBezTo>
                        <a:pt x="51" y="2"/>
                        <a:pt x="30" y="0"/>
                        <a:pt x="20" y="3"/>
                      </a:cubicBezTo>
                      <a:cubicBezTo>
                        <a:pt x="14" y="6"/>
                        <a:pt x="11" y="5"/>
                        <a:pt x="7" y="9"/>
                      </a:cubicBezTo>
                      <a:cubicBezTo>
                        <a:pt x="5" y="11"/>
                        <a:pt x="1" y="16"/>
                        <a:pt x="0" y="27"/>
                      </a:cubicBezTo>
                      <a:cubicBezTo>
                        <a:pt x="0" y="40"/>
                        <a:pt x="4" y="45"/>
                        <a:pt x="4" y="45"/>
                      </a:cubicBezTo>
                      <a:close/>
                    </a:path>
                  </a:pathLst>
                </a:custGeom>
                <a:solidFill>
                  <a:srgbClr val="5BB2A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4" name="Freeform 924">
                  <a:extLst>
                    <a:ext uri="{FF2B5EF4-FFF2-40B4-BE49-F238E27FC236}">
                      <a16:creationId xmlns:a16="http://schemas.microsoft.com/office/drawing/2014/main" id="{D885DB56-0EDF-4470-8FC1-CD8F91E6FB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2" y="953"/>
                  <a:ext cx="76" cy="95"/>
                </a:xfrm>
                <a:custGeom>
                  <a:avLst/>
                  <a:gdLst>
                    <a:gd name="T0" fmla="*/ 0 w 32"/>
                    <a:gd name="T1" fmla="*/ 0 h 40"/>
                    <a:gd name="T2" fmla="*/ 0 w 32"/>
                    <a:gd name="T3" fmla="*/ 37 h 40"/>
                    <a:gd name="T4" fmla="*/ 3 w 32"/>
                    <a:gd name="T5" fmla="*/ 40 h 40"/>
                    <a:gd name="T6" fmla="*/ 29 w 32"/>
                    <a:gd name="T7" fmla="*/ 40 h 40"/>
                    <a:gd name="T8" fmla="*/ 32 w 32"/>
                    <a:gd name="T9" fmla="*/ 37 h 40"/>
                    <a:gd name="T10" fmla="*/ 32 w 32"/>
                    <a:gd name="T11" fmla="*/ 0 h 40"/>
                    <a:gd name="T12" fmla="*/ 0 w 32"/>
                    <a:gd name="T13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" h="40">
                      <a:moveTo>
                        <a:pt x="0" y="0"/>
                      </a:moveTo>
                      <a:cubicBezTo>
                        <a:pt x="0" y="37"/>
                        <a:pt x="0" y="37"/>
                        <a:pt x="0" y="37"/>
                      </a:cubicBezTo>
                      <a:cubicBezTo>
                        <a:pt x="0" y="39"/>
                        <a:pt x="2" y="40"/>
                        <a:pt x="3" y="40"/>
                      </a:cubicBezTo>
                      <a:cubicBezTo>
                        <a:pt x="29" y="40"/>
                        <a:pt x="29" y="40"/>
                        <a:pt x="29" y="40"/>
                      </a:cubicBezTo>
                      <a:cubicBezTo>
                        <a:pt x="30" y="40"/>
                        <a:pt x="32" y="39"/>
                        <a:pt x="32" y="37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B9B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5" name="Rectangle 925">
                  <a:extLst>
                    <a:ext uri="{FF2B5EF4-FFF2-40B4-BE49-F238E27FC236}">
                      <a16:creationId xmlns:a16="http://schemas.microsoft.com/office/drawing/2014/main" id="{A6D61BB1-7214-4CF0-AF91-EB1E355C7D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72" y="948"/>
                  <a:ext cx="76" cy="7"/>
                </a:xfrm>
                <a:prstGeom prst="rect">
                  <a:avLst/>
                </a:prstGeom>
                <a:solidFill>
                  <a:srgbClr val="418C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6" name="Freeform 926">
                  <a:extLst>
                    <a:ext uri="{FF2B5EF4-FFF2-40B4-BE49-F238E27FC236}">
                      <a16:creationId xmlns:a16="http://schemas.microsoft.com/office/drawing/2014/main" id="{7B4F9A8A-76BF-4E87-B380-908B1B1E3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2" y="521"/>
                  <a:ext cx="144" cy="615"/>
                </a:xfrm>
                <a:custGeom>
                  <a:avLst/>
                  <a:gdLst>
                    <a:gd name="T0" fmla="*/ 7 w 60"/>
                    <a:gd name="T1" fmla="*/ 207 h 259"/>
                    <a:gd name="T2" fmla="*/ 15 w 60"/>
                    <a:gd name="T3" fmla="*/ 170 h 259"/>
                    <a:gd name="T4" fmla="*/ 23 w 60"/>
                    <a:gd name="T5" fmla="*/ 128 h 259"/>
                    <a:gd name="T6" fmla="*/ 33 w 60"/>
                    <a:gd name="T7" fmla="*/ 79 h 259"/>
                    <a:gd name="T8" fmla="*/ 38 w 60"/>
                    <a:gd name="T9" fmla="*/ 33 h 259"/>
                    <a:gd name="T10" fmla="*/ 49 w 60"/>
                    <a:gd name="T11" fmla="*/ 6 h 259"/>
                    <a:gd name="T12" fmla="*/ 58 w 60"/>
                    <a:gd name="T13" fmla="*/ 51 h 259"/>
                    <a:gd name="T14" fmla="*/ 55 w 60"/>
                    <a:gd name="T15" fmla="*/ 77 h 259"/>
                    <a:gd name="T16" fmla="*/ 50 w 60"/>
                    <a:gd name="T17" fmla="*/ 106 h 259"/>
                    <a:gd name="T18" fmla="*/ 43 w 60"/>
                    <a:gd name="T19" fmla="*/ 131 h 259"/>
                    <a:gd name="T20" fmla="*/ 37 w 60"/>
                    <a:gd name="T21" fmla="*/ 155 h 259"/>
                    <a:gd name="T22" fmla="*/ 22 w 60"/>
                    <a:gd name="T23" fmla="*/ 202 h 259"/>
                    <a:gd name="T24" fmla="*/ 23 w 60"/>
                    <a:gd name="T25" fmla="*/ 224 h 259"/>
                    <a:gd name="T26" fmla="*/ 19 w 60"/>
                    <a:gd name="T27" fmla="*/ 246 h 259"/>
                    <a:gd name="T28" fmla="*/ 16 w 60"/>
                    <a:gd name="T29" fmla="*/ 226 h 259"/>
                    <a:gd name="T30" fmla="*/ 11 w 60"/>
                    <a:gd name="T31" fmla="*/ 244 h 259"/>
                    <a:gd name="T32" fmla="*/ 16 w 60"/>
                    <a:gd name="T33" fmla="*/ 254 h 259"/>
                    <a:gd name="T34" fmla="*/ 16 w 60"/>
                    <a:gd name="T35" fmla="*/ 258 h 259"/>
                    <a:gd name="T36" fmla="*/ 2 w 60"/>
                    <a:gd name="T37" fmla="*/ 238 h 259"/>
                    <a:gd name="T38" fmla="*/ 7 w 60"/>
                    <a:gd name="T39" fmla="*/ 207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0" h="259">
                      <a:moveTo>
                        <a:pt x="7" y="207"/>
                      </a:moveTo>
                      <a:cubicBezTo>
                        <a:pt x="11" y="187"/>
                        <a:pt x="12" y="186"/>
                        <a:pt x="15" y="170"/>
                      </a:cubicBezTo>
                      <a:cubicBezTo>
                        <a:pt x="18" y="155"/>
                        <a:pt x="17" y="145"/>
                        <a:pt x="23" y="128"/>
                      </a:cubicBezTo>
                      <a:cubicBezTo>
                        <a:pt x="29" y="113"/>
                        <a:pt x="31" y="95"/>
                        <a:pt x="33" y="79"/>
                      </a:cubicBezTo>
                      <a:cubicBezTo>
                        <a:pt x="35" y="66"/>
                        <a:pt x="35" y="51"/>
                        <a:pt x="38" y="33"/>
                      </a:cubicBezTo>
                      <a:cubicBezTo>
                        <a:pt x="40" y="25"/>
                        <a:pt x="42" y="11"/>
                        <a:pt x="49" y="6"/>
                      </a:cubicBezTo>
                      <a:cubicBezTo>
                        <a:pt x="55" y="0"/>
                        <a:pt x="60" y="41"/>
                        <a:pt x="58" y="51"/>
                      </a:cubicBezTo>
                      <a:cubicBezTo>
                        <a:pt x="57" y="59"/>
                        <a:pt x="56" y="69"/>
                        <a:pt x="55" y="77"/>
                      </a:cubicBezTo>
                      <a:cubicBezTo>
                        <a:pt x="54" y="86"/>
                        <a:pt x="51" y="97"/>
                        <a:pt x="50" y="106"/>
                      </a:cubicBezTo>
                      <a:cubicBezTo>
                        <a:pt x="49" y="118"/>
                        <a:pt x="45" y="122"/>
                        <a:pt x="43" y="131"/>
                      </a:cubicBezTo>
                      <a:cubicBezTo>
                        <a:pt x="41" y="139"/>
                        <a:pt x="39" y="148"/>
                        <a:pt x="37" y="155"/>
                      </a:cubicBezTo>
                      <a:cubicBezTo>
                        <a:pt x="32" y="170"/>
                        <a:pt x="22" y="186"/>
                        <a:pt x="22" y="202"/>
                      </a:cubicBezTo>
                      <a:cubicBezTo>
                        <a:pt x="22" y="211"/>
                        <a:pt x="25" y="213"/>
                        <a:pt x="23" y="224"/>
                      </a:cubicBezTo>
                      <a:cubicBezTo>
                        <a:pt x="21" y="231"/>
                        <a:pt x="21" y="246"/>
                        <a:pt x="19" y="246"/>
                      </a:cubicBezTo>
                      <a:cubicBezTo>
                        <a:pt x="14" y="247"/>
                        <a:pt x="18" y="232"/>
                        <a:pt x="16" y="226"/>
                      </a:cubicBezTo>
                      <a:cubicBezTo>
                        <a:pt x="12" y="228"/>
                        <a:pt x="11" y="239"/>
                        <a:pt x="11" y="244"/>
                      </a:cubicBezTo>
                      <a:cubicBezTo>
                        <a:pt x="11" y="247"/>
                        <a:pt x="13" y="251"/>
                        <a:pt x="16" y="254"/>
                      </a:cubicBezTo>
                      <a:cubicBezTo>
                        <a:pt x="17" y="256"/>
                        <a:pt x="18" y="257"/>
                        <a:pt x="16" y="258"/>
                      </a:cubicBezTo>
                      <a:cubicBezTo>
                        <a:pt x="12" y="259"/>
                        <a:pt x="3" y="250"/>
                        <a:pt x="2" y="238"/>
                      </a:cubicBezTo>
                      <a:cubicBezTo>
                        <a:pt x="0" y="223"/>
                        <a:pt x="5" y="219"/>
                        <a:pt x="7" y="207"/>
                      </a:cubicBezTo>
                      <a:close/>
                    </a:path>
                  </a:pathLst>
                </a:custGeom>
                <a:solidFill>
                  <a:srgbClr val="8B5B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7" name="Freeform 927">
                  <a:extLst>
                    <a:ext uri="{FF2B5EF4-FFF2-40B4-BE49-F238E27FC236}">
                      <a16:creationId xmlns:a16="http://schemas.microsoft.com/office/drawing/2014/main" id="{F353183C-CECF-432E-A775-754BC60311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7" y="509"/>
                  <a:ext cx="153" cy="515"/>
                </a:xfrm>
                <a:custGeom>
                  <a:avLst/>
                  <a:gdLst>
                    <a:gd name="T0" fmla="*/ 48 w 64"/>
                    <a:gd name="T1" fmla="*/ 2 h 217"/>
                    <a:gd name="T2" fmla="*/ 29 w 64"/>
                    <a:gd name="T3" fmla="*/ 31 h 217"/>
                    <a:gd name="T4" fmla="*/ 20 w 64"/>
                    <a:gd name="T5" fmla="*/ 128 h 217"/>
                    <a:gd name="T6" fmla="*/ 1 w 64"/>
                    <a:gd name="T7" fmla="*/ 209 h 217"/>
                    <a:gd name="T8" fmla="*/ 24 w 64"/>
                    <a:gd name="T9" fmla="*/ 217 h 217"/>
                    <a:gd name="T10" fmla="*/ 43 w 64"/>
                    <a:gd name="T11" fmla="*/ 157 h 217"/>
                    <a:gd name="T12" fmla="*/ 64 w 64"/>
                    <a:gd name="T13" fmla="*/ 76 h 217"/>
                    <a:gd name="T14" fmla="*/ 56 w 64"/>
                    <a:gd name="T15" fmla="*/ 34 h 217"/>
                    <a:gd name="T16" fmla="*/ 48 w 64"/>
                    <a:gd name="T17" fmla="*/ 2 h 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4" h="217">
                      <a:moveTo>
                        <a:pt x="48" y="2"/>
                      </a:moveTo>
                      <a:cubicBezTo>
                        <a:pt x="43" y="0"/>
                        <a:pt x="27" y="1"/>
                        <a:pt x="29" y="31"/>
                      </a:cubicBezTo>
                      <a:cubicBezTo>
                        <a:pt x="32" y="61"/>
                        <a:pt x="21" y="123"/>
                        <a:pt x="20" y="128"/>
                      </a:cubicBezTo>
                      <a:cubicBezTo>
                        <a:pt x="19" y="134"/>
                        <a:pt x="0" y="209"/>
                        <a:pt x="1" y="209"/>
                      </a:cubicBezTo>
                      <a:cubicBezTo>
                        <a:pt x="1" y="209"/>
                        <a:pt x="24" y="217"/>
                        <a:pt x="24" y="217"/>
                      </a:cubicBezTo>
                      <a:cubicBezTo>
                        <a:pt x="24" y="217"/>
                        <a:pt x="39" y="169"/>
                        <a:pt x="43" y="157"/>
                      </a:cubicBezTo>
                      <a:cubicBezTo>
                        <a:pt x="46" y="146"/>
                        <a:pt x="64" y="83"/>
                        <a:pt x="64" y="76"/>
                      </a:cubicBezTo>
                      <a:cubicBezTo>
                        <a:pt x="64" y="69"/>
                        <a:pt x="58" y="49"/>
                        <a:pt x="56" y="34"/>
                      </a:cubicBezTo>
                      <a:cubicBezTo>
                        <a:pt x="54" y="18"/>
                        <a:pt x="48" y="2"/>
                        <a:pt x="48" y="2"/>
                      </a:cubicBezTo>
                      <a:close/>
                    </a:path>
                  </a:pathLst>
                </a:custGeom>
                <a:solidFill>
                  <a:srgbClr val="EDED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8" name="Freeform 928">
                  <a:extLst>
                    <a:ext uri="{FF2B5EF4-FFF2-40B4-BE49-F238E27FC236}">
                      <a16:creationId xmlns:a16="http://schemas.microsoft.com/office/drawing/2014/main" id="{0BA492BD-F804-4850-86BA-402DA3C57D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73" y="509"/>
                  <a:ext cx="127" cy="515"/>
                </a:xfrm>
                <a:custGeom>
                  <a:avLst/>
                  <a:gdLst>
                    <a:gd name="T0" fmla="*/ 37 w 53"/>
                    <a:gd name="T1" fmla="*/ 2 h 217"/>
                    <a:gd name="T2" fmla="*/ 40 w 53"/>
                    <a:gd name="T3" fmla="*/ 50 h 217"/>
                    <a:gd name="T4" fmla="*/ 30 w 53"/>
                    <a:gd name="T5" fmla="*/ 136 h 217"/>
                    <a:gd name="T6" fmla="*/ 1 w 53"/>
                    <a:gd name="T7" fmla="*/ 213 h 217"/>
                    <a:gd name="T8" fmla="*/ 13 w 53"/>
                    <a:gd name="T9" fmla="*/ 217 h 217"/>
                    <a:gd name="T10" fmla="*/ 32 w 53"/>
                    <a:gd name="T11" fmla="*/ 157 h 217"/>
                    <a:gd name="T12" fmla="*/ 53 w 53"/>
                    <a:gd name="T13" fmla="*/ 76 h 217"/>
                    <a:gd name="T14" fmla="*/ 45 w 53"/>
                    <a:gd name="T15" fmla="*/ 34 h 217"/>
                    <a:gd name="T16" fmla="*/ 37 w 53"/>
                    <a:gd name="T17" fmla="*/ 2 h 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3" h="217">
                      <a:moveTo>
                        <a:pt x="37" y="2"/>
                      </a:moveTo>
                      <a:cubicBezTo>
                        <a:pt x="32" y="0"/>
                        <a:pt x="38" y="19"/>
                        <a:pt x="40" y="50"/>
                      </a:cubicBezTo>
                      <a:cubicBezTo>
                        <a:pt x="43" y="80"/>
                        <a:pt x="31" y="130"/>
                        <a:pt x="30" y="136"/>
                      </a:cubicBezTo>
                      <a:cubicBezTo>
                        <a:pt x="29" y="141"/>
                        <a:pt x="0" y="213"/>
                        <a:pt x="1" y="213"/>
                      </a:cubicBezTo>
                      <a:cubicBezTo>
                        <a:pt x="12" y="217"/>
                        <a:pt x="13" y="217"/>
                        <a:pt x="13" y="217"/>
                      </a:cubicBezTo>
                      <a:cubicBezTo>
                        <a:pt x="13" y="217"/>
                        <a:pt x="28" y="169"/>
                        <a:pt x="32" y="157"/>
                      </a:cubicBezTo>
                      <a:cubicBezTo>
                        <a:pt x="35" y="146"/>
                        <a:pt x="53" y="83"/>
                        <a:pt x="53" y="76"/>
                      </a:cubicBezTo>
                      <a:cubicBezTo>
                        <a:pt x="53" y="69"/>
                        <a:pt x="46" y="46"/>
                        <a:pt x="45" y="34"/>
                      </a:cubicBezTo>
                      <a:cubicBezTo>
                        <a:pt x="43" y="20"/>
                        <a:pt x="37" y="2"/>
                        <a:pt x="37" y="2"/>
                      </a:cubicBezTo>
                      <a:close/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9" name="Freeform 929">
                  <a:extLst>
                    <a:ext uri="{FF2B5EF4-FFF2-40B4-BE49-F238E27FC236}">
                      <a16:creationId xmlns:a16="http://schemas.microsoft.com/office/drawing/2014/main" id="{EA9A81F8-43B2-4487-8DB7-0026C2BE5C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6" y="640"/>
                  <a:ext cx="317" cy="282"/>
                </a:xfrm>
                <a:custGeom>
                  <a:avLst/>
                  <a:gdLst>
                    <a:gd name="T0" fmla="*/ 221 w 317"/>
                    <a:gd name="T1" fmla="*/ 282 h 282"/>
                    <a:gd name="T2" fmla="*/ 0 w 317"/>
                    <a:gd name="T3" fmla="*/ 152 h 282"/>
                    <a:gd name="T4" fmla="*/ 96 w 317"/>
                    <a:gd name="T5" fmla="*/ 0 h 282"/>
                    <a:gd name="T6" fmla="*/ 317 w 317"/>
                    <a:gd name="T7" fmla="*/ 130 h 282"/>
                    <a:gd name="T8" fmla="*/ 221 w 317"/>
                    <a:gd name="T9" fmla="*/ 282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7" h="282">
                      <a:moveTo>
                        <a:pt x="221" y="282"/>
                      </a:moveTo>
                      <a:lnTo>
                        <a:pt x="0" y="152"/>
                      </a:lnTo>
                      <a:lnTo>
                        <a:pt x="96" y="0"/>
                      </a:lnTo>
                      <a:lnTo>
                        <a:pt x="317" y="130"/>
                      </a:lnTo>
                      <a:lnTo>
                        <a:pt x="221" y="282"/>
                      </a:lnTo>
                      <a:close/>
                    </a:path>
                  </a:pathLst>
                </a:custGeom>
                <a:solidFill>
                  <a:srgbClr val="39A7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30" name="Freeform 930">
                  <a:extLst>
                    <a:ext uri="{FF2B5EF4-FFF2-40B4-BE49-F238E27FC236}">
                      <a16:creationId xmlns:a16="http://schemas.microsoft.com/office/drawing/2014/main" id="{75801A25-F383-4A1B-A435-59C85EB7037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553" y="673"/>
                  <a:ext cx="74" cy="90"/>
                </a:xfrm>
                <a:custGeom>
                  <a:avLst/>
                  <a:gdLst>
                    <a:gd name="T0" fmla="*/ 11 w 31"/>
                    <a:gd name="T1" fmla="*/ 38 h 38"/>
                    <a:gd name="T2" fmla="*/ 9 w 31"/>
                    <a:gd name="T3" fmla="*/ 38 h 38"/>
                    <a:gd name="T4" fmla="*/ 2 w 31"/>
                    <a:gd name="T5" fmla="*/ 33 h 38"/>
                    <a:gd name="T6" fmla="*/ 0 w 31"/>
                    <a:gd name="T7" fmla="*/ 31 h 38"/>
                    <a:gd name="T8" fmla="*/ 1 w 31"/>
                    <a:gd name="T9" fmla="*/ 28 h 38"/>
                    <a:gd name="T10" fmla="*/ 17 w 31"/>
                    <a:gd name="T11" fmla="*/ 2 h 38"/>
                    <a:gd name="T12" fmla="*/ 19 w 31"/>
                    <a:gd name="T13" fmla="*/ 0 h 38"/>
                    <a:gd name="T14" fmla="*/ 22 w 31"/>
                    <a:gd name="T15" fmla="*/ 1 h 38"/>
                    <a:gd name="T16" fmla="*/ 29 w 31"/>
                    <a:gd name="T17" fmla="*/ 5 h 38"/>
                    <a:gd name="T18" fmla="*/ 31 w 31"/>
                    <a:gd name="T19" fmla="*/ 7 h 38"/>
                    <a:gd name="T20" fmla="*/ 30 w 31"/>
                    <a:gd name="T21" fmla="*/ 10 h 38"/>
                    <a:gd name="T22" fmla="*/ 14 w 31"/>
                    <a:gd name="T23" fmla="*/ 36 h 38"/>
                    <a:gd name="T24" fmla="*/ 11 w 31"/>
                    <a:gd name="T25" fmla="*/ 38 h 38"/>
                    <a:gd name="T26" fmla="*/ 20 w 31"/>
                    <a:gd name="T27" fmla="*/ 2 h 38"/>
                    <a:gd name="T28" fmla="*/ 20 w 31"/>
                    <a:gd name="T29" fmla="*/ 2 h 38"/>
                    <a:gd name="T30" fmla="*/ 19 w 31"/>
                    <a:gd name="T31" fmla="*/ 3 h 38"/>
                    <a:gd name="T32" fmla="*/ 3 w 31"/>
                    <a:gd name="T33" fmla="*/ 29 h 38"/>
                    <a:gd name="T34" fmla="*/ 2 w 31"/>
                    <a:gd name="T35" fmla="*/ 30 h 38"/>
                    <a:gd name="T36" fmla="*/ 3 w 31"/>
                    <a:gd name="T37" fmla="*/ 31 h 38"/>
                    <a:gd name="T38" fmla="*/ 10 w 31"/>
                    <a:gd name="T39" fmla="*/ 36 h 38"/>
                    <a:gd name="T40" fmla="*/ 12 w 31"/>
                    <a:gd name="T41" fmla="*/ 35 h 38"/>
                    <a:gd name="T42" fmla="*/ 28 w 31"/>
                    <a:gd name="T43" fmla="*/ 9 h 38"/>
                    <a:gd name="T44" fmla="*/ 28 w 31"/>
                    <a:gd name="T45" fmla="*/ 8 h 38"/>
                    <a:gd name="T46" fmla="*/ 28 w 31"/>
                    <a:gd name="T47" fmla="*/ 7 h 38"/>
                    <a:gd name="T48" fmla="*/ 21 w 31"/>
                    <a:gd name="T49" fmla="*/ 3 h 38"/>
                    <a:gd name="T50" fmla="*/ 20 w 31"/>
                    <a:gd name="T51" fmla="*/ 2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1" h="38">
                      <a:moveTo>
                        <a:pt x="11" y="38"/>
                      </a:moveTo>
                      <a:cubicBezTo>
                        <a:pt x="10" y="38"/>
                        <a:pt x="10" y="38"/>
                        <a:pt x="9" y="38"/>
                      </a:cubicBezTo>
                      <a:cubicBezTo>
                        <a:pt x="2" y="33"/>
                        <a:pt x="2" y="33"/>
                        <a:pt x="2" y="33"/>
                      </a:cubicBezTo>
                      <a:cubicBezTo>
                        <a:pt x="1" y="33"/>
                        <a:pt x="0" y="32"/>
                        <a:pt x="0" y="31"/>
                      </a:cubicBezTo>
                      <a:cubicBezTo>
                        <a:pt x="0" y="30"/>
                        <a:pt x="0" y="29"/>
                        <a:pt x="1" y="28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7" y="1"/>
                        <a:pt x="18" y="0"/>
                        <a:pt x="19" y="0"/>
                      </a:cubicBezTo>
                      <a:cubicBezTo>
                        <a:pt x="20" y="0"/>
                        <a:pt x="21" y="0"/>
                        <a:pt x="22" y="1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30" y="6"/>
                        <a:pt x="30" y="6"/>
                        <a:pt x="31" y="7"/>
                      </a:cubicBezTo>
                      <a:cubicBezTo>
                        <a:pt x="31" y="8"/>
                        <a:pt x="31" y="9"/>
                        <a:pt x="30" y="10"/>
                      </a:cubicBezTo>
                      <a:cubicBezTo>
                        <a:pt x="14" y="36"/>
                        <a:pt x="14" y="36"/>
                        <a:pt x="14" y="36"/>
                      </a:cubicBezTo>
                      <a:cubicBezTo>
                        <a:pt x="13" y="37"/>
                        <a:pt x="12" y="38"/>
                        <a:pt x="11" y="38"/>
                      </a:cubicBezTo>
                      <a:close/>
                      <a:moveTo>
                        <a:pt x="20" y="2"/>
                      </a:moveTo>
                      <a:cubicBezTo>
                        <a:pt x="20" y="2"/>
                        <a:pt x="20" y="2"/>
                        <a:pt x="20" y="2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2" y="30"/>
                        <a:pt x="2" y="30"/>
                        <a:pt x="2" y="30"/>
                      </a:cubicBezTo>
                      <a:cubicBezTo>
                        <a:pt x="3" y="31"/>
                        <a:pt x="3" y="31"/>
                        <a:pt x="3" y="31"/>
                      </a:cubicBezTo>
                      <a:cubicBezTo>
                        <a:pt x="10" y="36"/>
                        <a:pt x="10" y="36"/>
                        <a:pt x="10" y="36"/>
                      </a:cubicBezTo>
                      <a:cubicBezTo>
                        <a:pt x="11" y="36"/>
                        <a:pt x="12" y="36"/>
                        <a:pt x="12" y="35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7"/>
                        <a:pt x="28" y="7"/>
                        <a:pt x="28" y="7"/>
                      </a:cubicBezTo>
                      <a:cubicBezTo>
                        <a:pt x="21" y="3"/>
                        <a:pt x="21" y="3"/>
                        <a:pt x="21" y="3"/>
                      </a:cubicBezTo>
                      <a:lnTo>
                        <a:pt x="20" y="2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31" name="Freeform 931">
                  <a:extLst>
                    <a:ext uri="{FF2B5EF4-FFF2-40B4-BE49-F238E27FC236}">
                      <a16:creationId xmlns:a16="http://schemas.microsoft.com/office/drawing/2014/main" id="{2B0D17F8-78C3-4F64-A6EF-086EA99701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09" y="485"/>
                  <a:ext cx="141" cy="292"/>
                </a:xfrm>
                <a:custGeom>
                  <a:avLst/>
                  <a:gdLst>
                    <a:gd name="T0" fmla="*/ 12 w 59"/>
                    <a:gd name="T1" fmla="*/ 8 h 123"/>
                    <a:gd name="T2" fmla="*/ 50 w 59"/>
                    <a:gd name="T3" fmla="*/ 80 h 123"/>
                    <a:gd name="T4" fmla="*/ 58 w 59"/>
                    <a:gd name="T5" fmla="*/ 99 h 123"/>
                    <a:gd name="T6" fmla="*/ 31 w 59"/>
                    <a:gd name="T7" fmla="*/ 106 h 123"/>
                    <a:gd name="T8" fmla="*/ 14 w 59"/>
                    <a:gd name="T9" fmla="*/ 80 h 123"/>
                    <a:gd name="T10" fmla="*/ 5 w 59"/>
                    <a:gd name="T11" fmla="*/ 63 h 123"/>
                    <a:gd name="T12" fmla="*/ 12 w 59"/>
                    <a:gd name="T13" fmla="*/ 8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23">
                      <a:moveTo>
                        <a:pt x="12" y="8"/>
                      </a:moveTo>
                      <a:cubicBezTo>
                        <a:pt x="28" y="0"/>
                        <a:pt x="45" y="71"/>
                        <a:pt x="50" y="80"/>
                      </a:cubicBezTo>
                      <a:cubicBezTo>
                        <a:pt x="52" y="84"/>
                        <a:pt x="56" y="94"/>
                        <a:pt x="58" y="99"/>
                      </a:cubicBezTo>
                      <a:cubicBezTo>
                        <a:pt x="59" y="104"/>
                        <a:pt x="42" y="123"/>
                        <a:pt x="31" y="106"/>
                      </a:cubicBezTo>
                      <a:cubicBezTo>
                        <a:pt x="20" y="91"/>
                        <a:pt x="22" y="88"/>
                        <a:pt x="14" y="80"/>
                      </a:cubicBezTo>
                      <a:cubicBezTo>
                        <a:pt x="7" y="72"/>
                        <a:pt x="10" y="67"/>
                        <a:pt x="5" y="63"/>
                      </a:cubicBezTo>
                      <a:cubicBezTo>
                        <a:pt x="0" y="60"/>
                        <a:pt x="12" y="8"/>
                        <a:pt x="12" y="8"/>
                      </a:cubicBezTo>
                      <a:close/>
                    </a:path>
                  </a:pathLst>
                </a:custGeom>
                <a:solidFill>
                  <a:srgbClr val="EDED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32" name="Freeform 932">
                  <a:extLst>
                    <a:ext uri="{FF2B5EF4-FFF2-40B4-BE49-F238E27FC236}">
                      <a16:creationId xmlns:a16="http://schemas.microsoft.com/office/drawing/2014/main" id="{DF3F09DB-41BD-41EB-9335-223FF0BBE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9" y="820"/>
                  <a:ext cx="88" cy="31"/>
                </a:xfrm>
                <a:custGeom>
                  <a:avLst/>
                  <a:gdLst>
                    <a:gd name="T0" fmla="*/ 37 w 37"/>
                    <a:gd name="T1" fmla="*/ 1 h 13"/>
                    <a:gd name="T2" fmla="*/ 31 w 37"/>
                    <a:gd name="T3" fmla="*/ 2 h 13"/>
                    <a:gd name="T4" fmla="*/ 21 w 37"/>
                    <a:gd name="T5" fmla="*/ 3 h 13"/>
                    <a:gd name="T6" fmla="*/ 13 w 37"/>
                    <a:gd name="T7" fmla="*/ 5 h 13"/>
                    <a:gd name="T8" fmla="*/ 4 w 37"/>
                    <a:gd name="T9" fmla="*/ 8 h 13"/>
                    <a:gd name="T10" fmla="*/ 6 w 37"/>
                    <a:gd name="T11" fmla="*/ 12 h 13"/>
                    <a:gd name="T12" fmla="*/ 18 w 37"/>
                    <a:gd name="T13" fmla="*/ 12 h 13"/>
                    <a:gd name="T14" fmla="*/ 26 w 37"/>
                    <a:gd name="T15" fmla="*/ 11 h 13"/>
                    <a:gd name="T16" fmla="*/ 32 w 37"/>
                    <a:gd name="T17" fmla="*/ 6 h 13"/>
                    <a:gd name="T18" fmla="*/ 37 w 37"/>
                    <a:gd name="T19" fmla="*/ 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" h="13">
                      <a:moveTo>
                        <a:pt x="37" y="1"/>
                      </a:moveTo>
                      <a:cubicBezTo>
                        <a:pt x="36" y="0"/>
                        <a:pt x="34" y="1"/>
                        <a:pt x="31" y="2"/>
                      </a:cubicBezTo>
                      <a:cubicBezTo>
                        <a:pt x="27" y="3"/>
                        <a:pt x="23" y="3"/>
                        <a:pt x="21" y="3"/>
                      </a:cubicBezTo>
                      <a:cubicBezTo>
                        <a:pt x="18" y="3"/>
                        <a:pt x="16" y="4"/>
                        <a:pt x="13" y="5"/>
                      </a:cubicBezTo>
                      <a:cubicBezTo>
                        <a:pt x="10" y="6"/>
                        <a:pt x="7" y="6"/>
                        <a:pt x="4" y="8"/>
                      </a:cubicBezTo>
                      <a:cubicBezTo>
                        <a:pt x="0" y="10"/>
                        <a:pt x="5" y="11"/>
                        <a:pt x="6" y="12"/>
                      </a:cubicBezTo>
                      <a:cubicBezTo>
                        <a:pt x="11" y="12"/>
                        <a:pt x="13" y="7"/>
                        <a:pt x="18" y="12"/>
                      </a:cubicBezTo>
                      <a:cubicBezTo>
                        <a:pt x="20" y="13"/>
                        <a:pt x="24" y="12"/>
                        <a:pt x="26" y="11"/>
                      </a:cubicBezTo>
                      <a:cubicBezTo>
                        <a:pt x="28" y="10"/>
                        <a:pt x="29" y="6"/>
                        <a:pt x="32" y="6"/>
                      </a:cubicBezTo>
                      <a:lnTo>
                        <a:pt x="37" y="1"/>
                      </a:lnTo>
                      <a:close/>
                    </a:path>
                  </a:pathLst>
                </a:custGeom>
                <a:solidFill>
                  <a:srgbClr val="8B5B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33" name="Freeform 933">
                  <a:extLst>
                    <a:ext uri="{FF2B5EF4-FFF2-40B4-BE49-F238E27FC236}">
                      <a16:creationId xmlns:a16="http://schemas.microsoft.com/office/drawing/2014/main" id="{2E825E6A-F885-42F6-9744-5F9A7D225E7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663" y="822"/>
                  <a:ext cx="91" cy="76"/>
                </a:xfrm>
                <a:custGeom>
                  <a:avLst/>
                  <a:gdLst>
                    <a:gd name="T0" fmla="*/ 38 w 38"/>
                    <a:gd name="T1" fmla="*/ 0 h 32"/>
                    <a:gd name="T2" fmla="*/ 19 w 38"/>
                    <a:gd name="T3" fmla="*/ 5 h 32"/>
                    <a:gd name="T4" fmla="*/ 13 w 38"/>
                    <a:gd name="T5" fmla="*/ 10 h 32"/>
                    <a:gd name="T6" fmla="*/ 7 w 38"/>
                    <a:gd name="T7" fmla="*/ 15 h 32"/>
                    <a:gd name="T8" fmla="*/ 1 w 38"/>
                    <a:gd name="T9" fmla="*/ 19 h 32"/>
                    <a:gd name="T10" fmla="*/ 2 w 38"/>
                    <a:gd name="T11" fmla="*/ 23 h 32"/>
                    <a:gd name="T12" fmla="*/ 8 w 38"/>
                    <a:gd name="T13" fmla="*/ 20 h 32"/>
                    <a:gd name="T14" fmla="*/ 13 w 38"/>
                    <a:gd name="T15" fmla="*/ 17 h 32"/>
                    <a:gd name="T16" fmla="*/ 6 w 38"/>
                    <a:gd name="T17" fmla="*/ 22 h 32"/>
                    <a:gd name="T18" fmla="*/ 6 w 38"/>
                    <a:gd name="T19" fmla="*/ 23 h 32"/>
                    <a:gd name="T20" fmla="*/ 7 w 38"/>
                    <a:gd name="T21" fmla="*/ 26 h 32"/>
                    <a:gd name="T22" fmla="*/ 10 w 38"/>
                    <a:gd name="T23" fmla="*/ 25 h 32"/>
                    <a:gd name="T24" fmla="*/ 10 w 38"/>
                    <a:gd name="T25" fmla="*/ 27 h 32"/>
                    <a:gd name="T26" fmla="*/ 11 w 38"/>
                    <a:gd name="T27" fmla="*/ 29 h 32"/>
                    <a:gd name="T28" fmla="*/ 14 w 38"/>
                    <a:gd name="T29" fmla="*/ 29 h 32"/>
                    <a:gd name="T30" fmla="*/ 15 w 38"/>
                    <a:gd name="T31" fmla="*/ 28 h 32"/>
                    <a:gd name="T32" fmla="*/ 17 w 38"/>
                    <a:gd name="T33" fmla="*/ 31 h 32"/>
                    <a:gd name="T34" fmla="*/ 21 w 38"/>
                    <a:gd name="T35" fmla="*/ 31 h 32"/>
                    <a:gd name="T36" fmla="*/ 29 w 38"/>
                    <a:gd name="T37" fmla="*/ 24 h 32"/>
                    <a:gd name="T38" fmla="*/ 36 w 38"/>
                    <a:gd name="T39" fmla="*/ 11 h 32"/>
                    <a:gd name="T40" fmla="*/ 38 w 38"/>
                    <a:gd name="T41" fmla="*/ 0 h 32"/>
                    <a:gd name="T42" fmla="*/ 18 w 38"/>
                    <a:gd name="T43" fmla="*/ 28 h 32"/>
                    <a:gd name="T44" fmla="*/ 16 w 38"/>
                    <a:gd name="T45" fmla="*/ 28 h 32"/>
                    <a:gd name="T46" fmla="*/ 16 w 38"/>
                    <a:gd name="T47" fmla="*/ 28 h 32"/>
                    <a:gd name="T48" fmla="*/ 17 w 38"/>
                    <a:gd name="T49" fmla="*/ 27 h 32"/>
                    <a:gd name="T50" fmla="*/ 19 w 38"/>
                    <a:gd name="T51" fmla="*/ 26 h 32"/>
                    <a:gd name="T52" fmla="*/ 18 w 38"/>
                    <a:gd name="T53" fmla="*/ 2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8" h="32">
                      <a:moveTo>
                        <a:pt x="38" y="0"/>
                      </a:moveTo>
                      <a:cubicBezTo>
                        <a:pt x="35" y="1"/>
                        <a:pt x="22" y="4"/>
                        <a:pt x="19" y="5"/>
                      </a:cubicBezTo>
                      <a:cubicBezTo>
                        <a:pt x="16" y="6"/>
                        <a:pt x="16" y="8"/>
                        <a:pt x="13" y="10"/>
                      </a:cubicBezTo>
                      <a:cubicBezTo>
                        <a:pt x="13" y="10"/>
                        <a:pt x="9" y="14"/>
                        <a:pt x="7" y="15"/>
                      </a:cubicBezTo>
                      <a:cubicBezTo>
                        <a:pt x="6" y="16"/>
                        <a:pt x="2" y="17"/>
                        <a:pt x="1" y="19"/>
                      </a:cubicBezTo>
                      <a:cubicBezTo>
                        <a:pt x="0" y="20"/>
                        <a:pt x="0" y="23"/>
                        <a:pt x="2" y="23"/>
                      </a:cubicBezTo>
                      <a:cubicBezTo>
                        <a:pt x="4" y="23"/>
                        <a:pt x="6" y="21"/>
                        <a:pt x="8" y="20"/>
                      </a:cubicBezTo>
                      <a:cubicBezTo>
                        <a:pt x="10" y="19"/>
                        <a:pt x="11" y="18"/>
                        <a:pt x="13" y="17"/>
                      </a:cubicBezTo>
                      <a:cubicBezTo>
                        <a:pt x="12" y="19"/>
                        <a:pt x="8" y="22"/>
                        <a:pt x="6" y="22"/>
                      </a:cubicBezTo>
                      <a:cubicBezTo>
                        <a:pt x="6" y="22"/>
                        <a:pt x="6" y="22"/>
                        <a:pt x="6" y="23"/>
                      </a:cubicBezTo>
                      <a:cubicBezTo>
                        <a:pt x="6" y="24"/>
                        <a:pt x="6" y="26"/>
                        <a:pt x="7" y="26"/>
                      </a:cubicBezTo>
                      <a:cubicBezTo>
                        <a:pt x="8" y="27"/>
                        <a:pt x="9" y="26"/>
                        <a:pt x="10" y="25"/>
                      </a:cubicBezTo>
                      <a:cubicBezTo>
                        <a:pt x="10" y="26"/>
                        <a:pt x="10" y="26"/>
                        <a:pt x="10" y="27"/>
                      </a:cubicBezTo>
                      <a:cubicBezTo>
                        <a:pt x="10" y="28"/>
                        <a:pt x="10" y="28"/>
                        <a:pt x="11" y="29"/>
                      </a:cubicBezTo>
                      <a:cubicBezTo>
                        <a:pt x="11" y="30"/>
                        <a:pt x="13" y="30"/>
                        <a:pt x="14" y="29"/>
                      </a:cubicBezTo>
                      <a:cubicBezTo>
                        <a:pt x="15" y="28"/>
                        <a:pt x="15" y="28"/>
                        <a:pt x="15" y="28"/>
                      </a:cubicBezTo>
                      <a:cubicBezTo>
                        <a:pt x="15" y="30"/>
                        <a:pt x="16" y="31"/>
                        <a:pt x="17" y="31"/>
                      </a:cubicBezTo>
                      <a:cubicBezTo>
                        <a:pt x="18" y="32"/>
                        <a:pt x="20" y="31"/>
                        <a:pt x="21" y="31"/>
                      </a:cubicBezTo>
                      <a:cubicBezTo>
                        <a:pt x="24" y="29"/>
                        <a:pt x="26" y="26"/>
                        <a:pt x="29" y="24"/>
                      </a:cubicBezTo>
                      <a:cubicBezTo>
                        <a:pt x="32" y="23"/>
                        <a:pt x="34" y="13"/>
                        <a:pt x="36" y="11"/>
                      </a:cubicBezTo>
                      <a:lnTo>
                        <a:pt x="38" y="0"/>
                      </a:lnTo>
                      <a:close/>
                      <a:moveTo>
                        <a:pt x="18" y="28"/>
                      </a:moveTo>
                      <a:cubicBezTo>
                        <a:pt x="17" y="28"/>
                        <a:pt x="17" y="28"/>
                        <a:pt x="16" y="28"/>
                      </a:cubicBezTo>
                      <a:cubicBezTo>
                        <a:pt x="16" y="28"/>
                        <a:pt x="16" y="28"/>
                        <a:pt x="16" y="28"/>
                      </a:cubicBezTo>
                      <a:cubicBezTo>
                        <a:pt x="16" y="27"/>
                        <a:pt x="17" y="27"/>
                        <a:pt x="17" y="27"/>
                      </a:cubicBezTo>
                      <a:cubicBezTo>
                        <a:pt x="19" y="26"/>
                        <a:pt x="19" y="26"/>
                        <a:pt x="19" y="26"/>
                      </a:cubicBezTo>
                      <a:cubicBezTo>
                        <a:pt x="19" y="27"/>
                        <a:pt x="18" y="27"/>
                        <a:pt x="18" y="28"/>
                      </a:cubicBezTo>
                      <a:close/>
                    </a:path>
                  </a:pathLst>
                </a:custGeom>
                <a:solidFill>
                  <a:srgbClr val="8B5B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34" name="Freeform 934">
                  <a:extLst>
                    <a:ext uri="{FF2B5EF4-FFF2-40B4-BE49-F238E27FC236}">
                      <a16:creationId xmlns:a16="http://schemas.microsoft.com/office/drawing/2014/main" id="{639255C5-BDD3-4ACA-85F7-9788A591FE4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694" y="832"/>
                  <a:ext cx="56" cy="66"/>
                </a:xfrm>
                <a:custGeom>
                  <a:avLst/>
                  <a:gdLst>
                    <a:gd name="T0" fmla="*/ 21 w 23"/>
                    <a:gd name="T1" fmla="*/ 0 h 28"/>
                    <a:gd name="T2" fmla="*/ 19 w 23"/>
                    <a:gd name="T3" fmla="*/ 6 h 28"/>
                    <a:gd name="T4" fmla="*/ 17 w 23"/>
                    <a:gd name="T5" fmla="*/ 14 h 28"/>
                    <a:gd name="T6" fmla="*/ 14 w 23"/>
                    <a:gd name="T7" fmla="*/ 18 h 28"/>
                    <a:gd name="T8" fmla="*/ 12 w 23"/>
                    <a:gd name="T9" fmla="*/ 21 h 28"/>
                    <a:gd name="T10" fmla="*/ 10 w 23"/>
                    <a:gd name="T11" fmla="*/ 23 h 28"/>
                    <a:gd name="T12" fmla="*/ 9 w 23"/>
                    <a:gd name="T13" fmla="*/ 25 h 28"/>
                    <a:gd name="T14" fmla="*/ 7 w 23"/>
                    <a:gd name="T15" fmla="*/ 26 h 28"/>
                    <a:gd name="T16" fmla="*/ 4 w 23"/>
                    <a:gd name="T17" fmla="*/ 27 h 28"/>
                    <a:gd name="T18" fmla="*/ 3 w 23"/>
                    <a:gd name="T19" fmla="*/ 26 h 28"/>
                    <a:gd name="T20" fmla="*/ 3 w 23"/>
                    <a:gd name="T21" fmla="*/ 25 h 28"/>
                    <a:gd name="T22" fmla="*/ 4 w 23"/>
                    <a:gd name="T23" fmla="*/ 24 h 28"/>
                    <a:gd name="T24" fmla="*/ 6 w 23"/>
                    <a:gd name="T25" fmla="*/ 25 h 28"/>
                    <a:gd name="T26" fmla="*/ 8 w 23"/>
                    <a:gd name="T27" fmla="*/ 22 h 28"/>
                    <a:gd name="T28" fmla="*/ 10 w 23"/>
                    <a:gd name="T29" fmla="*/ 19 h 28"/>
                    <a:gd name="T30" fmla="*/ 12 w 23"/>
                    <a:gd name="T31" fmla="*/ 15 h 28"/>
                    <a:gd name="T32" fmla="*/ 11 w 23"/>
                    <a:gd name="T33" fmla="*/ 16 h 28"/>
                    <a:gd name="T34" fmla="*/ 6 w 23"/>
                    <a:gd name="T35" fmla="*/ 21 h 28"/>
                    <a:gd name="T36" fmla="*/ 3 w 23"/>
                    <a:gd name="T37" fmla="*/ 23 h 28"/>
                    <a:gd name="T38" fmla="*/ 1 w 23"/>
                    <a:gd name="T39" fmla="*/ 25 h 28"/>
                    <a:gd name="T40" fmla="*/ 0 w 23"/>
                    <a:gd name="T41" fmla="*/ 25 h 28"/>
                    <a:gd name="T42" fmla="*/ 1 w 23"/>
                    <a:gd name="T43" fmla="*/ 25 h 28"/>
                    <a:gd name="T44" fmla="*/ 2 w 23"/>
                    <a:gd name="T45" fmla="*/ 24 h 28"/>
                    <a:gd name="T46" fmla="*/ 4 w 23"/>
                    <a:gd name="T47" fmla="*/ 27 h 28"/>
                    <a:gd name="T48" fmla="*/ 8 w 23"/>
                    <a:gd name="T49" fmla="*/ 27 h 28"/>
                    <a:gd name="T50" fmla="*/ 16 w 23"/>
                    <a:gd name="T51" fmla="*/ 20 h 28"/>
                    <a:gd name="T52" fmla="*/ 23 w 23"/>
                    <a:gd name="T53" fmla="*/ 7 h 28"/>
                    <a:gd name="T54" fmla="*/ 21 w 23"/>
                    <a:gd name="T55" fmla="*/ 0 h 28"/>
                    <a:gd name="T56" fmla="*/ 3 w 23"/>
                    <a:gd name="T57" fmla="*/ 24 h 28"/>
                    <a:gd name="T58" fmla="*/ 4 w 23"/>
                    <a:gd name="T59" fmla="*/ 23 h 28"/>
                    <a:gd name="T60" fmla="*/ 6 w 23"/>
                    <a:gd name="T61" fmla="*/ 22 h 28"/>
                    <a:gd name="T62" fmla="*/ 5 w 23"/>
                    <a:gd name="T63" fmla="*/ 24 h 28"/>
                    <a:gd name="T64" fmla="*/ 3 w 23"/>
                    <a:gd name="T65" fmla="*/ 2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3" h="28">
                      <a:moveTo>
                        <a:pt x="21" y="0"/>
                      </a:moveTo>
                      <a:cubicBezTo>
                        <a:pt x="21" y="0"/>
                        <a:pt x="20" y="4"/>
                        <a:pt x="19" y="6"/>
                      </a:cubicBezTo>
                      <a:cubicBezTo>
                        <a:pt x="18" y="7"/>
                        <a:pt x="18" y="13"/>
                        <a:pt x="17" y="14"/>
                      </a:cubicBezTo>
                      <a:cubicBezTo>
                        <a:pt x="16" y="15"/>
                        <a:pt x="15" y="17"/>
                        <a:pt x="14" y="18"/>
                      </a:cubicBezTo>
                      <a:cubicBezTo>
                        <a:pt x="14" y="19"/>
                        <a:pt x="13" y="20"/>
                        <a:pt x="12" y="21"/>
                      </a:cubicBezTo>
                      <a:cubicBezTo>
                        <a:pt x="11" y="21"/>
                        <a:pt x="11" y="22"/>
                        <a:pt x="10" y="23"/>
                      </a:cubicBezTo>
                      <a:cubicBezTo>
                        <a:pt x="10" y="24"/>
                        <a:pt x="9" y="24"/>
                        <a:pt x="9" y="25"/>
                      </a:cubicBezTo>
                      <a:cubicBezTo>
                        <a:pt x="8" y="25"/>
                        <a:pt x="7" y="26"/>
                        <a:pt x="7" y="26"/>
                      </a:cubicBezTo>
                      <a:cubicBezTo>
                        <a:pt x="6" y="27"/>
                        <a:pt x="5" y="27"/>
                        <a:pt x="4" y="27"/>
                      </a:cubicBezTo>
                      <a:cubicBezTo>
                        <a:pt x="4" y="27"/>
                        <a:pt x="3" y="26"/>
                        <a:pt x="3" y="26"/>
                      </a:cubicBezTo>
                      <a:cubicBezTo>
                        <a:pt x="3" y="26"/>
                        <a:pt x="3" y="25"/>
                        <a:pt x="3" y="25"/>
                      </a:cubicBezTo>
                      <a:cubicBezTo>
                        <a:pt x="3" y="24"/>
                        <a:pt x="3" y="24"/>
                        <a:pt x="4" y="24"/>
                      </a:cubicBezTo>
                      <a:cubicBezTo>
                        <a:pt x="4" y="25"/>
                        <a:pt x="5" y="25"/>
                        <a:pt x="6" y="25"/>
                      </a:cubicBezTo>
                      <a:cubicBezTo>
                        <a:pt x="7" y="25"/>
                        <a:pt x="7" y="24"/>
                        <a:pt x="8" y="22"/>
                      </a:cubicBezTo>
                      <a:cubicBezTo>
                        <a:pt x="8" y="21"/>
                        <a:pt x="9" y="20"/>
                        <a:pt x="10" y="19"/>
                      </a:cubicBezTo>
                      <a:cubicBezTo>
                        <a:pt x="11" y="18"/>
                        <a:pt x="11" y="17"/>
                        <a:pt x="12" y="15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0" y="17"/>
                        <a:pt x="8" y="19"/>
                        <a:pt x="6" y="21"/>
                      </a:cubicBezTo>
                      <a:cubicBezTo>
                        <a:pt x="5" y="21"/>
                        <a:pt x="4" y="22"/>
                        <a:pt x="3" y="23"/>
                      </a:cubicBezTo>
                      <a:cubicBezTo>
                        <a:pt x="2" y="23"/>
                        <a:pt x="1" y="24"/>
                        <a:pt x="1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1" y="25"/>
                        <a:pt x="1" y="25"/>
                        <a:pt x="1" y="25"/>
                      </a:cubicBez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2" y="26"/>
                        <a:pt x="3" y="27"/>
                        <a:pt x="4" y="27"/>
                      </a:cubicBezTo>
                      <a:cubicBezTo>
                        <a:pt x="5" y="28"/>
                        <a:pt x="7" y="27"/>
                        <a:pt x="8" y="27"/>
                      </a:cubicBezTo>
                      <a:cubicBezTo>
                        <a:pt x="11" y="25"/>
                        <a:pt x="13" y="22"/>
                        <a:pt x="16" y="20"/>
                      </a:cubicBezTo>
                      <a:cubicBezTo>
                        <a:pt x="19" y="19"/>
                        <a:pt x="21" y="9"/>
                        <a:pt x="23" y="7"/>
                      </a:cubicBezTo>
                      <a:lnTo>
                        <a:pt x="21" y="0"/>
                      </a:lnTo>
                      <a:close/>
                      <a:moveTo>
                        <a:pt x="3" y="24"/>
                      </a:moveTo>
                      <a:cubicBezTo>
                        <a:pt x="3" y="23"/>
                        <a:pt x="4" y="23"/>
                        <a:pt x="4" y="23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3"/>
                        <a:pt x="5" y="23"/>
                        <a:pt x="5" y="24"/>
                      </a:cubicBezTo>
                      <a:cubicBezTo>
                        <a:pt x="4" y="24"/>
                        <a:pt x="4" y="24"/>
                        <a:pt x="3" y="24"/>
                      </a:cubicBezTo>
                      <a:close/>
                    </a:path>
                  </a:pathLst>
                </a:custGeom>
                <a:solidFill>
                  <a:srgbClr val="39A7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35" name="Freeform 935">
                  <a:extLst>
                    <a:ext uri="{FF2B5EF4-FFF2-40B4-BE49-F238E27FC236}">
                      <a16:creationId xmlns:a16="http://schemas.microsoft.com/office/drawing/2014/main" id="{BA78EEE8-5E17-4F99-9B7D-BBF3F7C5AE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3" y="853"/>
                  <a:ext cx="24" cy="22"/>
                </a:xfrm>
                <a:custGeom>
                  <a:avLst/>
                  <a:gdLst>
                    <a:gd name="T0" fmla="*/ 7 w 10"/>
                    <a:gd name="T1" fmla="*/ 2 h 9"/>
                    <a:gd name="T2" fmla="*/ 1 w 10"/>
                    <a:gd name="T3" fmla="*/ 6 h 9"/>
                    <a:gd name="T4" fmla="*/ 1 w 10"/>
                    <a:gd name="T5" fmla="*/ 9 h 9"/>
                    <a:gd name="T6" fmla="*/ 1 w 10"/>
                    <a:gd name="T7" fmla="*/ 9 h 9"/>
                    <a:gd name="T8" fmla="*/ 1 w 10"/>
                    <a:gd name="T9" fmla="*/ 7 h 9"/>
                    <a:gd name="T10" fmla="*/ 3 w 10"/>
                    <a:gd name="T11" fmla="*/ 5 h 9"/>
                    <a:gd name="T12" fmla="*/ 5 w 10"/>
                    <a:gd name="T13" fmla="*/ 4 h 9"/>
                    <a:gd name="T14" fmla="*/ 7 w 10"/>
                    <a:gd name="T15" fmla="*/ 3 h 9"/>
                    <a:gd name="T16" fmla="*/ 10 w 10"/>
                    <a:gd name="T17" fmla="*/ 0 h 9"/>
                    <a:gd name="T18" fmla="*/ 7 w 10"/>
                    <a:gd name="T1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" h="9">
                      <a:moveTo>
                        <a:pt x="7" y="2"/>
                      </a:moveTo>
                      <a:cubicBezTo>
                        <a:pt x="6" y="3"/>
                        <a:pt x="2" y="4"/>
                        <a:pt x="1" y="6"/>
                      </a:cubicBezTo>
                      <a:cubicBezTo>
                        <a:pt x="1" y="7"/>
                        <a:pt x="0" y="8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8"/>
                        <a:pt x="1" y="8"/>
                        <a:pt x="1" y="7"/>
                      </a:cubicBezTo>
                      <a:cubicBezTo>
                        <a:pt x="1" y="7"/>
                        <a:pt x="2" y="6"/>
                        <a:pt x="3" y="5"/>
                      </a:cubicBezTo>
                      <a:cubicBezTo>
                        <a:pt x="3" y="5"/>
                        <a:pt x="4" y="5"/>
                        <a:pt x="5" y="4"/>
                      </a:cubicBezTo>
                      <a:cubicBezTo>
                        <a:pt x="5" y="4"/>
                        <a:pt x="6" y="3"/>
                        <a:pt x="7" y="3"/>
                      </a:cubicBezTo>
                      <a:cubicBezTo>
                        <a:pt x="8" y="2"/>
                        <a:pt x="9" y="1"/>
                        <a:pt x="10" y="0"/>
                      </a:cubicBezTo>
                      <a:cubicBezTo>
                        <a:pt x="9" y="0"/>
                        <a:pt x="8" y="1"/>
                        <a:pt x="7" y="2"/>
                      </a:cubicBezTo>
                      <a:close/>
                    </a:path>
                  </a:pathLst>
                </a:custGeom>
                <a:solidFill>
                  <a:srgbClr val="39A7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36" name="Freeform 936">
                  <a:extLst>
                    <a:ext uri="{FF2B5EF4-FFF2-40B4-BE49-F238E27FC236}">
                      <a16:creationId xmlns:a16="http://schemas.microsoft.com/office/drawing/2014/main" id="{34BC5F1B-90F1-4489-BF6B-73944C11FA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7" y="860"/>
                  <a:ext cx="27" cy="31"/>
                </a:xfrm>
                <a:custGeom>
                  <a:avLst/>
                  <a:gdLst>
                    <a:gd name="T0" fmla="*/ 5 w 11"/>
                    <a:gd name="T1" fmla="*/ 5 h 13"/>
                    <a:gd name="T2" fmla="*/ 1 w 11"/>
                    <a:gd name="T3" fmla="*/ 8 h 13"/>
                    <a:gd name="T4" fmla="*/ 0 w 11"/>
                    <a:gd name="T5" fmla="*/ 9 h 13"/>
                    <a:gd name="T6" fmla="*/ 0 w 11"/>
                    <a:gd name="T7" fmla="*/ 9 h 13"/>
                    <a:gd name="T8" fmla="*/ 0 w 11"/>
                    <a:gd name="T9" fmla="*/ 11 h 13"/>
                    <a:gd name="T10" fmla="*/ 1 w 11"/>
                    <a:gd name="T11" fmla="*/ 13 h 13"/>
                    <a:gd name="T12" fmla="*/ 1 w 11"/>
                    <a:gd name="T13" fmla="*/ 13 h 13"/>
                    <a:gd name="T14" fmla="*/ 1 w 11"/>
                    <a:gd name="T15" fmla="*/ 12 h 13"/>
                    <a:gd name="T16" fmla="*/ 4 w 11"/>
                    <a:gd name="T17" fmla="*/ 9 h 13"/>
                    <a:gd name="T18" fmla="*/ 8 w 11"/>
                    <a:gd name="T19" fmla="*/ 6 h 13"/>
                    <a:gd name="T20" fmla="*/ 10 w 11"/>
                    <a:gd name="T21" fmla="*/ 3 h 13"/>
                    <a:gd name="T22" fmla="*/ 11 w 11"/>
                    <a:gd name="T23" fmla="*/ 0 h 13"/>
                    <a:gd name="T24" fmla="*/ 11 w 11"/>
                    <a:gd name="T25" fmla="*/ 0 h 13"/>
                    <a:gd name="T26" fmla="*/ 8 w 11"/>
                    <a:gd name="T27" fmla="*/ 3 h 13"/>
                    <a:gd name="T28" fmla="*/ 5 w 11"/>
                    <a:gd name="T29" fmla="*/ 5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" h="13">
                      <a:moveTo>
                        <a:pt x="5" y="5"/>
                      </a:moveTo>
                      <a:cubicBezTo>
                        <a:pt x="4" y="6"/>
                        <a:pt x="3" y="7"/>
                        <a:pt x="1" y="8"/>
                      </a:cubicBezTo>
                      <a:cubicBezTo>
                        <a:pt x="1" y="8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10"/>
                        <a:pt x="0" y="10"/>
                        <a:pt x="0" y="11"/>
                      </a:cubicBezTo>
                      <a:cubicBezTo>
                        <a:pt x="0" y="12"/>
                        <a:pt x="0" y="12"/>
                        <a:pt x="1" y="13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2" y="11"/>
                        <a:pt x="3" y="10"/>
                        <a:pt x="4" y="9"/>
                      </a:cubicBezTo>
                      <a:cubicBezTo>
                        <a:pt x="5" y="8"/>
                        <a:pt x="6" y="7"/>
                        <a:pt x="8" y="6"/>
                      </a:cubicBezTo>
                      <a:cubicBezTo>
                        <a:pt x="9" y="5"/>
                        <a:pt x="10" y="4"/>
                        <a:pt x="10" y="3"/>
                      </a:cubicBezTo>
                      <a:cubicBezTo>
                        <a:pt x="11" y="2"/>
                        <a:pt x="11" y="1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0" y="1"/>
                        <a:pt x="9" y="2"/>
                        <a:pt x="8" y="3"/>
                      </a:cubicBezTo>
                      <a:cubicBezTo>
                        <a:pt x="7" y="4"/>
                        <a:pt x="6" y="5"/>
                        <a:pt x="5" y="5"/>
                      </a:cubicBezTo>
                      <a:close/>
                    </a:path>
                  </a:pathLst>
                </a:custGeom>
                <a:solidFill>
                  <a:srgbClr val="39A7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37" name="Freeform 937">
                  <a:extLst>
                    <a:ext uri="{FF2B5EF4-FFF2-40B4-BE49-F238E27FC236}">
                      <a16:creationId xmlns:a16="http://schemas.microsoft.com/office/drawing/2014/main" id="{CD1C6EAE-FEE2-4ACB-B6A0-F275052D85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6" y="853"/>
                  <a:ext cx="40" cy="24"/>
                </a:xfrm>
                <a:custGeom>
                  <a:avLst/>
                  <a:gdLst>
                    <a:gd name="T0" fmla="*/ 10 w 17"/>
                    <a:gd name="T1" fmla="*/ 4 h 10"/>
                    <a:gd name="T2" fmla="*/ 6 w 17"/>
                    <a:gd name="T3" fmla="*/ 7 h 10"/>
                    <a:gd name="T4" fmla="*/ 3 w 17"/>
                    <a:gd name="T5" fmla="*/ 9 h 10"/>
                    <a:gd name="T6" fmla="*/ 1 w 17"/>
                    <a:gd name="T7" fmla="*/ 10 h 10"/>
                    <a:gd name="T8" fmla="*/ 0 w 17"/>
                    <a:gd name="T9" fmla="*/ 10 h 10"/>
                    <a:gd name="T10" fmla="*/ 1 w 17"/>
                    <a:gd name="T11" fmla="*/ 10 h 10"/>
                    <a:gd name="T12" fmla="*/ 7 w 17"/>
                    <a:gd name="T13" fmla="*/ 7 h 10"/>
                    <a:gd name="T14" fmla="*/ 12 w 17"/>
                    <a:gd name="T15" fmla="*/ 4 h 10"/>
                    <a:gd name="T16" fmla="*/ 5 w 17"/>
                    <a:gd name="T17" fmla="*/ 9 h 10"/>
                    <a:gd name="T18" fmla="*/ 5 w 17"/>
                    <a:gd name="T19" fmla="*/ 10 h 10"/>
                    <a:gd name="T20" fmla="*/ 7 w 17"/>
                    <a:gd name="T21" fmla="*/ 10 h 10"/>
                    <a:gd name="T22" fmla="*/ 11 w 17"/>
                    <a:gd name="T23" fmla="*/ 7 h 10"/>
                    <a:gd name="T24" fmla="*/ 15 w 17"/>
                    <a:gd name="T25" fmla="*/ 3 h 10"/>
                    <a:gd name="T26" fmla="*/ 17 w 17"/>
                    <a:gd name="T27" fmla="*/ 0 h 10"/>
                    <a:gd name="T28" fmla="*/ 14 w 17"/>
                    <a:gd name="T29" fmla="*/ 2 h 10"/>
                    <a:gd name="T30" fmla="*/ 10 w 17"/>
                    <a:gd name="T31" fmla="*/ 4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" h="10">
                      <a:moveTo>
                        <a:pt x="10" y="4"/>
                      </a:moveTo>
                      <a:cubicBezTo>
                        <a:pt x="9" y="5"/>
                        <a:pt x="7" y="6"/>
                        <a:pt x="6" y="7"/>
                      </a:cubicBezTo>
                      <a:cubicBezTo>
                        <a:pt x="5" y="7"/>
                        <a:pt x="4" y="9"/>
                        <a:pt x="3" y="9"/>
                      </a:cubicBezTo>
                      <a:cubicBezTo>
                        <a:pt x="2" y="10"/>
                        <a:pt x="1" y="10"/>
                        <a:pt x="1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3" y="10"/>
                        <a:pt x="5" y="8"/>
                        <a:pt x="7" y="7"/>
                      </a:cubicBezTo>
                      <a:cubicBezTo>
                        <a:pt x="9" y="6"/>
                        <a:pt x="10" y="5"/>
                        <a:pt x="12" y="4"/>
                      </a:cubicBezTo>
                      <a:cubicBezTo>
                        <a:pt x="11" y="6"/>
                        <a:pt x="7" y="9"/>
                        <a:pt x="5" y="9"/>
                      </a:cubicBezTo>
                      <a:cubicBezTo>
                        <a:pt x="5" y="9"/>
                        <a:pt x="5" y="9"/>
                        <a:pt x="5" y="10"/>
                      </a:cubicBezTo>
                      <a:cubicBezTo>
                        <a:pt x="5" y="10"/>
                        <a:pt x="6" y="10"/>
                        <a:pt x="7" y="10"/>
                      </a:cubicBezTo>
                      <a:cubicBezTo>
                        <a:pt x="9" y="9"/>
                        <a:pt x="10" y="8"/>
                        <a:pt x="11" y="7"/>
                      </a:cubicBezTo>
                      <a:cubicBezTo>
                        <a:pt x="12" y="6"/>
                        <a:pt x="14" y="5"/>
                        <a:pt x="15" y="3"/>
                      </a:cubicBezTo>
                      <a:cubicBezTo>
                        <a:pt x="15" y="2"/>
                        <a:pt x="16" y="1"/>
                        <a:pt x="17" y="0"/>
                      </a:cubicBezTo>
                      <a:cubicBezTo>
                        <a:pt x="16" y="0"/>
                        <a:pt x="15" y="1"/>
                        <a:pt x="14" y="2"/>
                      </a:cubicBezTo>
                      <a:cubicBezTo>
                        <a:pt x="12" y="3"/>
                        <a:pt x="11" y="4"/>
                        <a:pt x="10" y="4"/>
                      </a:cubicBezTo>
                      <a:close/>
                    </a:path>
                  </a:pathLst>
                </a:custGeom>
                <a:solidFill>
                  <a:srgbClr val="39A7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38" name="Freeform 938">
                  <a:extLst>
                    <a:ext uri="{FF2B5EF4-FFF2-40B4-BE49-F238E27FC236}">
                      <a16:creationId xmlns:a16="http://schemas.microsoft.com/office/drawing/2014/main" id="{9D9F7534-07F2-4C04-A4AD-D94C13847A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14" y="561"/>
                  <a:ext cx="91" cy="166"/>
                </a:xfrm>
                <a:custGeom>
                  <a:avLst/>
                  <a:gdLst>
                    <a:gd name="T0" fmla="*/ 3 w 38"/>
                    <a:gd name="T1" fmla="*/ 31 h 70"/>
                    <a:gd name="T2" fmla="*/ 12 w 38"/>
                    <a:gd name="T3" fmla="*/ 48 h 70"/>
                    <a:gd name="T4" fmla="*/ 26 w 38"/>
                    <a:gd name="T5" fmla="*/ 70 h 70"/>
                    <a:gd name="T6" fmla="*/ 38 w 38"/>
                    <a:gd name="T7" fmla="*/ 64 h 70"/>
                    <a:gd name="T8" fmla="*/ 25 w 38"/>
                    <a:gd name="T9" fmla="*/ 59 h 70"/>
                    <a:gd name="T10" fmla="*/ 31 w 38"/>
                    <a:gd name="T11" fmla="*/ 46 h 70"/>
                    <a:gd name="T12" fmla="*/ 8 w 38"/>
                    <a:gd name="T13" fmla="*/ 12 h 70"/>
                    <a:gd name="T14" fmla="*/ 5 w 38"/>
                    <a:gd name="T15" fmla="*/ 0 h 70"/>
                    <a:gd name="T16" fmla="*/ 3 w 38"/>
                    <a:gd name="T17" fmla="*/ 31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70">
                      <a:moveTo>
                        <a:pt x="3" y="31"/>
                      </a:moveTo>
                      <a:cubicBezTo>
                        <a:pt x="8" y="35"/>
                        <a:pt x="5" y="40"/>
                        <a:pt x="12" y="48"/>
                      </a:cubicBezTo>
                      <a:cubicBezTo>
                        <a:pt x="19" y="55"/>
                        <a:pt x="19" y="58"/>
                        <a:pt x="26" y="70"/>
                      </a:cubicBezTo>
                      <a:cubicBezTo>
                        <a:pt x="29" y="67"/>
                        <a:pt x="33" y="64"/>
                        <a:pt x="38" y="64"/>
                      </a:cubicBezTo>
                      <a:cubicBezTo>
                        <a:pt x="33" y="61"/>
                        <a:pt x="27" y="66"/>
                        <a:pt x="25" y="59"/>
                      </a:cubicBezTo>
                      <a:cubicBezTo>
                        <a:pt x="22" y="51"/>
                        <a:pt x="33" y="50"/>
                        <a:pt x="31" y="46"/>
                      </a:cubicBezTo>
                      <a:cubicBezTo>
                        <a:pt x="18" y="43"/>
                        <a:pt x="10" y="25"/>
                        <a:pt x="8" y="12"/>
                      </a:cubicBezTo>
                      <a:cubicBezTo>
                        <a:pt x="8" y="9"/>
                        <a:pt x="7" y="3"/>
                        <a:pt x="5" y="0"/>
                      </a:cubicBezTo>
                      <a:cubicBezTo>
                        <a:pt x="1" y="11"/>
                        <a:pt x="0" y="30"/>
                        <a:pt x="3" y="31"/>
                      </a:cubicBezTo>
                      <a:close/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39" name="Freeform 939">
                  <a:extLst>
                    <a:ext uri="{FF2B5EF4-FFF2-40B4-BE49-F238E27FC236}">
                      <a16:creationId xmlns:a16="http://schemas.microsoft.com/office/drawing/2014/main" id="{40E710FC-2104-4B91-BB91-DE19873CB1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35" y="671"/>
                  <a:ext cx="113" cy="187"/>
                </a:xfrm>
                <a:custGeom>
                  <a:avLst/>
                  <a:gdLst>
                    <a:gd name="T0" fmla="*/ 38 w 47"/>
                    <a:gd name="T1" fmla="*/ 0 h 79"/>
                    <a:gd name="T2" fmla="*/ 39 w 47"/>
                    <a:gd name="T3" fmla="*/ 8 h 79"/>
                    <a:gd name="T4" fmla="*/ 36 w 47"/>
                    <a:gd name="T5" fmla="*/ 27 h 79"/>
                    <a:gd name="T6" fmla="*/ 27 w 47"/>
                    <a:gd name="T7" fmla="*/ 44 h 79"/>
                    <a:gd name="T8" fmla="*/ 16 w 47"/>
                    <a:gd name="T9" fmla="*/ 62 h 79"/>
                    <a:gd name="T10" fmla="*/ 0 w 47"/>
                    <a:gd name="T11" fmla="*/ 69 h 79"/>
                    <a:gd name="T12" fmla="*/ 10 w 47"/>
                    <a:gd name="T13" fmla="*/ 79 h 79"/>
                    <a:gd name="T14" fmla="*/ 47 w 47"/>
                    <a:gd name="T15" fmla="*/ 23 h 79"/>
                    <a:gd name="T16" fmla="*/ 46 w 47"/>
                    <a:gd name="T17" fmla="*/ 20 h 79"/>
                    <a:gd name="T18" fmla="*/ 39 w 47"/>
                    <a:gd name="T19" fmla="*/ 2 h 79"/>
                    <a:gd name="T20" fmla="*/ 38 w 47"/>
                    <a:gd name="T21" fmla="*/ 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7" h="79">
                      <a:moveTo>
                        <a:pt x="38" y="0"/>
                      </a:moveTo>
                      <a:cubicBezTo>
                        <a:pt x="38" y="3"/>
                        <a:pt x="39" y="5"/>
                        <a:pt x="39" y="8"/>
                      </a:cubicBezTo>
                      <a:cubicBezTo>
                        <a:pt x="39" y="14"/>
                        <a:pt x="39" y="22"/>
                        <a:pt x="36" y="27"/>
                      </a:cubicBezTo>
                      <a:cubicBezTo>
                        <a:pt x="33" y="33"/>
                        <a:pt x="29" y="38"/>
                        <a:pt x="27" y="44"/>
                      </a:cubicBezTo>
                      <a:cubicBezTo>
                        <a:pt x="24" y="50"/>
                        <a:pt x="21" y="57"/>
                        <a:pt x="16" y="62"/>
                      </a:cubicBezTo>
                      <a:cubicBezTo>
                        <a:pt x="12" y="68"/>
                        <a:pt x="7" y="70"/>
                        <a:pt x="0" y="69"/>
                      </a:cubicBezTo>
                      <a:cubicBezTo>
                        <a:pt x="10" y="79"/>
                        <a:pt x="10" y="79"/>
                        <a:pt x="10" y="79"/>
                      </a:cubicBezTo>
                      <a:cubicBezTo>
                        <a:pt x="10" y="79"/>
                        <a:pt x="39" y="39"/>
                        <a:pt x="47" y="23"/>
                      </a:cubicBezTo>
                      <a:cubicBezTo>
                        <a:pt x="47" y="23"/>
                        <a:pt x="47" y="21"/>
                        <a:pt x="46" y="20"/>
                      </a:cubicBezTo>
                      <a:cubicBezTo>
                        <a:pt x="44" y="15"/>
                        <a:pt x="41" y="5"/>
                        <a:pt x="39" y="2"/>
                      </a:cubicBezTo>
                      <a:cubicBezTo>
                        <a:pt x="39" y="2"/>
                        <a:pt x="38" y="1"/>
                        <a:pt x="38" y="0"/>
                      </a:cubicBezTo>
                      <a:close/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0" name="Freeform 940">
                  <a:extLst>
                    <a:ext uri="{FF2B5EF4-FFF2-40B4-BE49-F238E27FC236}">
                      <a16:creationId xmlns:a16="http://schemas.microsoft.com/office/drawing/2014/main" id="{F42C83A5-F532-4A75-8D02-EF232A7D6C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26" y="694"/>
                  <a:ext cx="124" cy="164"/>
                </a:xfrm>
                <a:custGeom>
                  <a:avLst/>
                  <a:gdLst>
                    <a:gd name="T0" fmla="*/ 0 w 52"/>
                    <a:gd name="T1" fmla="*/ 54 h 69"/>
                    <a:gd name="T2" fmla="*/ 14 w 52"/>
                    <a:gd name="T3" fmla="*/ 69 h 69"/>
                    <a:gd name="T4" fmla="*/ 51 w 52"/>
                    <a:gd name="T5" fmla="*/ 13 h 69"/>
                    <a:gd name="T6" fmla="*/ 42 w 52"/>
                    <a:gd name="T7" fmla="*/ 0 h 69"/>
                    <a:gd name="T8" fmla="*/ 25 w 52"/>
                    <a:gd name="T9" fmla="*/ 9 h 69"/>
                    <a:gd name="T10" fmla="*/ 0 w 52"/>
                    <a:gd name="T11" fmla="*/ 54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69">
                      <a:moveTo>
                        <a:pt x="0" y="54"/>
                      </a:moveTo>
                      <a:cubicBezTo>
                        <a:pt x="14" y="69"/>
                        <a:pt x="14" y="69"/>
                        <a:pt x="14" y="69"/>
                      </a:cubicBezTo>
                      <a:cubicBezTo>
                        <a:pt x="14" y="69"/>
                        <a:pt x="43" y="29"/>
                        <a:pt x="51" y="13"/>
                      </a:cubicBezTo>
                      <a:cubicBezTo>
                        <a:pt x="52" y="10"/>
                        <a:pt x="42" y="0"/>
                        <a:pt x="42" y="0"/>
                      </a:cubicBezTo>
                      <a:cubicBezTo>
                        <a:pt x="42" y="0"/>
                        <a:pt x="30" y="10"/>
                        <a:pt x="25" y="9"/>
                      </a:cubicBezTo>
                      <a:cubicBezTo>
                        <a:pt x="22" y="9"/>
                        <a:pt x="0" y="54"/>
                        <a:pt x="0" y="54"/>
                      </a:cubicBezTo>
                      <a:close/>
                    </a:path>
                  </a:pathLst>
                </a:custGeom>
                <a:solidFill>
                  <a:srgbClr val="EDED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DA65909B-8D85-49B1-8D26-80644F6D1AA8}"/>
                  </a:ext>
                </a:extLst>
              </p:cNvPr>
              <p:cNvGrpSpPr/>
              <p:nvPr/>
            </p:nvGrpSpPr>
            <p:grpSpPr>
              <a:xfrm>
                <a:off x="8330304" y="5030144"/>
                <a:ext cx="694295" cy="2069609"/>
                <a:chOff x="4653422" y="4740455"/>
                <a:chExt cx="358672" cy="1069182"/>
              </a:xfrm>
            </p:grpSpPr>
            <p:sp>
              <p:nvSpPr>
                <p:cNvPr id="34" name="Freeform 3197">
                  <a:extLst>
                    <a:ext uri="{FF2B5EF4-FFF2-40B4-BE49-F238E27FC236}">
                      <a16:creationId xmlns:a16="http://schemas.microsoft.com/office/drawing/2014/main" id="{07E900E9-20C2-4760-A339-7C803ED559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3422" y="4740455"/>
                  <a:ext cx="358671" cy="1069182"/>
                </a:xfrm>
                <a:custGeom>
                  <a:avLst/>
                  <a:gdLst>
                    <a:gd name="T0" fmla="*/ 124 w 377"/>
                    <a:gd name="T1" fmla="*/ 75 h 1125"/>
                    <a:gd name="T2" fmla="*/ 138 w 377"/>
                    <a:gd name="T3" fmla="*/ 109 h 1125"/>
                    <a:gd name="T4" fmla="*/ 140 w 377"/>
                    <a:gd name="T5" fmla="*/ 154 h 1125"/>
                    <a:gd name="T6" fmla="*/ 8 w 377"/>
                    <a:gd name="T7" fmla="*/ 310 h 1125"/>
                    <a:gd name="T8" fmla="*/ 40 w 377"/>
                    <a:gd name="T9" fmla="*/ 432 h 1125"/>
                    <a:gd name="T10" fmla="*/ 51 w 377"/>
                    <a:gd name="T11" fmla="*/ 621 h 1125"/>
                    <a:gd name="T12" fmla="*/ 48 w 377"/>
                    <a:gd name="T13" fmla="*/ 681 h 1125"/>
                    <a:gd name="T14" fmla="*/ 26 w 377"/>
                    <a:gd name="T15" fmla="*/ 922 h 1125"/>
                    <a:gd name="T16" fmla="*/ 29 w 377"/>
                    <a:gd name="T17" fmla="*/ 1015 h 1125"/>
                    <a:gd name="T18" fmla="*/ 26 w 377"/>
                    <a:gd name="T19" fmla="*/ 1069 h 1125"/>
                    <a:gd name="T20" fmla="*/ 63 w 377"/>
                    <a:gd name="T21" fmla="*/ 1125 h 1125"/>
                    <a:gd name="T22" fmla="*/ 108 w 377"/>
                    <a:gd name="T23" fmla="*/ 1064 h 1125"/>
                    <a:gd name="T24" fmla="*/ 98 w 377"/>
                    <a:gd name="T25" fmla="*/ 998 h 1125"/>
                    <a:gd name="T26" fmla="*/ 180 w 377"/>
                    <a:gd name="T27" fmla="*/ 696 h 1125"/>
                    <a:gd name="T28" fmla="*/ 209 w 377"/>
                    <a:gd name="T29" fmla="*/ 782 h 1125"/>
                    <a:gd name="T30" fmla="*/ 238 w 377"/>
                    <a:gd name="T31" fmla="*/ 1024 h 1125"/>
                    <a:gd name="T32" fmla="*/ 242 w 377"/>
                    <a:gd name="T33" fmla="*/ 1064 h 1125"/>
                    <a:gd name="T34" fmla="*/ 265 w 377"/>
                    <a:gd name="T35" fmla="*/ 1093 h 1125"/>
                    <a:gd name="T36" fmla="*/ 311 w 377"/>
                    <a:gd name="T37" fmla="*/ 1108 h 1125"/>
                    <a:gd name="T38" fmla="*/ 356 w 377"/>
                    <a:gd name="T39" fmla="*/ 1088 h 1125"/>
                    <a:gd name="T40" fmla="*/ 326 w 377"/>
                    <a:gd name="T41" fmla="*/ 1036 h 1125"/>
                    <a:gd name="T42" fmla="*/ 308 w 377"/>
                    <a:gd name="T43" fmla="*/ 993 h 1125"/>
                    <a:gd name="T44" fmla="*/ 302 w 377"/>
                    <a:gd name="T45" fmla="*/ 840 h 1125"/>
                    <a:gd name="T46" fmla="*/ 311 w 377"/>
                    <a:gd name="T47" fmla="*/ 706 h 1125"/>
                    <a:gd name="T48" fmla="*/ 330 w 377"/>
                    <a:gd name="T49" fmla="*/ 677 h 1125"/>
                    <a:gd name="T50" fmla="*/ 308 w 377"/>
                    <a:gd name="T51" fmla="*/ 412 h 1125"/>
                    <a:gd name="T52" fmla="*/ 362 w 377"/>
                    <a:gd name="T53" fmla="*/ 413 h 1125"/>
                    <a:gd name="T54" fmla="*/ 305 w 377"/>
                    <a:gd name="T55" fmla="*/ 200 h 1125"/>
                    <a:gd name="T56" fmla="*/ 219 w 377"/>
                    <a:gd name="T57" fmla="*/ 155 h 1125"/>
                    <a:gd name="T58" fmla="*/ 222 w 377"/>
                    <a:gd name="T59" fmla="*/ 107 h 1125"/>
                    <a:gd name="T60" fmla="*/ 233 w 377"/>
                    <a:gd name="T61" fmla="*/ 72 h 1125"/>
                    <a:gd name="T62" fmla="*/ 168 w 377"/>
                    <a:gd name="T63" fmla="*/ 1 h 1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77" h="1125">
                      <a:moveTo>
                        <a:pt x="168" y="1"/>
                      </a:moveTo>
                      <a:cubicBezTo>
                        <a:pt x="130" y="15"/>
                        <a:pt x="113" y="38"/>
                        <a:pt x="124" y="75"/>
                      </a:cubicBezTo>
                      <a:cubicBezTo>
                        <a:pt x="119" y="74"/>
                        <a:pt x="117" y="78"/>
                        <a:pt x="119" y="88"/>
                      </a:cubicBezTo>
                      <a:cubicBezTo>
                        <a:pt x="120" y="96"/>
                        <a:pt x="126" y="110"/>
                        <a:pt x="138" y="109"/>
                      </a:cubicBezTo>
                      <a:cubicBezTo>
                        <a:pt x="140" y="120"/>
                        <a:pt x="141" y="132"/>
                        <a:pt x="141" y="152"/>
                      </a:cubicBezTo>
                      <a:cubicBezTo>
                        <a:pt x="140" y="154"/>
                        <a:pt x="140" y="154"/>
                        <a:pt x="140" y="154"/>
                      </a:cubicBezTo>
                      <a:cubicBezTo>
                        <a:pt x="121" y="179"/>
                        <a:pt x="87" y="196"/>
                        <a:pt x="48" y="211"/>
                      </a:cubicBezTo>
                      <a:cubicBezTo>
                        <a:pt x="34" y="214"/>
                        <a:pt x="21" y="250"/>
                        <a:pt x="8" y="310"/>
                      </a:cubicBezTo>
                      <a:cubicBezTo>
                        <a:pt x="0" y="332"/>
                        <a:pt x="3" y="373"/>
                        <a:pt x="15" y="425"/>
                      </a:cubicBezTo>
                      <a:cubicBezTo>
                        <a:pt x="17" y="431"/>
                        <a:pt x="18" y="438"/>
                        <a:pt x="40" y="432"/>
                      </a:cubicBezTo>
                      <a:cubicBezTo>
                        <a:pt x="47" y="434"/>
                        <a:pt x="55" y="435"/>
                        <a:pt x="66" y="437"/>
                      </a:cubicBezTo>
                      <a:cubicBezTo>
                        <a:pt x="71" y="466"/>
                        <a:pt x="56" y="540"/>
                        <a:pt x="51" y="621"/>
                      </a:cubicBezTo>
                      <a:cubicBezTo>
                        <a:pt x="45" y="640"/>
                        <a:pt x="41" y="660"/>
                        <a:pt x="42" y="680"/>
                      </a:cubicBezTo>
                      <a:cubicBezTo>
                        <a:pt x="42" y="680"/>
                        <a:pt x="45" y="680"/>
                        <a:pt x="48" y="681"/>
                      </a:cubicBezTo>
                      <a:cubicBezTo>
                        <a:pt x="43" y="722"/>
                        <a:pt x="41" y="765"/>
                        <a:pt x="43" y="809"/>
                      </a:cubicBezTo>
                      <a:cubicBezTo>
                        <a:pt x="40" y="847"/>
                        <a:pt x="38" y="884"/>
                        <a:pt x="26" y="922"/>
                      </a:cubicBezTo>
                      <a:cubicBezTo>
                        <a:pt x="21" y="946"/>
                        <a:pt x="13" y="971"/>
                        <a:pt x="24" y="984"/>
                      </a:cubicBezTo>
                      <a:cubicBezTo>
                        <a:pt x="35" y="994"/>
                        <a:pt x="42" y="1005"/>
                        <a:pt x="29" y="1015"/>
                      </a:cubicBezTo>
                      <a:cubicBezTo>
                        <a:pt x="12" y="1034"/>
                        <a:pt x="12" y="1034"/>
                        <a:pt x="12" y="1034"/>
                      </a:cubicBezTo>
                      <a:cubicBezTo>
                        <a:pt x="14" y="1045"/>
                        <a:pt x="18" y="1057"/>
                        <a:pt x="26" y="1069"/>
                      </a:cubicBezTo>
                      <a:cubicBezTo>
                        <a:pt x="14" y="1094"/>
                        <a:pt x="0" y="1119"/>
                        <a:pt x="22" y="1123"/>
                      </a:cubicBezTo>
                      <a:cubicBezTo>
                        <a:pt x="32" y="1124"/>
                        <a:pt x="47" y="1124"/>
                        <a:pt x="63" y="1125"/>
                      </a:cubicBezTo>
                      <a:cubicBezTo>
                        <a:pt x="77" y="1124"/>
                        <a:pt x="86" y="1114"/>
                        <a:pt x="85" y="1083"/>
                      </a:cubicBezTo>
                      <a:cubicBezTo>
                        <a:pt x="90" y="1076"/>
                        <a:pt x="98" y="1070"/>
                        <a:pt x="108" y="1064"/>
                      </a:cubicBezTo>
                      <a:cubicBezTo>
                        <a:pt x="119" y="1048"/>
                        <a:pt x="121" y="1034"/>
                        <a:pt x="111" y="1022"/>
                      </a:cubicBezTo>
                      <a:cubicBezTo>
                        <a:pt x="108" y="1013"/>
                        <a:pt x="103" y="1006"/>
                        <a:pt x="98" y="998"/>
                      </a:cubicBezTo>
                      <a:cubicBezTo>
                        <a:pt x="111" y="978"/>
                        <a:pt x="124" y="959"/>
                        <a:pt x="136" y="879"/>
                      </a:cubicBezTo>
                      <a:cubicBezTo>
                        <a:pt x="149" y="818"/>
                        <a:pt x="163" y="757"/>
                        <a:pt x="180" y="696"/>
                      </a:cubicBezTo>
                      <a:cubicBezTo>
                        <a:pt x="189" y="694"/>
                        <a:pt x="189" y="694"/>
                        <a:pt x="189" y="694"/>
                      </a:cubicBezTo>
                      <a:cubicBezTo>
                        <a:pt x="190" y="725"/>
                        <a:pt x="195" y="755"/>
                        <a:pt x="209" y="782"/>
                      </a:cubicBezTo>
                      <a:cubicBezTo>
                        <a:pt x="220" y="837"/>
                        <a:pt x="221" y="903"/>
                        <a:pt x="220" y="973"/>
                      </a:cubicBezTo>
                      <a:cubicBezTo>
                        <a:pt x="218" y="981"/>
                        <a:pt x="223" y="997"/>
                        <a:pt x="238" y="1024"/>
                      </a:cubicBezTo>
                      <a:cubicBezTo>
                        <a:pt x="245" y="1034"/>
                        <a:pt x="244" y="1043"/>
                        <a:pt x="238" y="1053"/>
                      </a:cubicBezTo>
                      <a:cubicBezTo>
                        <a:pt x="233" y="1059"/>
                        <a:pt x="235" y="1062"/>
                        <a:pt x="242" y="1064"/>
                      </a:cubicBezTo>
                      <a:cubicBezTo>
                        <a:pt x="248" y="1068"/>
                        <a:pt x="251" y="1073"/>
                        <a:pt x="251" y="1080"/>
                      </a:cubicBezTo>
                      <a:cubicBezTo>
                        <a:pt x="256" y="1083"/>
                        <a:pt x="261" y="1087"/>
                        <a:pt x="265" y="1093"/>
                      </a:cubicBezTo>
                      <a:cubicBezTo>
                        <a:pt x="272" y="1093"/>
                        <a:pt x="278" y="1093"/>
                        <a:pt x="278" y="1090"/>
                      </a:cubicBezTo>
                      <a:cubicBezTo>
                        <a:pt x="284" y="1101"/>
                        <a:pt x="290" y="1112"/>
                        <a:pt x="311" y="1108"/>
                      </a:cubicBezTo>
                      <a:cubicBezTo>
                        <a:pt x="331" y="1110"/>
                        <a:pt x="345" y="1109"/>
                        <a:pt x="358" y="1107"/>
                      </a:cubicBezTo>
                      <a:cubicBezTo>
                        <a:pt x="359" y="1096"/>
                        <a:pt x="358" y="1090"/>
                        <a:pt x="356" y="1088"/>
                      </a:cubicBezTo>
                      <a:cubicBezTo>
                        <a:pt x="362" y="1081"/>
                        <a:pt x="341" y="1071"/>
                        <a:pt x="326" y="1061"/>
                      </a:cubicBezTo>
                      <a:cubicBezTo>
                        <a:pt x="322" y="1053"/>
                        <a:pt x="323" y="1045"/>
                        <a:pt x="326" y="1036"/>
                      </a:cubicBezTo>
                      <a:cubicBezTo>
                        <a:pt x="330" y="1015"/>
                        <a:pt x="328" y="1003"/>
                        <a:pt x="318" y="1005"/>
                      </a:cubicBezTo>
                      <a:cubicBezTo>
                        <a:pt x="307" y="1007"/>
                        <a:pt x="305" y="1002"/>
                        <a:pt x="308" y="993"/>
                      </a:cubicBezTo>
                      <a:cubicBezTo>
                        <a:pt x="315" y="983"/>
                        <a:pt x="319" y="969"/>
                        <a:pt x="318" y="949"/>
                      </a:cubicBezTo>
                      <a:cubicBezTo>
                        <a:pt x="314" y="912"/>
                        <a:pt x="309" y="876"/>
                        <a:pt x="302" y="840"/>
                      </a:cubicBezTo>
                      <a:cubicBezTo>
                        <a:pt x="299" y="807"/>
                        <a:pt x="299" y="772"/>
                        <a:pt x="308" y="735"/>
                      </a:cubicBezTo>
                      <a:cubicBezTo>
                        <a:pt x="309" y="726"/>
                        <a:pt x="310" y="716"/>
                        <a:pt x="311" y="706"/>
                      </a:cubicBezTo>
                      <a:cubicBezTo>
                        <a:pt x="311" y="698"/>
                        <a:pt x="310" y="691"/>
                        <a:pt x="309" y="683"/>
                      </a:cubicBezTo>
                      <a:cubicBezTo>
                        <a:pt x="317" y="681"/>
                        <a:pt x="324" y="680"/>
                        <a:pt x="330" y="677"/>
                      </a:cubicBezTo>
                      <a:cubicBezTo>
                        <a:pt x="325" y="612"/>
                        <a:pt x="321" y="547"/>
                        <a:pt x="311" y="482"/>
                      </a:cubicBezTo>
                      <a:cubicBezTo>
                        <a:pt x="309" y="459"/>
                        <a:pt x="306" y="435"/>
                        <a:pt x="308" y="412"/>
                      </a:cubicBezTo>
                      <a:cubicBezTo>
                        <a:pt x="312" y="407"/>
                        <a:pt x="317" y="401"/>
                        <a:pt x="321" y="414"/>
                      </a:cubicBezTo>
                      <a:cubicBezTo>
                        <a:pt x="339" y="423"/>
                        <a:pt x="356" y="430"/>
                        <a:pt x="362" y="413"/>
                      </a:cubicBezTo>
                      <a:cubicBezTo>
                        <a:pt x="363" y="395"/>
                        <a:pt x="367" y="378"/>
                        <a:pt x="377" y="360"/>
                      </a:cubicBezTo>
                      <a:cubicBezTo>
                        <a:pt x="355" y="286"/>
                        <a:pt x="332" y="210"/>
                        <a:pt x="305" y="200"/>
                      </a:cubicBezTo>
                      <a:cubicBezTo>
                        <a:pt x="279" y="192"/>
                        <a:pt x="255" y="182"/>
                        <a:pt x="232" y="172"/>
                      </a:cubicBezTo>
                      <a:cubicBezTo>
                        <a:pt x="230" y="166"/>
                        <a:pt x="225" y="160"/>
                        <a:pt x="219" y="155"/>
                      </a:cubicBezTo>
                      <a:cubicBezTo>
                        <a:pt x="217" y="146"/>
                        <a:pt x="216" y="136"/>
                        <a:pt x="217" y="126"/>
                      </a:cubicBezTo>
                      <a:cubicBezTo>
                        <a:pt x="220" y="121"/>
                        <a:pt x="222" y="115"/>
                        <a:pt x="222" y="107"/>
                      </a:cubicBezTo>
                      <a:cubicBezTo>
                        <a:pt x="228" y="109"/>
                        <a:pt x="233" y="104"/>
                        <a:pt x="237" y="89"/>
                      </a:cubicBezTo>
                      <a:cubicBezTo>
                        <a:pt x="239" y="79"/>
                        <a:pt x="240" y="70"/>
                        <a:pt x="233" y="72"/>
                      </a:cubicBezTo>
                      <a:cubicBezTo>
                        <a:pt x="238" y="39"/>
                        <a:pt x="225" y="4"/>
                        <a:pt x="177" y="0"/>
                      </a:cubicBezTo>
                      <a:lnTo>
                        <a:pt x="168" y="1"/>
                      </a:lnTo>
                      <a:close/>
                    </a:path>
                  </a:pathLst>
                </a:custGeom>
                <a:solidFill>
                  <a:srgbClr val="CF8A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5" name="Freeform 3198">
                  <a:extLst>
                    <a:ext uri="{FF2B5EF4-FFF2-40B4-BE49-F238E27FC236}">
                      <a16:creationId xmlns:a16="http://schemas.microsoft.com/office/drawing/2014/main" id="{411705CA-0873-4D51-B56A-11963DABF1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61184" y="4740456"/>
                  <a:ext cx="118619" cy="82430"/>
                </a:xfrm>
                <a:custGeom>
                  <a:avLst/>
                  <a:gdLst>
                    <a:gd name="T0" fmla="*/ 12 w 125"/>
                    <a:gd name="T1" fmla="*/ 75 h 87"/>
                    <a:gd name="T2" fmla="*/ 11 w 125"/>
                    <a:gd name="T3" fmla="*/ 74 h 87"/>
                    <a:gd name="T4" fmla="*/ 55 w 125"/>
                    <a:gd name="T5" fmla="*/ 1 h 87"/>
                    <a:gd name="T6" fmla="*/ 64 w 125"/>
                    <a:gd name="T7" fmla="*/ 0 h 87"/>
                    <a:gd name="T8" fmla="*/ 120 w 125"/>
                    <a:gd name="T9" fmla="*/ 72 h 87"/>
                    <a:gd name="T10" fmla="*/ 121 w 125"/>
                    <a:gd name="T11" fmla="*/ 72 h 87"/>
                    <a:gd name="T12" fmla="*/ 121 w 125"/>
                    <a:gd name="T13" fmla="*/ 73 h 87"/>
                    <a:gd name="T14" fmla="*/ 116 w 125"/>
                    <a:gd name="T15" fmla="*/ 79 h 87"/>
                    <a:gd name="T16" fmla="*/ 114 w 125"/>
                    <a:gd name="T17" fmla="*/ 79 h 87"/>
                    <a:gd name="T18" fmla="*/ 107 w 125"/>
                    <a:gd name="T19" fmla="*/ 47 h 87"/>
                    <a:gd name="T20" fmla="*/ 92 w 125"/>
                    <a:gd name="T21" fmla="*/ 23 h 87"/>
                    <a:gd name="T22" fmla="*/ 37 w 125"/>
                    <a:gd name="T23" fmla="*/ 22 h 87"/>
                    <a:gd name="T24" fmla="*/ 22 w 125"/>
                    <a:gd name="T25" fmla="*/ 86 h 87"/>
                    <a:gd name="T26" fmla="*/ 19 w 125"/>
                    <a:gd name="T27" fmla="*/ 87 h 87"/>
                    <a:gd name="T28" fmla="*/ 12 w 125"/>
                    <a:gd name="T29" fmla="*/ 75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25" h="87">
                      <a:moveTo>
                        <a:pt x="12" y="75"/>
                      </a:moveTo>
                      <a:cubicBezTo>
                        <a:pt x="11" y="74"/>
                        <a:pt x="11" y="74"/>
                        <a:pt x="11" y="74"/>
                      </a:cubicBezTo>
                      <a:cubicBezTo>
                        <a:pt x="0" y="38"/>
                        <a:pt x="17" y="15"/>
                        <a:pt x="55" y="1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112" y="4"/>
                        <a:pt x="125" y="39"/>
                        <a:pt x="120" y="72"/>
                      </a:cubicBezTo>
                      <a:cubicBezTo>
                        <a:pt x="120" y="72"/>
                        <a:pt x="121" y="72"/>
                        <a:pt x="121" y="72"/>
                      </a:cubicBezTo>
                      <a:cubicBezTo>
                        <a:pt x="121" y="73"/>
                        <a:pt x="121" y="73"/>
                        <a:pt x="121" y="73"/>
                      </a:cubicBezTo>
                      <a:cubicBezTo>
                        <a:pt x="118" y="75"/>
                        <a:pt x="117" y="77"/>
                        <a:pt x="116" y="79"/>
                      </a:cubicBezTo>
                      <a:cubicBezTo>
                        <a:pt x="114" y="79"/>
                        <a:pt x="114" y="79"/>
                        <a:pt x="114" y="79"/>
                      </a:cubicBezTo>
                      <a:cubicBezTo>
                        <a:pt x="117" y="56"/>
                        <a:pt x="113" y="50"/>
                        <a:pt x="107" y="47"/>
                      </a:cubicBezTo>
                      <a:cubicBezTo>
                        <a:pt x="103" y="26"/>
                        <a:pt x="98" y="22"/>
                        <a:pt x="92" y="23"/>
                      </a:cubicBezTo>
                      <a:cubicBezTo>
                        <a:pt x="68" y="33"/>
                        <a:pt x="58" y="18"/>
                        <a:pt x="37" y="22"/>
                      </a:cubicBezTo>
                      <a:cubicBezTo>
                        <a:pt x="24" y="27"/>
                        <a:pt x="20" y="51"/>
                        <a:pt x="22" y="86"/>
                      </a:cubicBezTo>
                      <a:cubicBezTo>
                        <a:pt x="19" y="87"/>
                        <a:pt x="19" y="87"/>
                        <a:pt x="19" y="87"/>
                      </a:cubicBezTo>
                      <a:cubicBezTo>
                        <a:pt x="18" y="79"/>
                        <a:pt x="15" y="77"/>
                        <a:pt x="12" y="75"/>
                      </a:cubicBezTo>
                      <a:close/>
                    </a:path>
                  </a:pathLst>
                </a:custGeom>
                <a:solidFill>
                  <a:srgbClr val="1717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6" name="Freeform 3199">
                  <a:extLst>
                    <a:ext uri="{FF2B5EF4-FFF2-40B4-BE49-F238E27FC236}">
                      <a16:creationId xmlns:a16="http://schemas.microsoft.com/office/drawing/2014/main" id="{527B6F97-1636-4ADB-99CA-962FB2A13D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3422" y="4885613"/>
                  <a:ext cx="358671" cy="924024"/>
                </a:xfrm>
                <a:custGeom>
                  <a:avLst/>
                  <a:gdLst>
                    <a:gd name="T0" fmla="*/ 26 w 377"/>
                    <a:gd name="T1" fmla="*/ 916 h 972"/>
                    <a:gd name="T2" fmla="*/ 29 w 377"/>
                    <a:gd name="T3" fmla="*/ 862 h 972"/>
                    <a:gd name="T4" fmla="*/ 26 w 377"/>
                    <a:gd name="T5" fmla="*/ 769 h 972"/>
                    <a:gd name="T6" fmla="*/ 48 w 377"/>
                    <a:gd name="T7" fmla="*/ 528 h 972"/>
                    <a:gd name="T8" fmla="*/ 51 w 377"/>
                    <a:gd name="T9" fmla="*/ 468 h 972"/>
                    <a:gd name="T10" fmla="*/ 69 w 377"/>
                    <a:gd name="T11" fmla="*/ 285 h 972"/>
                    <a:gd name="T12" fmla="*/ 162 w 377"/>
                    <a:gd name="T13" fmla="*/ 285 h 972"/>
                    <a:gd name="T14" fmla="*/ 208 w 377"/>
                    <a:gd name="T15" fmla="*/ 298 h 972"/>
                    <a:gd name="T16" fmla="*/ 221 w 377"/>
                    <a:gd name="T17" fmla="*/ 286 h 972"/>
                    <a:gd name="T18" fmla="*/ 232 w 377"/>
                    <a:gd name="T19" fmla="*/ 276 h 972"/>
                    <a:gd name="T20" fmla="*/ 240 w 377"/>
                    <a:gd name="T21" fmla="*/ 263 h 972"/>
                    <a:gd name="T22" fmla="*/ 83 w 377"/>
                    <a:gd name="T23" fmla="*/ 232 h 972"/>
                    <a:gd name="T24" fmla="*/ 29 w 377"/>
                    <a:gd name="T25" fmla="*/ 278 h 972"/>
                    <a:gd name="T26" fmla="*/ 15 w 377"/>
                    <a:gd name="T27" fmla="*/ 272 h 972"/>
                    <a:gd name="T28" fmla="*/ 48 w 377"/>
                    <a:gd name="T29" fmla="*/ 58 h 972"/>
                    <a:gd name="T30" fmla="*/ 141 w 377"/>
                    <a:gd name="T31" fmla="*/ 0 h 972"/>
                    <a:gd name="T32" fmla="*/ 149 w 377"/>
                    <a:gd name="T33" fmla="*/ 31 h 972"/>
                    <a:gd name="T34" fmla="*/ 224 w 377"/>
                    <a:gd name="T35" fmla="*/ 42 h 972"/>
                    <a:gd name="T36" fmla="*/ 232 w 377"/>
                    <a:gd name="T37" fmla="*/ 19 h 972"/>
                    <a:gd name="T38" fmla="*/ 377 w 377"/>
                    <a:gd name="T39" fmla="*/ 207 h 972"/>
                    <a:gd name="T40" fmla="*/ 321 w 377"/>
                    <a:gd name="T41" fmla="*/ 261 h 972"/>
                    <a:gd name="T42" fmla="*/ 358 w 377"/>
                    <a:gd name="T43" fmla="*/ 247 h 972"/>
                    <a:gd name="T44" fmla="*/ 325 w 377"/>
                    <a:gd name="T45" fmla="*/ 209 h 972"/>
                    <a:gd name="T46" fmla="*/ 287 w 377"/>
                    <a:gd name="T47" fmla="*/ 208 h 972"/>
                    <a:gd name="T48" fmla="*/ 263 w 377"/>
                    <a:gd name="T49" fmla="*/ 227 h 972"/>
                    <a:gd name="T50" fmla="*/ 282 w 377"/>
                    <a:gd name="T51" fmla="*/ 230 h 972"/>
                    <a:gd name="T52" fmla="*/ 287 w 377"/>
                    <a:gd name="T53" fmla="*/ 232 h 972"/>
                    <a:gd name="T54" fmla="*/ 264 w 377"/>
                    <a:gd name="T55" fmla="*/ 240 h 972"/>
                    <a:gd name="T56" fmla="*/ 274 w 377"/>
                    <a:gd name="T57" fmla="*/ 265 h 972"/>
                    <a:gd name="T58" fmla="*/ 309 w 377"/>
                    <a:gd name="T59" fmla="*/ 257 h 972"/>
                    <a:gd name="T60" fmla="*/ 308 w 377"/>
                    <a:gd name="T61" fmla="*/ 259 h 972"/>
                    <a:gd name="T62" fmla="*/ 330 w 377"/>
                    <a:gd name="T63" fmla="*/ 524 h 972"/>
                    <a:gd name="T64" fmla="*/ 311 w 377"/>
                    <a:gd name="T65" fmla="*/ 553 h 972"/>
                    <a:gd name="T66" fmla="*/ 302 w 377"/>
                    <a:gd name="T67" fmla="*/ 687 h 972"/>
                    <a:gd name="T68" fmla="*/ 308 w 377"/>
                    <a:gd name="T69" fmla="*/ 840 h 972"/>
                    <a:gd name="T70" fmla="*/ 326 w 377"/>
                    <a:gd name="T71" fmla="*/ 883 h 972"/>
                    <a:gd name="T72" fmla="*/ 356 w 377"/>
                    <a:gd name="T73" fmla="*/ 935 h 972"/>
                    <a:gd name="T74" fmla="*/ 311 w 377"/>
                    <a:gd name="T75" fmla="*/ 955 h 972"/>
                    <a:gd name="T76" fmla="*/ 265 w 377"/>
                    <a:gd name="T77" fmla="*/ 940 h 972"/>
                    <a:gd name="T78" fmla="*/ 242 w 377"/>
                    <a:gd name="T79" fmla="*/ 911 h 972"/>
                    <a:gd name="T80" fmla="*/ 238 w 377"/>
                    <a:gd name="T81" fmla="*/ 871 h 972"/>
                    <a:gd name="T82" fmla="*/ 209 w 377"/>
                    <a:gd name="T83" fmla="*/ 629 h 972"/>
                    <a:gd name="T84" fmla="*/ 180 w 377"/>
                    <a:gd name="T85" fmla="*/ 543 h 972"/>
                    <a:gd name="T86" fmla="*/ 98 w 377"/>
                    <a:gd name="T87" fmla="*/ 845 h 972"/>
                    <a:gd name="T88" fmla="*/ 108 w 377"/>
                    <a:gd name="T89" fmla="*/ 911 h 972"/>
                    <a:gd name="T90" fmla="*/ 63 w 377"/>
                    <a:gd name="T91" fmla="*/ 972 h 9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377" h="972">
                      <a:moveTo>
                        <a:pt x="22" y="970"/>
                      </a:moveTo>
                      <a:cubicBezTo>
                        <a:pt x="0" y="966"/>
                        <a:pt x="14" y="941"/>
                        <a:pt x="26" y="916"/>
                      </a:cubicBezTo>
                      <a:cubicBezTo>
                        <a:pt x="18" y="904"/>
                        <a:pt x="14" y="892"/>
                        <a:pt x="12" y="881"/>
                      </a:cubicBezTo>
                      <a:cubicBezTo>
                        <a:pt x="29" y="862"/>
                        <a:pt x="29" y="862"/>
                        <a:pt x="29" y="862"/>
                      </a:cubicBezTo>
                      <a:cubicBezTo>
                        <a:pt x="42" y="852"/>
                        <a:pt x="35" y="841"/>
                        <a:pt x="24" y="831"/>
                      </a:cubicBezTo>
                      <a:cubicBezTo>
                        <a:pt x="13" y="818"/>
                        <a:pt x="21" y="793"/>
                        <a:pt x="26" y="769"/>
                      </a:cubicBezTo>
                      <a:cubicBezTo>
                        <a:pt x="38" y="731"/>
                        <a:pt x="40" y="694"/>
                        <a:pt x="43" y="656"/>
                      </a:cubicBezTo>
                      <a:cubicBezTo>
                        <a:pt x="41" y="612"/>
                        <a:pt x="43" y="569"/>
                        <a:pt x="48" y="528"/>
                      </a:cubicBezTo>
                      <a:cubicBezTo>
                        <a:pt x="45" y="527"/>
                        <a:pt x="42" y="527"/>
                        <a:pt x="42" y="527"/>
                      </a:cubicBezTo>
                      <a:cubicBezTo>
                        <a:pt x="41" y="507"/>
                        <a:pt x="45" y="487"/>
                        <a:pt x="51" y="468"/>
                      </a:cubicBezTo>
                      <a:cubicBezTo>
                        <a:pt x="56" y="389"/>
                        <a:pt x="70" y="318"/>
                        <a:pt x="66" y="287"/>
                      </a:cubicBezTo>
                      <a:cubicBezTo>
                        <a:pt x="69" y="285"/>
                        <a:pt x="69" y="285"/>
                        <a:pt x="69" y="285"/>
                      </a:cubicBezTo>
                      <a:cubicBezTo>
                        <a:pt x="92" y="287"/>
                        <a:pt x="116" y="285"/>
                        <a:pt x="139" y="279"/>
                      </a:cubicBezTo>
                      <a:cubicBezTo>
                        <a:pt x="150" y="277"/>
                        <a:pt x="158" y="278"/>
                        <a:pt x="162" y="285"/>
                      </a:cubicBezTo>
                      <a:cubicBezTo>
                        <a:pt x="166" y="289"/>
                        <a:pt x="170" y="292"/>
                        <a:pt x="180" y="291"/>
                      </a:cubicBezTo>
                      <a:cubicBezTo>
                        <a:pt x="189" y="296"/>
                        <a:pt x="197" y="302"/>
                        <a:pt x="208" y="298"/>
                      </a:cubicBezTo>
                      <a:cubicBezTo>
                        <a:pt x="210" y="296"/>
                        <a:pt x="210" y="294"/>
                        <a:pt x="208" y="292"/>
                      </a:cubicBezTo>
                      <a:cubicBezTo>
                        <a:pt x="214" y="292"/>
                        <a:pt x="219" y="291"/>
                        <a:pt x="221" y="286"/>
                      </a:cubicBezTo>
                      <a:cubicBezTo>
                        <a:pt x="222" y="284"/>
                        <a:pt x="220" y="282"/>
                        <a:pt x="214" y="279"/>
                      </a:cubicBezTo>
                      <a:cubicBezTo>
                        <a:pt x="225" y="281"/>
                        <a:pt x="233" y="282"/>
                        <a:pt x="232" y="276"/>
                      </a:cubicBezTo>
                      <a:cubicBezTo>
                        <a:pt x="233" y="273"/>
                        <a:pt x="231" y="271"/>
                        <a:pt x="228" y="270"/>
                      </a:cubicBezTo>
                      <a:cubicBezTo>
                        <a:pt x="239" y="274"/>
                        <a:pt x="245" y="272"/>
                        <a:pt x="240" y="263"/>
                      </a:cubicBezTo>
                      <a:cubicBezTo>
                        <a:pt x="219" y="247"/>
                        <a:pt x="204" y="232"/>
                        <a:pt x="167" y="240"/>
                      </a:cubicBezTo>
                      <a:cubicBezTo>
                        <a:pt x="135" y="242"/>
                        <a:pt x="104" y="241"/>
                        <a:pt x="83" y="232"/>
                      </a:cubicBezTo>
                      <a:cubicBezTo>
                        <a:pt x="67" y="234"/>
                        <a:pt x="51" y="234"/>
                        <a:pt x="20" y="276"/>
                      </a:cubicBezTo>
                      <a:cubicBezTo>
                        <a:pt x="21" y="277"/>
                        <a:pt x="25" y="278"/>
                        <a:pt x="29" y="278"/>
                      </a:cubicBezTo>
                      <a:cubicBezTo>
                        <a:pt x="32" y="277"/>
                        <a:pt x="34" y="277"/>
                        <a:pt x="40" y="279"/>
                      </a:cubicBezTo>
                      <a:cubicBezTo>
                        <a:pt x="18" y="285"/>
                        <a:pt x="17" y="278"/>
                        <a:pt x="15" y="272"/>
                      </a:cubicBezTo>
                      <a:cubicBezTo>
                        <a:pt x="3" y="220"/>
                        <a:pt x="0" y="179"/>
                        <a:pt x="8" y="157"/>
                      </a:cubicBezTo>
                      <a:cubicBezTo>
                        <a:pt x="21" y="97"/>
                        <a:pt x="34" y="61"/>
                        <a:pt x="48" y="58"/>
                      </a:cubicBezTo>
                      <a:cubicBezTo>
                        <a:pt x="87" y="43"/>
                        <a:pt x="121" y="26"/>
                        <a:pt x="140" y="1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39" y="3"/>
                        <a:pt x="138" y="6"/>
                        <a:pt x="149" y="31"/>
                      </a:cubicBezTo>
                      <a:cubicBezTo>
                        <a:pt x="161" y="59"/>
                        <a:pt x="192" y="81"/>
                        <a:pt x="201" y="108"/>
                      </a:cubicBezTo>
                      <a:cubicBezTo>
                        <a:pt x="210" y="86"/>
                        <a:pt x="218" y="65"/>
                        <a:pt x="224" y="42"/>
                      </a:cubicBezTo>
                      <a:cubicBezTo>
                        <a:pt x="226" y="27"/>
                        <a:pt x="226" y="14"/>
                        <a:pt x="221" y="4"/>
                      </a:cubicBezTo>
                      <a:cubicBezTo>
                        <a:pt x="226" y="8"/>
                        <a:pt x="230" y="13"/>
                        <a:pt x="232" y="19"/>
                      </a:cubicBezTo>
                      <a:cubicBezTo>
                        <a:pt x="255" y="29"/>
                        <a:pt x="279" y="39"/>
                        <a:pt x="305" y="47"/>
                      </a:cubicBezTo>
                      <a:cubicBezTo>
                        <a:pt x="332" y="57"/>
                        <a:pt x="355" y="133"/>
                        <a:pt x="377" y="207"/>
                      </a:cubicBezTo>
                      <a:cubicBezTo>
                        <a:pt x="367" y="225"/>
                        <a:pt x="363" y="242"/>
                        <a:pt x="362" y="260"/>
                      </a:cubicBezTo>
                      <a:cubicBezTo>
                        <a:pt x="356" y="277"/>
                        <a:pt x="339" y="271"/>
                        <a:pt x="321" y="261"/>
                      </a:cubicBezTo>
                      <a:cubicBezTo>
                        <a:pt x="321" y="261"/>
                        <a:pt x="321" y="261"/>
                        <a:pt x="321" y="261"/>
                      </a:cubicBezTo>
                      <a:cubicBezTo>
                        <a:pt x="335" y="266"/>
                        <a:pt x="347" y="262"/>
                        <a:pt x="358" y="247"/>
                      </a:cubicBezTo>
                      <a:cubicBezTo>
                        <a:pt x="363" y="233"/>
                        <a:pt x="362" y="221"/>
                        <a:pt x="350" y="214"/>
                      </a:cubicBezTo>
                      <a:cubicBezTo>
                        <a:pt x="344" y="209"/>
                        <a:pt x="335" y="208"/>
                        <a:pt x="325" y="209"/>
                      </a:cubicBezTo>
                      <a:cubicBezTo>
                        <a:pt x="320" y="207"/>
                        <a:pt x="314" y="207"/>
                        <a:pt x="307" y="208"/>
                      </a:cubicBezTo>
                      <a:cubicBezTo>
                        <a:pt x="301" y="209"/>
                        <a:pt x="294" y="209"/>
                        <a:pt x="287" y="208"/>
                      </a:cubicBezTo>
                      <a:cubicBezTo>
                        <a:pt x="281" y="207"/>
                        <a:pt x="278" y="211"/>
                        <a:pt x="274" y="214"/>
                      </a:cubicBezTo>
                      <a:cubicBezTo>
                        <a:pt x="271" y="218"/>
                        <a:pt x="267" y="223"/>
                        <a:pt x="263" y="227"/>
                      </a:cubicBezTo>
                      <a:cubicBezTo>
                        <a:pt x="259" y="229"/>
                        <a:pt x="259" y="233"/>
                        <a:pt x="266" y="237"/>
                      </a:cubicBezTo>
                      <a:cubicBezTo>
                        <a:pt x="272" y="237"/>
                        <a:pt x="277" y="235"/>
                        <a:pt x="282" y="230"/>
                      </a:cubicBezTo>
                      <a:cubicBezTo>
                        <a:pt x="285" y="225"/>
                        <a:pt x="289" y="223"/>
                        <a:pt x="292" y="222"/>
                      </a:cubicBezTo>
                      <a:cubicBezTo>
                        <a:pt x="289" y="225"/>
                        <a:pt x="286" y="228"/>
                        <a:pt x="287" y="232"/>
                      </a:cubicBezTo>
                      <a:cubicBezTo>
                        <a:pt x="282" y="241"/>
                        <a:pt x="273" y="245"/>
                        <a:pt x="271" y="239"/>
                      </a:cubicBezTo>
                      <a:cubicBezTo>
                        <a:pt x="265" y="235"/>
                        <a:pt x="265" y="237"/>
                        <a:pt x="264" y="240"/>
                      </a:cubicBezTo>
                      <a:cubicBezTo>
                        <a:pt x="260" y="247"/>
                        <a:pt x="260" y="252"/>
                        <a:pt x="265" y="257"/>
                      </a:cubicBezTo>
                      <a:cubicBezTo>
                        <a:pt x="268" y="259"/>
                        <a:pt x="271" y="262"/>
                        <a:pt x="274" y="265"/>
                      </a:cubicBezTo>
                      <a:cubicBezTo>
                        <a:pt x="277" y="268"/>
                        <a:pt x="282" y="268"/>
                        <a:pt x="290" y="268"/>
                      </a:cubicBezTo>
                      <a:cubicBezTo>
                        <a:pt x="299" y="268"/>
                        <a:pt x="305" y="263"/>
                        <a:pt x="309" y="257"/>
                      </a:cubicBezTo>
                      <a:cubicBezTo>
                        <a:pt x="309" y="258"/>
                        <a:pt x="309" y="258"/>
                        <a:pt x="309" y="258"/>
                      </a:cubicBezTo>
                      <a:cubicBezTo>
                        <a:pt x="309" y="258"/>
                        <a:pt x="309" y="259"/>
                        <a:pt x="308" y="259"/>
                      </a:cubicBezTo>
                      <a:cubicBezTo>
                        <a:pt x="306" y="282"/>
                        <a:pt x="309" y="306"/>
                        <a:pt x="311" y="329"/>
                      </a:cubicBezTo>
                      <a:cubicBezTo>
                        <a:pt x="321" y="394"/>
                        <a:pt x="325" y="459"/>
                        <a:pt x="330" y="524"/>
                      </a:cubicBezTo>
                      <a:cubicBezTo>
                        <a:pt x="324" y="527"/>
                        <a:pt x="317" y="528"/>
                        <a:pt x="309" y="530"/>
                      </a:cubicBezTo>
                      <a:cubicBezTo>
                        <a:pt x="310" y="538"/>
                        <a:pt x="311" y="545"/>
                        <a:pt x="311" y="553"/>
                      </a:cubicBezTo>
                      <a:cubicBezTo>
                        <a:pt x="310" y="563"/>
                        <a:pt x="309" y="573"/>
                        <a:pt x="308" y="582"/>
                      </a:cubicBezTo>
                      <a:cubicBezTo>
                        <a:pt x="299" y="619"/>
                        <a:pt x="299" y="654"/>
                        <a:pt x="302" y="687"/>
                      </a:cubicBezTo>
                      <a:cubicBezTo>
                        <a:pt x="309" y="723"/>
                        <a:pt x="314" y="759"/>
                        <a:pt x="318" y="796"/>
                      </a:cubicBezTo>
                      <a:cubicBezTo>
                        <a:pt x="319" y="816"/>
                        <a:pt x="315" y="830"/>
                        <a:pt x="308" y="840"/>
                      </a:cubicBezTo>
                      <a:cubicBezTo>
                        <a:pt x="305" y="849"/>
                        <a:pt x="307" y="854"/>
                        <a:pt x="318" y="852"/>
                      </a:cubicBezTo>
                      <a:cubicBezTo>
                        <a:pt x="328" y="850"/>
                        <a:pt x="330" y="862"/>
                        <a:pt x="326" y="883"/>
                      </a:cubicBezTo>
                      <a:cubicBezTo>
                        <a:pt x="323" y="892"/>
                        <a:pt x="322" y="900"/>
                        <a:pt x="326" y="908"/>
                      </a:cubicBezTo>
                      <a:cubicBezTo>
                        <a:pt x="341" y="918"/>
                        <a:pt x="362" y="928"/>
                        <a:pt x="356" y="935"/>
                      </a:cubicBezTo>
                      <a:cubicBezTo>
                        <a:pt x="358" y="937"/>
                        <a:pt x="359" y="943"/>
                        <a:pt x="358" y="954"/>
                      </a:cubicBezTo>
                      <a:cubicBezTo>
                        <a:pt x="345" y="956"/>
                        <a:pt x="331" y="957"/>
                        <a:pt x="311" y="955"/>
                      </a:cubicBezTo>
                      <a:cubicBezTo>
                        <a:pt x="290" y="959"/>
                        <a:pt x="284" y="948"/>
                        <a:pt x="278" y="937"/>
                      </a:cubicBezTo>
                      <a:cubicBezTo>
                        <a:pt x="278" y="940"/>
                        <a:pt x="272" y="940"/>
                        <a:pt x="265" y="940"/>
                      </a:cubicBezTo>
                      <a:cubicBezTo>
                        <a:pt x="261" y="934"/>
                        <a:pt x="256" y="930"/>
                        <a:pt x="251" y="927"/>
                      </a:cubicBezTo>
                      <a:cubicBezTo>
                        <a:pt x="251" y="920"/>
                        <a:pt x="248" y="915"/>
                        <a:pt x="242" y="911"/>
                      </a:cubicBezTo>
                      <a:cubicBezTo>
                        <a:pt x="235" y="909"/>
                        <a:pt x="233" y="906"/>
                        <a:pt x="238" y="900"/>
                      </a:cubicBezTo>
                      <a:cubicBezTo>
                        <a:pt x="244" y="890"/>
                        <a:pt x="245" y="881"/>
                        <a:pt x="238" y="871"/>
                      </a:cubicBezTo>
                      <a:cubicBezTo>
                        <a:pt x="223" y="844"/>
                        <a:pt x="218" y="828"/>
                        <a:pt x="220" y="820"/>
                      </a:cubicBezTo>
                      <a:cubicBezTo>
                        <a:pt x="221" y="750"/>
                        <a:pt x="220" y="684"/>
                        <a:pt x="209" y="629"/>
                      </a:cubicBezTo>
                      <a:cubicBezTo>
                        <a:pt x="195" y="602"/>
                        <a:pt x="190" y="572"/>
                        <a:pt x="189" y="541"/>
                      </a:cubicBezTo>
                      <a:cubicBezTo>
                        <a:pt x="180" y="543"/>
                        <a:pt x="180" y="543"/>
                        <a:pt x="180" y="543"/>
                      </a:cubicBezTo>
                      <a:cubicBezTo>
                        <a:pt x="163" y="604"/>
                        <a:pt x="149" y="665"/>
                        <a:pt x="136" y="726"/>
                      </a:cubicBezTo>
                      <a:cubicBezTo>
                        <a:pt x="124" y="806"/>
                        <a:pt x="111" y="825"/>
                        <a:pt x="98" y="845"/>
                      </a:cubicBezTo>
                      <a:cubicBezTo>
                        <a:pt x="103" y="853"/>
                        <a:pt x="108" y="860"/>
                        <a:pt x="111" y="869"/>
                      </a:cubicBezTo>
                      <a:cubicBezTo>
                        <a:pt x="121" y="881"/>
                        <a:pt x="119" y="895"/>
                        <a:pt x="108" y="911"/>
                      </a:cubicBezTo>
                      <a:cubicBezTo>
                        <a:pt x="98" y="917"/>
                        <a:pt x="90" y="923"/>
                        <a:pt x="85" y="930"/>
                      </a:cubicBezTo>
                      <a:cubicBezTo>
                        <a:pt x="86" y="961"/>
                        <a:pt x="77" y="971"/>
                        <a:pt x="63" y="972"/>
                      </a:cubicBezTo>
                      <a:cubicBezTo>
                        <a:pt x="47" y="971"/>
                        <a:pt x="32" y="971"/>
                        <a:pt x="22" y="970"/>
                      </a:cubicBezTo>
                      <a:close/>
                    </a:path>
                  </a:pathLst>
                </a:custGeom>
                <a:solidFill>
                  <a:srgbClr val="C7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7" name="Freeform 3200">
                  <a:extLst>
                    <a:ext uri="{FF2B5EF4-FFF2-40B4-BE49-F238E27FC236}">
                      <a16:creationId xmlns:a16="http://schemas.microsoft.com/office/drawing/2014/main" id="{270EC2F2-1AED-4433-83B8-FFB6295E7A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7985" y="4889634"/>
                  <a:ext cx="174109" cy="530368"/>
                </a:xfrm>
                <a:custGeom>
                  <a:avLst/>
                  <a:gdLst>
                    <a:gd name="T0" fmla="*/ 39 w 183"/>
                    <a:gd name="T1" fmla="*/ 558 h 558"/>
                    <a:gd name="T2" fmla="*/ 30 w 183"/>
                    <a:gd name="T3" fmla="*/ 535 h 558"/>
                    <a:gd name="T4" fmla="*/ 27 w 183"/>
                    <a:gd name="T5" fmla="*/ 468 h 558"/>
                    <a:gd name="T6" fmla="*/ 7 w 183"/>
                    <a:gd name="T7" fmla="*/ 295 h 558"/>
                    <a:gd name="T8" fmla="*/ 14 w 183"/>
                    <a:gd name="T9" fmla="*/ 294 h 558"/>
                    <a:gd name="T10" fmla="*/ 14 w 183"/>
                    <a:gd name="T11" fmla="*/ 288 h 558"/>
                    <a:gd name="T12" fmla="*/ 27 w 183"/>
                    <a:gd name="T13" fmla="*/ 282 h 558"/>
                    <a:gd name="T14" fmla="*/ 20 w 183"/>
                    <a:gd name="T15" fmla="*/ 275 h 558"/>
                    <a:gd name="T16" fmla="*/ 38 w 183"/>
                    <a:gd name="T17" fmla="*/ 272 h 558"/>
                    <a:gd name="T18" fmla="*/ 34 w 183"/>
                    <a:gd name="T19" fmla="*/ 266 h 558"/>
                    <a:gd name="T20" fmla="*/ 46 w 183"/>
                    <a:gd name="T21" fmla="*/ 259 h 558"/>
                    <a:gd name="T22" fmla="*/ 3 w 183"/>
                    <a:gd name="T23" fmla="*/ 235 h 558"/>
                    <a:gd name="T24" fmla="*/ 0 w 183"/>
                    <a:gd name="T25" fmla="*/ 164 h 558"/>
                    <a:gd name="T26" fmla="*/ 5 w 183"/>
                    <a:gd name="T27" fmla="*/ 110 h 558"/>
                    <a:gd name="T28" fmla="*/ 6 w 183"/>
                    <a:gd name="T29" fmla="*/ 100 h 558"/>
                    <a:gd name="T30" fmla="*/ 7 w 183"/>
                    <a:gd name="T31" fmla="*/ 104 h 558"/>
                    <a:gd name="T32" fmla="*/ 30 w 183"/>
                    <a:gd name="T33" fmla="*/ 38 h 558"/>
                    <a:gd name="T34" fmla="*/ 27 w 183"/>
                    <a:gd name="T35" fmla="*/ 0 h 558"/>
                    <a:gd name="T36" fmla="*/ 38 w 183"/>
                    <a:gd name="T37" fmla="*/ 15 h 558"/>
                    <a:gd name="T38" fmla="*/ 111 w 183"/>
                    <a:gd name="T39" fmla="*/ 43 h 558"/>
                    <a:gd name="T40" fmla="*/ 183 w 183"/>
                    <a:gd name="T41" fmla="*/ 203 h 558"/>
                    <a:gd name="T42" fmla="*/ 168 w 183"/>
                    <a:gd name="T43" fmla="*/ 256 h 558"/>
                    <a:gd name="T44" fmla="*/ 127 w 183"/>
                    <a:gd name="T45" fmla="*/ 257 h 558"/>
                    <a:gd name="T46" fmla="*/ 127 w 183"/>
                    <a:gd name="T47" fmla="*/ 257 h 558"/>
                    <a:gd name="T48" fmla="*/ 164 w 183"/>
                    <a:gd name="T49" fmla="*/ 243 h 558"/>
                    <a:gd name="T50" fmla="*/ 156 w 183"/>
                    <a:gd name="T51" fmla="*/ 210 h 558"/>
                    <a:gd name="T52" fmla="*/ 131 w 183"/>
                    <a:gd name="T53" fmla="*/ 205 h 558"/>
                    <a:gd name="T54" fmla="*/ 113 w 183"/>
                    <a:gd name="T55" fmla="*/ 204 h 558"/>
                    <a:gd name="T56" fmla="*/ 93 w 183"/>
                    <a:gd name="T57" fmla="*/ 204 h 558"/>
                    <a:gd name="T58" fmla="*/ 80 w 183"/>
                    <a:gd name="T59" fmla="*/ 210 h 558"/>
                    <a:gd name="T60" fmla="*/ 69 w 183"/>
                    <a:gd name="T61" fmla="*/ 223 h 558"/>
                    <a:gd name="T62" fmla="*/ 72 w 183"/>
                    <a:gd name="T63" fmla="*/ 233 h 558"/>
                    <a:gd name="T64" fmla="*/ 88 w 183"/>
                    <a:gd name="T65" fmla="*/ 226 h 558"/>
                    <a:gd name="T66" fmla="*/ 98 w 183"/>
                    <a:gd name="T67" fmla="*/ 218 h 558"/>
                    <a:gd name="T68" fmla="*/ 93 w 183"/>
                    <a:gd name="T69" fmla="*/ 228 h 558"/>
                    <a:gd name="T70" fmla="*/ 77 w 183"/>
                    <a:gd name="T71" fmla="*/ 235 h 558"/>
                    <a:gd name="T72" fmla="*/ 70 w 183"/>
                    <a:gd name="T73" fmla="*/ 236 h 558"/>
                    <a:gd name="T74" fmla="*/ 71 w 183"/>
                    <a:gd name="T75" fmla="*/ 253 h 558"/>
                    <a:gd name="T76" fmla="*/ 80 w 183"/>
                    <a:gd name="T77" fmla="*/ 261 h 558"/>
                    <a:gd name="T78" fmla="*/ 96 w 183"/>
                    <a:gd name="T79" fmla="*/ 264 h 558"/>
                    <a:gd name="T80" fmla="*/ 115 w 183"/>
                    <a:gd name="T81" fmla="*/ 253 h 558"/>
                    <a:gd name="T82" fmla="*/ 115 w 183"/>
                    <a:gd name="T83" fmla="*/ 254 h 558"/>
                    <a:gd name="T84" fmla="*/ 114 w 183"/>
                    <a:gd name="T85" fmla="*/ 255 h 558"/>
                    <a:gd name="T86" fmla="*/ 117 w 183"/>
                    <a:gd name="T87" fmla="*/ 325 h 558"/>
                    <a:gd name="T88" fmla="*/ 136 w 183"/>
                    <a:gd name="T89" fmla="*/ 520 h 558"/>
                    <a:gd name="T90" fmla="*/ 115 w 183"/>
                    <a:gd name="T91" fmla="*/ 526 h 558"/>
                    <a:gd name="T92" fmla="*/ 117 w 183"/>
                    <a:gd name="T93" fmla="*/ 549 h 558"/>
                    <a:gd name="T94" fmla="*/ 116 w 183"/>
                    <a:gd name="T95" fmla="*/ 552 h 558"/>
                    <a:gd name="T96" fmla="*/ 39 w 183"/>
                    <a:gd name="T97" fmla="*/ 558 h 5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83" h="558">
                      <a:moveTo>
                        <a:pt x="39" y="558"/>
                      </a:moveTo>
                      <a:cubicBezTo>
                        <a:pt x="30" y="535"/>
                        <a:pt x="30" y="535"/>
                        <a:pt x="30" y="535"/>
                      </a:cubicBezTo>
                      <a:cubicBezTo>
                        <a:pt x="31" y="512"/>
                        <a:pt x="30" y="490"/>
                        <a:pt x="27" y="468"/>
                      </a:cubicBezTo>
                      <a:cubicBezTo>
                        <a:pt x="18" y="411"/>
                        <a:pt x="12" y="353"/>
                        <a:pt x="7" y="295"/>
                      </a:cubicBezTo>
                      <a:cubicBezTo>
                        <a:pt x="10" y="295"/>
                        <a:pt x="12" y="295"/>
                        <a:pt x="14" y="294"/>
                      </a:cubicBezTo>
                      <a:cubicBezTo>
                        <a:pt x="16" y="292"/>
                        <a:pt x="16" y="290"/>
                        <a:pt x="14" y="288"/>
                      </a:cubicBezTo>
                      <a:cubicBezTo>
                        <a:pt x="20" y="288"/>
                        <a:pt x="25" y="287"/>
                        <a:pt x="27" y="282"/>
                      </a:cubicBezTo>
                      <a:cubicBezTo>
                        <a:pt x="28" y="280"/>
                        <a:pt x="26" y="278"/>
                        <a:pt x="20" y="275"/>
                      </a:cubicBezTo>
                      <a:cubicBezTo>
                        <a:pt x="31" y="277"/>
                        <a:pt x="39" y="278"/>
                        <a:pt x="38" y="272"/>
                      </a:cubicBezTo>
                      <a:cubicBezTo>
                        <a:pt x="39" y="269"/>
                        <a:pt x="37" y="267"/>
                        <a:pt x="34" y="266"/>
                      </a:cubicBezTo>
                      <a:cubicBezTo>
                        <a:pt x="45" y="270"/>
                        <a:pt x="51" y="268"/>
                        <a:pt x="46" y="259"/>
                      </a:cubicBezTo>
                      <a:cubicBezTo>
                        <a:pt x="32" y="248"/>
                        <a:pt x="20" y="238"/>
                        <a:pt x="3" y="235"/>
                      </a:cubicBezTo>
                      <a:cubicBezTo>
                        <a:pt x="2" y="211"/>
                        <a:pt x="1" y="187"/>
                        <a:pt x="0" y="164"/>
                      </a:cubicBezTo>
                      <a:cubicBezTo>
                        <a:pt x="0" y="146"/>
                        <a:pt x="2" y="128"/>
                        <a:pt x="5" y="110"/>
                      </a:cubicBezTo>
                      <a:cubicBezTo>
                        <a:pt x="6" y="100"/>
                        <a:pt x="6" y="100"/>
                        <a:pt x="6" y="100"/>
                      </a:cubicBezTo>
                      <a:cubicBezTo>
                        <a:pt x="6" y="101"/>
                        <a:pt x="7" y="103"/>
                        <a:pt x="7" y="104"/>
                      </a:cubicBezTo>
                      <a:cubicBezTo>
                        <a:pt x="16" y="82"/>
                        <a:pt x="24" y="61"/>
                        <a:pt x="30" y="38"/>
                      </a:cubicBezTo>
                      <a:cubicBezTo>
                        <a:pt x="32" y="23"/>
                        <a:pt x="32" y="10"/>
                        <a:pt x="27" y="0"/>
                      </a:cubicBezTo>
                      <a:cubicBezTo>
                        <a:pt x="32" y="4"/>
                        <a:pt x="36" y="9"/>
                        <a:pt x="38" y="15"/>
                      </a:cubicBezTo>
                      <a:cubicBezTo>
                        <a:pt x="61" y="25"/>
                        <a:pt x="85" y="35"/>
                        <a:pt x="111" y="43"/>
                      </a:cubicBezTo>
                      <a:cubicBezTo>
                        <a:pt x="138" y="53"/>
                        <a:pt x="161" y="129"/>
                        <a:pt x="183" y="203"/>
                      </a:cubicBezTo>
                      <a:cubicBezTo>
                        <a:pt x="173" y="221"/>
                        <a:pt x="169" y="238"/>
                        <a:pt x="168" y="256"/>
                      </a:cubicBezTo>
                      <a:cubicBezTo>
                        <a:pt x="162" y="273"/>
                        <a:pt x="145" y="267"/>
                        <a:pt x="127" y="257"/>
                      </a:cubicBezTo>
                      <a:cubicBezTo>
                        <a:pt x="127" y="257"/>
                        <a:pt x="127" y="257"/>
                        <a:pt x="127" y="257"/>
                      </a:cubicBezTo>
                      <a:cubicBezTo>
                        <a:pt x="141" y="262"/>
                        <a:pt x="153" y="258"/>
                        <a:pt x="164" y="243"/>
                      </a:cubicBezTo>
                      <a:cubicBezTo>
                        <a:pt x="169" y="229"/>
                        <a:pt x="168" y="217"/>
                        <a:pt x="156" y="210"/>
                      </a:cubicBezTo>
                      <a:cubicBezTo>
                        <a:pt x="150" y="205"/>
                        <a:pt x="141" y="204"/>
                        <a:pt x="131" y="205"/>
                      </a:cubicBezTo>
                      <a:cubicBezTo>
                        <a:pt x="126" y="203"/>
                        <a:pt x="120" y="203"/>
                        <a:pt x="113" y="204"/>
                      </a:cubicBezTo>
                      <a:cubicBezTo>
                        <a:pt x="107" y="205"/>
                        <a:pt x="100" y="205"/>
                        <a:pt x="93" y="204"/>
                      </a:cubicBezTo>
                      <a:cubicBezTo>
                        <a:pt x="87" y="203"/>
                        <a:pt x="84" y="207"/>
                        <a:pt x="80" y="210"/>
                      </a:cubicBezTo>
                      <a:cubicBezTo>
                        <a:pt x="77" y="214"/>
                        <a:pt x="73" y="219"/>
                        <a:pt x="69" y="223"/>
                      </a:cubicBezTo>
                      <a:cubicBezTo>
                        <a:pt x="65" y="225"/>
                        <a:pt x="65" y="229"/>
                        <a:pt x="72" y="233"/>
                      </a:cubicBezTo>
                      <a:cubicBezTo>
                        <a:pt x="78" y="233"/>
                        <a:pt x="83" y="231"/>
                        <a:pt x="88" y="226"/>
                      </a:cubicBezTo>
                      <a:cubicBezTo>
                        <a:pt x="91" y="221"/>
                        <a:pt x="95" y="219"/>
                        <a:pt x="98" y="218"/>
                      </a:cubicBezTo>
                      <a:cubicBezTo>
                        <a:pt x="95" y="221"/>
                        <a:pt x="92" y="224"/>
                        <a:pt x="93" y="228"/>
                      </a:cubicBezTo>
                      <a:cubicBezTo>
                        <a:pt x="88" y="237"/>
                        <a:pt x="79" y="241"/>
                        <a:pt x="77" y="235"/>
                      </a:cubicBezTo>
                      <a:cubicBezTo>
                        <a:pt x="71" y="231"/>
                        <a:pt x="71" y="233"/>
                        <a:pt x="70" y="236"/>
                      </a:cubicBezTo>
                      <a:cubicBezTo>
                        <a:pt x="66" y="243"/>
                        <a:pt x="66" y="248"/>
                        <a:pt x="71" y="253"/>
                      </a:cubicBezTo>
                      <a:cubicBezTo>
                        <a:pt x="74" y="255"/>
                        <a:pt x="77" y="258"/>
                        <a:pt x="80" y="261"/>
                      </a:cubicBezTo>
                      <a:cubicBezTo>
                        <a:pt x="83" y="264"/>
                        <a:pt x="88" y="264"/>
                        <a:pt x="96" y="264"/>
                      </a:cubicBezTo>
                      <a:cubicBezTo>
                        <a:pt x="105" y="264"/>
                        <a:pt x="111" y="259"/>
                        <a:pt x="115" y="253"/>
                      </a:cubicBezTo>
                      <a:cubicBezTo>
                        <a:pt x="115" y="254"/>
                        <a:pt x="115" y="254"/>
                        <a:pt x="115" y="254"/>
                      </a:cubicBezTo>
                      <a:cubicBezTo>
                        <a:pt x="115" y="254"/>
                        <a:pt x="115" y="255"/>
                        <a:pt x="114" y="255"/>
                      </a:cubicBezTo>
                      <a:cubicBezTo>
                        <a:pt x="112" y="278"/>
                        <a:pt x="115" y="302"/>
                        <a:pt x="117" y="325"/>
                      </a:cubicBezTo>
                      <a:cubicBezTo>
                        <a:pt x="127" y="390"/>
                        <a:pt x="131" y="455"/>
                        <a:pt x="136" y="520"/>
                      </a:cubicBezTo>
                      <a:cubicBezTo>
                        <a:pt x="130" y="523"/>
                        <a:pt x="123" y="524"/>
                        <a:pt x="115" y="526"/>
                      </a:cubicBezTo>
                      <a:cubicBezTo>
                        <a:pt x="116" y="534"/>
                        <a:pt x="117" y="541"/>
                        <a:pt x="117" y="549"/>
                      </a:cubicBezTo>
                      <a:cubicBezTo>
                        <a:pt x="116" y="550"/>
                        <a:pt x="116" y="551"/>
                        <a:pt x="116" y="552"/>
                      </a:cubicBezTo>
                      <a:lnTo>
                        <a:pt x="39" y="558"/>
                      </a:lnTo>
                      <a:close/>
                    </a:path>
                  </a:pathLst>
                </a:custGeom>
                <a:solidFill>
                  <a:srgbClr val="B2D1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8" name="Freeform 3201">
                  <a:extLst>
                    <a:ext uri="{FF2B5EF4-FFF2-40B4-BE49-F238E27FC236}">
                      <a16:creationId xmlns:a16="http://schemas.microsoft.com/office/drawing/2014/main" id="{020836AC-D900-44C6-A393-702B47ADF6E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53422" y="5333552"/>
                  <a:ext cx="344195" cy="476085"/>
                </a:xfrm>
                <a:custGeom>
                  <a:avLst/>
                  <a:gdLst>
                    <a:gd name="T0" fmla="*/ 22 w 362"/>
                    <a:gd name="T1" fmla="*/ 499 h 501"/>
                    <a:gd name="T2" fmla="*/ 26 w 362"/>
                    <a:gd name="T3" fmla="*/ 445 h 501"/>
                    <a:gd name="T4" fmla="*/ 12 w 362"/>
                    <a:gd name="T5" fmla="*/ 410 h 501"/>
                    <a:gd name="T6" fmla="*/ 29 w 362"/>
                    <a:gd name="T7" fmla="*/ 391 h 501"/>
                    <a:gd name="T8" fmla="*/ 24 w 362"/>
                    <a:gd name="T9" fmla="*/ 360 h 501"/>
                    <a:gd name="T10" fmla="*/ 26 w 362"/>
                    <a:gd name="T11" fmla="*/ 298 h 501"/>
                    <a:gd name="T12" fmla="*/ 43 w 362"/>
                    <a:gd name="T13" fmla="*/ 185 h 501"/>
                    <a:gd name="T14" fmla="*/ 48 w 362"/>
                    <a:gd name="T15" fmla="*/ 57 h 501"/>
                    <a:gd name="T16" fmla="*/ 47 w 362"/>
                    <a:gd name="T17" fmla="*/ 57 h 501"/>
                    <a:gd name="T18" fmla="*/ 53 w 362"/>
                    <a:gd name="T19" fmla="*/ 0 h 501"/>
                    <a:gd name="T20" fmla="*/ 65 w 362"/>
                    <a:gd name="T21" fmla="*/ 64 h 501"/>
                    <a:gd name="T22" fmla="*/ 179 w 362"/>
                    <a:gd name="T23" fmla="*/ 70 h 501"/>
                    <a:gd name="T24" fmla="*/ 180 w 362"/>
                    <a:gd name="T25" fmla="*/ 74 h 501"/>
                    <a:gd name="T26" fmla="*/ 136 w 362"/>
                    <a:gd name="T27" fmla="*/ 255 h 501"/>
                    <a:gd name="T28" fmla="*/ 98 w 362"/>
                    <a:gd name="T29" fmla="*/ 374 h 501"/>
                    <a:gd name="T30" fmla="*/ 111 w 362"/>
                    <a:gd name="T31" fmla="*/ 398 h 501"/>
                    <a:gd name="T32" fmla="*/ 108 w 362"/>
                    <a:gd name="T33" fmla="*/ 440 h 501"/>
                    <a:gd name="T34" fmla="*/ 85 w 362"/>
                    <a:gd name="T35" fmla="*/ 459 h 501"/>
                    <a:gd name="T36" fmla="*/ 63 w 362"/>
                    <a:gd name="T37" fmla="*/ 501 h 501"/>
                    <a:gd name="T38" fmla="*/ 22 w 362"/>
                    <a:gd name="T39" fmla="*/ 499 h 501"/>
                    <a:gd name="T40" fmla="*/ 311 w 362"/>
                    <a:gd name="T41" fmla="*/ 484 h 501"/>
                    <a:gd name="T42" fmla="*/ 278 w 362"/>
                    <a:gd name="T43" fmla="*/ 466 h 501"/>
                    <a:gd name="T44" fmla="*/ 265 w 362"/>
                    <a:gd name="T45" fmla="*/ 469 h 501"/>
                    <a:gd name="T46" fmla="*/ 251 w 362"/>
                    <a:gd name="T47" fmla="*/ 456 h 501"/>
                    <a:gd name="T48" fmla="*/ 242 w 362"/>
                    <a:gd name="T49" fmla="*/ 440 h 501"/>
                    <a:gd name="T50" fmla="*/ 238 w 362"/>
                    <a:gd name="T51" fmla="*/ 429 h 501"/>
                    <a:gd name="T52" fmla="*/ 238 w 362"/>
                    <a:gd name="T53" fmla="*/ 400 h 501"/>
                    <a:gd name="T54" fmla="*/ 220 w 362"/>
                    <a:gd name="T55" fmla="*/ 349 h 501"/>
                    <a:gd name="T56" fmla="*/ 209 w 362"/>
                    <a:gd name="T57" fmla="*/ 158 h 501"/>
                    <a:gd name="T58" fmla="*/ 189 w 362"/>
                    <a:gd name="T59" fmla="*/ 70 h 501"/>
                    <a:gd name="T60" fmla="*/ 189 w 362"/>
                    <a:gd name="T61" fmla="*/ 71 h 501"/>
                    <a:gd name="T62" fmla="*/ 189 w 362"/>
                    <a:gd name="T63" fmla="*/ 70 h 501"/>
                    <a:gd name="T64" fmla="*/ 309 w 362"/>
                    <a:gd name="T65" fmla="*/ 59 h 501"/>
                    <a:gd name="T66" fmla="*/ 310 w 362"/>
                    <a:gd name="T67" fmla="*/ 58 h 501"/>
                    <a:gd name="T68" fmla="*/ 309 w 362"/>
                    <a:gd name="T69" fmla="*/ 59 h 501"/>
                    <a:gd name="T70" fmla="*/ 311 w 362"/>
                    <a:gd name="T71" fmla="*/ 82 h 501"/>
                    <a:gd name="T72" fmla="*/ 308 w 362"/>
                    <a:gd name="T73" fmla="*/ 111 h 501"/>
                    <a:gd name="T74" fmla="*/ 302 w 362"/>
                    <a:gd name="T75" fmla="*/ 216 h 501"/>
                    <a:gd name="T76" fmla="*/ 318 w 362"/>
                    <a:gd name="T77" fmla="*/ 325 h 501"/>
                    <a:gd name="T78" fmla="*/ 308 w 362"/>
                    <a:gd name="T79" fmla="*/ 369 h 501"/>
                    <a:gd name="T80" fmla="*/ 318 w 362"/>
                    <a:gd name="T81" fmla="*/ 381 h 501"/>
                    <a:gd name="T82" fmla="*/ 326 w 362"/>
                    <a:gd name="T83" fmla="*/ 412 h 501"/>
                    <a:gd name="T84" fmla="*/ 326 w 362"/>
                    <a:gd name="T85" fmla="*/ 437 h 501"/>
                    <a:gd name="T86" fmla="*/ 356 w 362"/>
                    <a:gd name="T87" fmla="*/ 464 h 501"/>
                    <a:gd name="T88" fmla="*/ 358 w 362"/>
                    <a:gd name="T89" fmla="*/ 483 h 501"/>
                    <a:gd name="T90" fmla="*/ 311 w 362"/>
                    <a:gd name="T91" fmla="*/ 484 h 5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362" h="501">
                      <a:moveTo>
                        <a:pt x="22" y="499"/>
                      </a:moveTo>
                      <a:cubicBezTo>
                        <a:pt x="0" y="495"/>
                        <a:pt x="14" y="470"/>
                        <a:pt x="26" y="445"/>
                      </a:cubicBezTo>
                      <a:cubicBezTo>
                        <a:pt x="18" y="433"/>
                        <a:pt x="14" y="421"/>
                        <a:pt x="12" y="410"/>
                      </a:cubicBezTo>
                      <a:cubicBezTo>
                        <a:pt x="29" y="391"/>
                        <a:pt x="29" y="391"/>
                        <a:pt x="29" y="391"/>
                      </a:cubicBezTo>
                      <a:cubicBezTo>
                        <a:pt x="42" y="381"/>
                        <a:pt x="35" y="370"/>
                        <a:pt x="24" y="360"/>
                      </a:cubicBezTo>
                      <a:cubicBezTo>
                        <a:pt x="13" y="347"/>
                        <a:pt x="21" y="322"/>
                        <a:pt x="26" y="298"/>
                      </a:cubicBezTo>
                      <a:cubicBezTo>
                        <a:pt x="38" y="260"/>
                        <a:pt x="40" y="223"/>
                        <a:pt x="43" y="185"/>
                      </a:cubicBezTo>
                      <a:cubicBezTo>
                        <a:pt x="41" y="141"/>
                        <a:pt x="43" y="98"/>
                        <a:pt x="48" y="57"/>
                      </a:cubicBezTo>
                      <a:cubicBezTo>
                        <a:pt x="48" y="57"/>
                        <a:pt x="47" y="57"/>
                        <a:pt x="47" y="57"/>
                      </a:cubicBezTo>
                      <a:cubicBezTo>
                        <a:pt x="48" y="38"/>
                        <a:pt x="49" y="19"/>
                        <a:pt x="53" y="0"/>
                      </a:cubicBezTo>
                      <a:cubicBezTo>
                        <a:pt x="55" y="29"/>
                        <a:pt x="52" y="71"/>
                        <a:pt x="65" y="64"/>
                      </a:cubicBezTo>
                      <a:cubicBezTo>
                        <a:pt x="100" y="68"/>
                        <a:pt x="133" y="72"/>
                        <a:pt x="179" y="70"/>
                      </a:cubicBezTo>
                      <a:cubicBezTo>
                        <a:pt x="180" y="74"/>
                        <a:pt x="180" y="74"/>
                        <a:pt x="180" y="74"/>
                      </a:cubicBezTo>
                      <a:cubicBezTo>
                        <a:pt x="163" y="134"/>
                        <a:pt x="149" y="195"/>
                        <a:pt x="136" y="255"/>
                      </a:cubicBezTo>
                      <a:cubicBezTo>
                        <a:pt x="124" y="335"/>
                        <a:pt x="111" y="354"/>
                        <a:pt x="98" y="374"/>
                      </a:cubicBezTo>
                      <a:cubicBezTo>
                        <a:pt x="103" y="382"/>
                        <a:pt x="108" y="389"/>
                        <a:pt x="111" y="398"/>
                      </a:cubicBezTo>
                      <a:cubicBezTo>
                        <a:pt x="121" y="410"/>
                        <a:pt x="119" y="424"/>
                        <a:pt x="108" y="440"/>
                      </a:cubicBezTo>
                      <a:cubicBezTo>
                        <a:pt x="98" y="446"/>
                        <a:pt x="90" y="452"/>
                        <a:pt x="85" y="459"/>
                      </a:cubicBezTo>
                      <a:cubicBezTo>
                        <a:pt x="86" y="490"/>
                        <a:pt x="77" y="500"/>
                        <a:pt x="63" y="501"/>
                      </a:cubicBezTo>
                      <a:cubicBezTo>
                        <a:pt x="47" y="500"/>
                        <a:pt x="32" y="500"/>
                        <a:pt x="22" y="499"/>
                      </a:cubicBezTo>
                      <a:close/>
                      <a:moveTo>
                        <a:pt x="311" y="484"/>
                      </a:moveTo>
                      <a:cubicBezTo>
                        <a:pt x="290" y="488"/>
                        <a:pt x="284" y="477"/>
                        <a:pt x="278" y="466"/>
                      </a:cubicBezTo>
                      <a:cubicBezTo>
                        <a:pt x="278" y="469"/>
                        <a:pt x="272" y="469"/>
                        <a:pt x="265" y="469"/>
                      </a:cubicBezTo>
                      <a:cubicBezTo>
                        <a:pt x="261" y="463"/>
                        <a:pt x="256" y="459"/>
                        <a:pt x="251" y="456"/>
                      </a:cubicBezTo>
                      <a:cubicBezTo>
                        <a:pt x="251" y="449"/>
                        <a:pt x="248" y="444"/>
                        <a:pt x="242" y="440"/>
                      </a:cubicBezTo>
                      <a:cubicBezTo>
                        <a:pt x="235" y="438"/>
                        <a:pt x="233" y="435"/>
                        <a:pt x="238" y="429"/>
                      </a:cubicBezTo>
                      <a:cubicBezTo>
                        <a:pt x="244" y="419"/>
                        <a:pt x="245" y="410"/>
                        <a:pt x="238" y="400"/>
                      </a:cubicBezTo>
                      <a:cubicBezTo>
                        <a:pt x="223" y="373"/>
                        <a:pt x="218" y="357"/>
                        <a:pt x="220" y="349"/>
                      </a:cubicBezTo>
                      <a:cubicBezTo>
                        <a:pt x="221" y="279"/>
                        <a:pt x="220" y="213"/>
                        <a:pt x="209" y="158"/>
                      </a:cubicBezTo>
                      <a:cubicBezTo>
                        <a:pt x="195" y="131"/>
                        <a:pt x="190" y="101"/>
                        <a:pt x="189" y="70"/>
                      </a:cubicBezTo>
                      <a:cubicBezTo>
                        <a:pt x="189" y="71"/>
                        <a:pt x="189" y="71"/>
                        <a:pt x="189" y="71"/>
                      </a:cubicBezTo>
                      <a:cubicBezTo>
                        <a:pt x="189" y="70"/>
                        <a:pt x="189" y="70"/>
                        <a:pt x="189" y="70"/>
                      </a:cubicBezTo>
                      <a:cubicBezTo>
                        <a:pt x="234" y="69"/>
                        <a:pt x="277" y="68"/>
                        <a:pt x="309" y="59"/>
                      </a:cubicBezTo>
                      <a:cubicBezTo>
                        <a:pt x="310" y="58"/>
                        <a:pt x="310" y="58"/>
                        <a:pt x="310" y="58"/>
                      </a:cubicBezTo>
                      <a:cubicBezTo>
                        <a:pt x="310" y="58"/>
                        <a:pt x="310" y="58"/>
                        <a:pt x="309" y="59"/>
                      </a:cubicBezTo>
                      <a:cubicBezTo>
                        <a:pt x="310" y="67"/>
                        <a:pt x="311" y="74"/>
                        <a:pt x="311" y="82"/>
                      </a:cubicBezTo>
                      <a:cubicBezTo>
                        <a:pt x="310" y="92"/>
                        <a:pt x="309" y="102"/>
                        <a:pt x="308" y="111"/>
                      </a:cubicBezTo>
                      <a:cubicBezTo>
                        <a:pt x="299" y="148"/>
                        <a:pt x="299" y="183"/>
                        <a:pt x="302" y="216"/>
                      </a:cubicBezTo>
                      <a:cubicBezTo>
                        <a:pt x="309" y="252"/>
                        <a:pt x="314" y="288"/>
                        <a:pt x="318" y="325"/>
                      </a:cubicBezTo>
                      <a:cubicBezTo>
                        <a:pt x="319" y="345"/>
                        <a:pt x="315" y="359"/>
                        <a:pt x="308" y="369"/>
                      </a:cubicBezTo>
                      <a:cubicBezTo>
                        <a:pt x="305" y="378"/>
                        <a:pt x="307" y="383"/>
                        <a:pt x="318" y="381"/>
                      </a:cubicBezTo>
                      <a:cubicBezTo>
                        <a:pt x="328" y="379"/>
                        <a:pt x="330" y="391"/>
                        <a:pt x="326" y="412"/>
                      </a:cubicBezTo>
                      <a:cubicBezTo>
                        <a:pt x="323" y="421"/>
                        <a:pt x="322" y="429"/>
                        <a:pt x="326" y="437"/>
                      </a:cubicBezTo>
                      <a:cubicBezTo>
                        <a:pt x="341" y="447"/>
                        <a:pt x="362" y="457"/>
                        <a:pt x="356" y="464"/>
                      </a:cubicBezTo>
                      <a:cubicBezTo>
                        <a:pt x="358" y="466"/>
                        <a:pt x="359" y="472"/>
                        <a:pt x="358" y="483"/>
                      </a:cubicBezTo>
                      <a:cubicBezTo>
                        <a:pt x="345" y="485"/>
                        <a:pt x="331" y="486"/>
                        <a:pt x="311" y="484"/>
                      </a:cubicBezTo>
                      <a:close/>
                    </a:path>
                  </a:pathLst>
                </a:custGeom>
                <a:solidFill>
                  <a:srgbClr val="1747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9" name="Freeform 3202">
                  <a:extLst>
                    <a:ext uri="{FF2B5EF4-FFF2-40B4-BE49-F238E27FC236}">
                      <a16:creationId xmlns:a16="http://schemas.microsoft.com/office/drawing/2014/main" id="{61167422-D246-4190-8D32-79739992A4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9278" y="4885613"/>
                  <a:ext cx="68356" cy="105752"/>
                </a:xfrm>
                <a:custGeom>
                  <a:avLst/>
                  <a:gdLst>
                    <a:gd name="T0" fmla="*/ 69 w 72"/>
                    <a:gd name="T1" fmla="*/ 111 h 111"/>
                    <a:gd name="T2" fmla="*/ 54 w 72"/>
                    <a:gd name="T3" fmla="*/ 99 h 111"/>
                    <a:gd name="T4" fmla="*/ 12 w 72"/>
                    <a:gd name="T5" fmla="*/ 48 h 111"/>
                    <a:gd name="T6" fmla="*/ 0 w 72"/>
                    <a:gd name="T7" fmla="*/ 16 h 111"/>
                    <a:gd name="T8" fmla="*/ 1 w 72"/>
                    <a:gd name="T9" fmla="*/ 10 h 111"/>
                    <a:gd name="T10" fmla="*/ 8 w 72"/>
                    <a:gd name="T11" fmla="*/ 1 h 111"/>
                    <a:gd name="T12" fmla="*/ 9 w 72"/>
                    <a:gd name="T13" fmla="*/ 0 h 111"/>
                    <a:gd name="T14" fmla="*/ 9 w 72"/>
                    <a:gd name="T15" fmla="*/ 0 h 111"/>
                    <a:gd name="T16" fmla="*/ 31 w 72"/>
                    <a:gd name="T17" fmla="*/ 36 h 111"/>
                    <a:gd name="T18" fmla="*/ 21 w 72"/>
                    <a:gd name="T19" fmla="*/ 37 h 111"/>
                    <a:gd name="T20" fmla="*/ 47 w 72"/>
                    <a:gd name="T21" fmla="*/ 67 h 111"/>
                    <a:gd name="T22" fmla="*/ 72 w 72"/>
                    <a:gd name="T23" fmla="*/ 102 h 111"/>
                    <a:gd name="T24" fmla="*/ 69 w 72"/>
                    <a:gd name="T2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2" h="111">
                      <a:moveTo>
                        <a:pt x="69" y="111"/>
                      </a:moveTo>
                      <a:cubicBezTo>
                        <a:pt x="54" y="99"/>
                        <a:pt x="54" y="99"/>
                        <a:pt x="54" y="99"/>
                      </a:cubicBezTo>
                      <a:cubicBezTo>
                        <a:pt x="12" y="48"/>
                        <a:pt x="12" y="48"/>
                        <a:pt x="12" y="48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3" y="7"/>
                        <a:pt x="6" y="4"/>
                        <a:pt x="8" y="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12"/>
                        <a:pt x="12" y="24"/>
                        <a:pt x="31" y="36"/>
                      </a:cubicBezTo>
                      <a:cubicBezTo>
                        <a:pt x="28" y="38"/>
                        <a:pt x="25" y="38"/>
                        <a:pt x="21" y="37"/>
                      </a:cubicBezTo>
                      <a:cubicBezTo>
                        <a:pt x="26" y="47"/>
                        <a:pt x="35" y="57"/>
                        <a:pt x="47" y="67"/>
                      </a:cubicBezTo>
                      <a:cubicBezTo>
                        <a:pt x="58" y="76"/>
                        <a:pt x="67" y="87"/>
                        <a:pt x="72" y="102"/>
                      </a:cubicBezTo>
                      <a:cubicBezTo>
                        <a:pt x="72" y="105"/>
                        <a:pt x="71" y="108"/>
                        <a:pt x="69" y="111"/>
                      </a:cubicBezTo>
                      <a:close/>
                    </a:path>
                  </a:pathLst>
                </a:custGeom>
                <a:solidFill>
                  <a:srgbClr val="4029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0" name="Freeform 3203">
                  <a:extLst>
                    <a:ext uri="{FF2B5EF4-FFF2-40B4-BE49-F238E27FC236}">
                      <a16:creationId xmlns:a16="http://schemas.microsoft.com/office/drawing/2014/main" id="{C25DF77D-DCA6-456F-8A50-1E1B3712BC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4068" y="4888831"/>
                  <a:ext cx="23724" cy="77605"/>
                </a:xfrm>
                <a:custGeom>
                  <a:avLst/>
                  <a:gdLst>
                    <a:gd name="T0" fmla="*/ 9 w 25"/>
                    <a:gd name="T1" fmla="*/ 0 h 82"/>
                    <a:gd name="T2" fmla="*/ 0 w 25"/>
                    <a:gd name="T3" fmla="*/ 82 h 82"/>
                    <a:gd name="T4" fmla="*/ 9 w 25"/>
                    <a:gd name="T5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5" h="82">
                      <a:moveTo>
                        <a:pt x="9" y="0"/>
                      </a:moveTo>
                      <a:cubicBezTo>
                        <a:pt x="13" y="21"/>
                        <a:pt x="10" y="54"/>
                        <a:pt x="0" y="82"/>
                      </a:cubicBezTo>
                      <a:cubicBezTo>
                        <a:pt x="10" y="58"/>
                        <a:pt x="25" y="21"/>
                        <a:pt x="9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" name="Freeform 3204">
                  <a:extLst>
                    <a:ext uri="{FF2B5EF4-FFF2-40B4-BE49-F238E27FC236}">
                      <a16:creationId xmlns:a16="http://schemas.microsoft.com/office/drawing/2014/main" id="{1A08B23D-A5A1-4AF8-A765-2F285BA4C5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5712" y="4849827"/>
                  <a:ext cx="78007" cy="34178"/>
                </a:xfrm>
                <a:custGeom>
                  <a:avLst/>
                  <a:gdLst>
                    <a:gd name="T0" fmla="*/ 13 w 82"/>
                    <a:gd name="T1" fmla="*/ 18 h 36"/>
                    <a:gd name="T2" fmla="*/ 1 w 82"/>
                    <a:gd name="T3" fmla="*/ 4 h 36"/>
                    <a:gd name="T4" fmla="*/ 0 w 82"/>
                    <a:gd name="T5" fmla="*/ 3 h 36"/>
                    <a:gd name="T6" fmla="*/ 0 w 82"/>
                    <a:gd name="T7" fmla="*/ 2 h 36"/>
                    <a:gd name="T8" fmla="*/ 1 w 82"/>
                    <a:gd name="T9" fmla="*/ 4 h 36"/>
                    <a:gd name="T10" fmla="*/ 13 w 82"/>
                    <a:gd name="T11" fmla="*/ 18 h 36"/>
                    <a:gd name="T12" fmla="*/ 35 w 82"/>
                    <a:gd name="T13" fmla="*/ 23 h 36"/>
                    <a:gd name="T14" fmla="*/ 82 w 82"/>
                    <a:gd name="T15" fmla="*/ 0 h 36"/>
                    <a:gd name="T16" fmla="*/ 78 w 82"/>
                    <a:gd name="T17" fmla="*/ 11 h 36"/>
                    <a:gd name="T18" fmla="*/ 78 w 82"/>
                    <a:gd name="T19" fmla="*/ 15 h 36"/>
                    <a:gd name="T20" fmla="*/ 13 w 82"/>
                    <a:gd name="T21" fmla="*/ 18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2" h="36">
                      <a:moveTo>
                        <a:pt x="13" y="18"/>
                      </a:moveTo>
                      <a:cubicBezTo>
                        <a:pt x="8" y="15"/>
                        <a:pt x="3" y="10"/>
                        <a:pt x="1" y="4"/>
                      </a:cubicBezTo>
                      <a:cubicBezTo>
                        <a:pt x="1" y="4"/>
                        <a:pt x="0" y="4"/>
                        <a:pt x="0" y="3"/>
                      </a:cubicBez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4"/>
                      </a:cubicBezTo>
                      <a:cubicBezTo>
                        <a:pt x="5" y="10"/>
                        <a:pt x="9" y="14"/>
                        <a:pt x="13" y="18"/>
                      </a:cubicBezTo>
                      <a:cubicBezTo>
                        <a:pt x="19" y="21"/>
                        <a:pt x="26" y="23"/>
                        <a:pt x="35" y="23"/>
                      </a:cubicBezTo>
                      <a:cubicBezTo>
                        <a:pt x="59" y="24"/>
                        <a:pt x="76" y="18"/>
                        <a:pt x="82" y="0"/>
                      </a:cubicBezTo>
                      <a:cubicBezTo>
                        <a:pt x="81" y="4"/>
                        <a:pt x="80" y="8"/>
                        <a:pt x="78" y="11"/>
                      </a:cubicBezTo>
                      <a:cubicBezTo>
                        <a:pt x="78" y="12"/>
                        <a:pt x="78" y="14"/>
                        <a:pt x="78" y="15"/>
                      </a:cubicBezTo>
                      <a:cubicBezTo>
                        <a:pt x="61" y="29"/>
                        <a:pt x="35" y="36"/>
                        <a:pt x="13" y="18"/>
                      </a:cubicBezTo>
                      <a:close/>
                    </a:path>
                  </a:pathLst>
                </a:custGeom>
                <a:solidFill>
                  <a:srgbClr val="B87A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" name="Freeform 3205">
                  <a:extLst>
                    <a:ext uri="{FF2B5EF4-FFF2-40B4-BE49-F238E27FC236}">
                      <a16:creationId xmlns:a16="http://schemas.microsoft.com/office/drawing/2014/main" id="{E6C142B8-A42C-4456-B94E-466070E347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72163" y="4902904"/>
                  <a:ext cx="102535" cy="178532"/>
                </a:xfrm>
                <a:custGeom>
                  <a:avLst/>
                  <a:gdLst>
                    <a:gd name="T0" fmla="*/ 73 w 108"/>
                    <a:gd name="T1" fmla="*/ 101 h 188"/>
                    <a:gd name="T2" fmla="*/ 22 w 108"/>
                    <a:gd name="T3" fmla="*/ 97 h 188"/>
                    <a:gd name="T4" fmla="*/ 16 w 108"/>
                    <a:gd name="T5" fmla="*/ 58 h 188"/>
                    <a:gd name="T6" fmla="*/ 10 w 108"/>
                    <a:gd name="T7" fmla="*/ 46 h 188"/>
                    <a:gd name="T8" fmla="*/ 16 w 108"/>
                    <a:gd name="T9" fmla="*/ 42 h 188"/>
                    <a:gd name="T10" fmla="*/ 0 w 108"/>
                    <a:gd name="T11" fmla="*/ 0 h 188"/>
                    <a:gd name="T12" fmla="*/ 1 w 108"/>
                    <a:gd name="T13" fmla="*/ 0 h 188"/>
                    <a:gd name="T14" fmla="*/ 2 w 108"/>
                    <a:gd name="T15" fmla="*/ 1 h 188"/>
                    <a:gd name="T16" fmla="*/ 75 w 108"/>
                    <a:gd name="T17" fmla="*/ 29 h 188"/>
                    <a:gd name="T18" fmla="*/ 108 w 108"/>
                    <a:gd name="T19" fmla="*/ 73 h 188"/>
                    <a:gd name="T20" fmla="*/ 108 w 108"/>
                    <a:gd name="T21" fmla="*/ 79 h 188"/>
                    <a:gd name="T22" fmla="*/ 105 w 108"/>
                    <a:gd name="T23" fmla="*/ 137 h 188"/>
                    <a:gd name="T24" fmla="*/ 76 w 108"/>
                    <a:gd name="T25" fmla="*/ 188 h 188"/>
                    <a:gd name="T26" fmla="*/ 73 w 108"/>
                    <a:gd name="T27" fmla="*/ 101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08" h="188">
                      <a:moveTo>
                        <a:pt x="73" y="101"/>
                      </a:moveTo>
                      <a:cubicBezTo>
                        <a:pt x="59" y="98"/>
                        <a:pt x="40" y="98"/>
                        <a:pt x="22" y="97"/>
                      </a:cubicBezTo>
                      <a:cubicBezTo>
                        <a:pt x="48" y="55"/>
                        <a:pt x="16" y="70"/>
                        <a:pt x="16" y="58"/>
                      </a:cubicBezTo>
                      <a:cubicBezTo>
                        <a:pt x="4" y="52"/>
                        <a:pt x="3" y="48"/>
                        <a:pt x="10" y="46"/>
                      </a:cubicBezTo>
                      <a:cubicBezTo>
                        <a:pt x="16" y="42"/>
                        <a:pt x="16" y="42"/>
                        <a:pt x="16" y="4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1"/>
                        <a:pt x="2" y="1"/>
                      </a:cubicBezTo>
                      <a:cubicBezTo>
                        <a:pt x="25" y="11"/>
                        <a:pt x="49" y="21"/>
                        <a:pt x="75" y="29"/>
                      </a:cubicBezTo>
                      <a:cubicBezTo>
                        <a:pt x="87" y="33"/>
                        <a:pt x="97" y="50"/>
                        <a:pt x="108" y="73"/>
                      </a:cubicBezTo>
                      <a:cubicBezTo>
                        <a:pt x="108" y="79"/>
                        <a:pt x="108" y="79"/>
                        <a:pt x="108" y="79"/>
                      </a:cubicBezTo>
                      <a:cubicBezTo>
                        <a:pt x="108" y="98"/>
                        <a:pt x="107" y="118"/>
                        <a:pt x="105" y="137"/>
                      </a:cubicBezTo>
                      <a:cubicBezTo>
                        <a:pt x="103" y="153"/>
                        <a:pt x="89" y="170"/>
                        <a:pt x="76" y="188"/>
                      </a:cubicBezTo>
                      <a:cubicBezTo>
                        <a:pt x="72" y="159"/>
                        <a:pt x="72" y="130"/>
                        <a:pt x="73" y="101"/>
                      </a:cubicBezTo>
                      <a:close/>
                    </a:path>
                  </a:pathLst>
                </a:custGeom>
                <a:solidFill>
                  <a:srgbClr val="AB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pic>
              <p:nvPicPr>
                <p:cNvPr id="43" name="Picture 42">
                  <a:extLst>
                    <a:ext uri="{FF2B5EF4-FFF2-40B4-BE49-F238E27FC236}">
                      <a16:creationId xmlns:a16="http://schemas.microsoft.com/office/drawing/2014/main" id="{951354C9-71C7-4704-BDF3-BF482188EC8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890257" y="4990561"/>
                  <a:ext cx="57098" cy="1081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4" name="Freeform 3207">
                  <a:extLst>
                    <a:ext uri="{FF2B5EF4-FFF2-40B4-BE49-F238E27FC236}">
                      <a16:creationId xmlns:a16="http://schemas.microsoft.com/office/drawing/2014/main" id="{B64B1718-7D3C-4D8B-993A-DA030F19AC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94278" y="4994985"/>
                  <a:ext cx="47448" cy="29756"/>
                </a:xfrm>
                <a:custGeom>
                  <a:avLst/>
                  <a:gdLst>
                    <a:gd name="T0" fmla="*/ 3 w 50"/>
                    <a:gd name="T1" fmla="*/ 22 h 31"/>
                    <a:gd name="T2" fmla="*/ 0 w 50"/>
                    <a:gd name="T3" fmla="*/ 0 h 31"/>
                    <a:gd name="T4" fmla="*/ 50 w 50"/>
                    <a:gd name="T5" fmla="*/ 6 h 31"/>
                    <a:gd name="T6" fmla="*/ 50 w 50"/>
                    <a:gd name="T7" fmla="*/ 31 h 31"/>
                    <a:gd name="T8" fmla="*/ 50 w 50"/>
                    <a:gd name="T9" fmla="*/ 31 h 31"/>
                    <a:gd name="T10" fmla="*/ 3 w 50"/>
                    <a:gd name="T11" fmla="*/ 22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0" h="31">
                      <a:moveTo>
                        <a:pt x="3" y="22"/>
                      </a:moveTo>
                      <a:cubicBezTo>
                        <a:pt x="2" y="15"/>
                        <a:pt x="1" y="7"/>
                        <a:pt x="0" y="0"/>
                      </a:cubicBezTo>
                      <a:cubicBezTo>
                        <a:pt x="18" y="0"/>
                        <a:pt x="36" y="1"/>
                        <a:pt x="50" y="6"/>
                      </a:cubicBezTo>
                      <a:cubicBezTo>
                        <a:pt x="50" y="14"/>
                        <a:pt x="50" y="22"/>
                        <a:pt x="50" y="31"/>
                      </a:cubicBezTo>
                      <a:cubicBezTo>
                        <a:pt x="50" y="31"/>
                        <a:pt x="50" y="31"/>
                        <a:pt x="50" y="31"/>
                      </a:cubicBezTo>
                      <a:cubicBezTo>
                        <a:pt x="40" y="26"/>
                        <a:pt x="23" y="23"/>
                        <a:pt x="3" y="2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5" name="Freeform 3208">
                  <a:extLst>
                    <a:ext uri="{FF2B5EF4-FFF2-40B4-BE49-F238E27FC236}">
                      <a16:creationId xmlns:a16="http://schemas.microsoft.com/office/drawing/2014/main" id="{43410324-750B-4507-B02B-11780AAC47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05537" y="4994985"/>
                  <a:ext cx="7640" cy="30560"/>
                </a:xfrm>
                <a:custGeom>
                  <a:avLst/>
                  <a:gdLst>
                    <a:gd name="T0" fmla="*/ 0 w 8"/>
                    <a:gd name="T1" fmla="*/ 0 h 32"/>
                    <a:gd name="T2" fmla="*/ 2 w 8"/>
                    <a:gd name="T3" fmla="*/ 30 h 32"/>
                    <a:gd name="T4" fmla="*/ 8 w 8"/>
                    <a:gd name="T5" fmla="*/ 29 h 32"/>
                    <a:gd name="T6" fmla="*/ 3 w 8"/>
                    <a:gd name="T7" fmla="*/ 0 h 32"/>
                    <a:gd name="T8" fmla="*/ 0 w 8"/>
                    <a:gd name="T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32">
                      <a:moveTo>
                        <a:pt x="0" y="0"/>
                      </a:moveTo>
                      <a:cubicBezTo>
                        <a:pt x="2" y="10"/>
                        <a:pt x="4" y="20"/>
                        <a:pt x="2" y="30"/>
                      </a:cubicBezTo>
                      <a:cubicBezTo>
                        <a:pt x="4" y="32"/>
                        <a:pt x="6" y="32"/>
                        <a:pt x="8" y="29"/>
                      </a:cubicBezTo>
                      <a:cubicBezTo>
                        <a:pt x="7" y="20"/>
                        <a:pt x="7" y="11"/>
                        <a:pt x="3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6" name="Freeform 3209">
                  <a:extLst>
                    <a:ext uri="{FF2B5EF4-FFF2-40B4-BE49-F238E27FC236}">
                      <a16:creationId xmlns:a16="http://schemas.microsoft.com/office/drawing/2014/main" id="{9010C4E4-7507-4F9D-A486-E9808CAB86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91621" y="4976087"/>
                  <a:ext cx="59109" cy="135106"/>
                </a:xfrm>
                <a:custGeom>
                  <a:avLst/>
                  <a:gdLst>
                    <a:gd name="T0" fmla="*/ 43 w 62"/>
                    <a:gd name="T1" fmla="*/ 137 h 142"/>
                    <a:gd name="T2" fmla="*/ 41 w 62"/>
                    <a:gd name="T3" fmla="*/ 137 h 142"/>
                    <a:gd name="T4" fmla="*/ 0 w 62"/>
                    <a:gd name="T5" fmla="*/ 125 h 142"/>
                    <a:gd name="T6" fmla="*/ 42 w 62"/>
                    <a:gd name="T7" fmla="*/ 122 h 142"/>
                    <a:gd name="T8" fmla="*/ 37 w 62"/>
                    <a:gd name="T9" fmla="*/ 95 h 142"/>
                    <a:gd name="T10" fmla="*/ 21 w 62"/>
                    <a:gd name="T11" fmla="*/ 67 h 142"/>
                    <a:gd name="T12" fmla="*/ 18 w 62"/>
                    <a:gd name="T13" fmla="*/ 44 h 142"/>
                    <a:gd name="T14" fmla="*/ 36 w 62"/>
                    <a:gd name="T15" fmla="*/ 55 h 142"/>
                    <a:gd name="T16" fmla="*/ 14 w 62"/>
                    <a:gd name="T17" fmla="*/ 0 h 142"/>
                    <a:gd name="T18" fmla="*/ 40 w 62"/>
                    <a:gd name="T19" fmla="*/ 42 h 142"/>
                    <a:gd name="T20" fmla="*/ 49 w 62"/>
                    <a:gd name="T21" fmla="*/ 103 h 142"/>
                    <a:gd name="T22" fmla="*/ 43 w 62"/>
                    <a:gd name="T23" fmla="*/ 123 h 142"/>
                    <a:gd name="T24" fmla="*/ 58 w 62"/>
                    <a:gd name="T25" fmla="*/ 127 h 142"/>
                    <a:gd name="T26" fmla="*/ 58 w 62"/>
                    <a:gd name="T27" fmla="*/ 141 h 142"/>
                    <a:gd name="T28" fmla="*/ 57 w 62"/>
                    <a:gd name="T29" fmla="*/ 142 h 142"/>
                    <a:gd name="T30" fmla="*/ 43 w 62"/>
                    <a:gd name="T31" fmla="*/ 137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2" h="142">
                      <a:moveTo>
                        <a:pt x="43" y="137"/>
                      </a:moveTo>
                      <a:cubicBezTo>
                        <a:pt x="42" y="137"/>
                        <a:pt x="42" y="137"/>
                        <a:pt x="41" y="137"/>
                      </a:cubicBezTo>
                      <a:cubicBezTo>
                        <a:pt x="26" y="128"/>
                        <a:pt x="34" y="121"/>
                        <a:pt x="0" y="125"/>
                      </a:cubicBezTo>
                      <a:cubicBezTo>
                        <a:pt x="10" y="106"/>
                        <a:pt x="29" y="120"/>
                        <a:pt x="42" y="122"/>
                      </a:cubicBezTo>
                      <a:cubicBezTo>
                        <a:pt x="33" y="112"/>
                        <a:pt x="40" y="106"/>
                        <a:pt x="37" y="95"/>
                      </a:cubicBezTo>
                      <a:cubicBezTo>
                        <a:pt x="33" y="83"/>
                        <a:pt x="25" y="78"/>
                        <a:pt x="21" y="67"/>
                      </a:cubicBezTo>
                      <a:cubicBezTo>
                        <a:pt x="19" y="62"/>
                        <a:pt x="19" y="50"/>
                        <a:pt x="18" y="44"/>
                      </a:cubicBezTo>
                      <a:cubicBezTo>
                        <a:pt x="27" y="43"/>
                        <a:pt x="26" y="55"/>
                        <a:pt x="36" y="55"/>
                      </a:cubicBezTo>
                      <a:cubicBezTo>
                        <a:pt x="33" y="44"/>
                        <a:pt x="14" y="3"/>
                        <a:pt x="14" y="0"/>
                      </a:cubicBezTo>
                      <a:cubicBezTo>
                        <a:pt x="19" y="9"/>
                        <a:pt x="38" y="33"/>
                        <a:pt x="40" y="42"/>
                      </a:cubicBezTo>
                      <a:cubicBezTo>
                        <a:pt x="44" y="62"/>
                        <a:pt x="38" y="87"/>
                        <a:pt x="49" y="103"/>
                      </a:cubicBezTo>
                      <a:cubicBezTo>
                        <a:pt x="50" y="106"/>
                        <a:pt x="44" y="120"/>
                        <a:pt x="43" y="123"/>
                      </a:cubicBezTo>
                      <a:cubicBezTo>
                        <a:pt x="46" y="125"/>
                        <a:pt x="57" y="125"/>
                        <a:pt x="58" y="127"/>
                      </a:cubicBezTo>
                      <a:cubicBezTo>
                        <a:pt x="59" y="127"/>
                        <a:pt x="62" y="137"/>
                        <a:pt x="58" y="141"/>
                      </a:cubicBezTo>
                      <a:cubicBezTo>
                        <a:pt x="58" y="141"/>
                        <a:pt x="57" y="141"/>
                        <a:pt x="57" y="142"/>
                      </a:cubicBezTo>
                      <a:cubicBezTo>
                        <a:pt x="52" y="141"/>
                        <a:pt x="47" y="139"/>
                        <a:pt x="43" y="137"/>
                      </a:cubicBezTo>
                      <a:close/>
                    </a:path>
                  </a:pathLst>
                </a:custGeom>
                <a:solidFill>
                  <a:srgbClr val="A6C2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" name="Freeform 3210">
                  <a:extLst>
                    <a:ext uri="{FF2B5EF4-FFF2-40B4-BE49-F238E27FC236}">
                      <a16:creationId xmlns:a16="http://schemas.microsoft.com/office/drawing/2014/main" id="{5B61B428-6529-4EFA-8282-2768DAF34D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8702" y="5144164"/>
                  <a:ext cx="22920" cy="11661"/>
                </a:xfrm>
                <a:custGeom>
                  <a:avLst/>
                  <a:gdLst>
                    <a:gd name="T0" fmla="*/ 0 w 24"/>
                    <a:gd name="T1" fmla="*/ 2 h 12"/>
                    <a:gd name="T2" fmla="*/ 6 w 24"/>
                    <a:gd name="T3" fmla="*/ 0 h 12"/>
                    <a:gd name="T4" fmla="*/ 4 w 24"/>
                    <a:gd name="T5" fmla="*/ 4 h 12"/>
                    <a:gd name="T6" fmla="*/ 13 w 24"/>
                    <a:gd name="T7" fmla="*/ 6 h 12"/>
                    <a:gd name="T8" fmla="*/ 24 w 24"/>
                    <a:gd name="T9" fmla="*/ 7 h 12"/>
                    <a:gd name="T10" fmla="*/ 0 w 24"/>
                    <a:gd name="T1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" h="12">
                      <a:moveTo>
                        <a:pt x="0" y="2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1"/>
                        <a:pt x="5" y="3"/>
                        <a:pt x="4" y="4"/>
                      </a:cubicBezTo>
                      <a:cubicBezTo>
                        <a:pt x="5" y="5"/>
                        <a:pt x="9" y="6"/>
                        <a:pt x="13" y="6"/>
                      </a:cubicBezTo>
                      <a:cubicBezTo>
                        <a:pt x="16" y="5"/>
                        <a:pt x="18" y="5"/>
                        <a:pt x="24" y="7"/>
                      </a:cubicBezTo>
                      <a:cubicBezTo>
                        <a:pt x="4" y="12"/>
                        <a:pt x="1" y="8"/>
                        <a:pt x="0" y="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8" name="Freeform 3211">
                  <a:extLst>
                    <a:ext uri="{FF2B5EF4-FFF2-40B4-BE49-F238E27FC236}">
                      <a16:creationId xmlns:a16="http://schemas.microsoft.com/office/drawing/2014/main" id="{934038C9-32B9-4237-9743-7A0285E5463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63876" y="5091086"/>
                  <a:ext cx="68758" cy="59109"/>
                </a:xfrm>
                <a:custGeom>
                  <a:avLst/>
                  <a:gdLst>
                    <a:gd name="T0" fmla="*/ 16 w 72"/>
                    <a:gd name="T1" fmla="*/ 62 h 62"/>
                    <a:gd name="T2" fmla="*/ 16 w 72"/>
                    <a:gd name="T3" fmla="*/ 62 h 62"/>
                    <a:gd name="T4" fmla="*/ 16 w 72"/>
                    <a:gd name="T5" fmla="*/ 62 h 62"/>
                    <a:gd name="T6" fmla="*/ 4 w 72"/>
                    <a:gd name="T7" fmla="*/ 56 h 62"/>
                    <a:gd name="T8" fmla="*/ 0 w 72"/>
                    <a:gd name="T9" fmla="*/ 38 h 62"/>
                    <a:gd name="T10" fmla="*/ 23 w 72"/>
                    <a:gd name="T11" fmla="*/ 14 h 62"/>
                    <a:gd name="T12" fmla="*/ 60 w 72"/>
                    <a:gd name="T13" fmla="*/ 3 h 62"/>
                    <a:gd name="T14" fmla="*/ 67 w 72"/>
                    <a:gd name="T15" fmla="*/ 8 h 62"/>
                    <a:gd name="T16" fmla="*/ 72 w 72"/>
                    <a:gd name="T17" fmla="*/ 16 h 62"/>
                    <a:gd name="T18" fmla="*/ 9 w 72"/>
                    <a:gd name="T19" fmla="*/ 60 h 62"/>
                    <a:gd name="T20" fmla="*/ 9 w 72"/>
                    <a:gd name="T21" fmla="*/ 60 h 62"/>
                    <a:gd name="T22" fmla="*/ 6 w 72"/>
                    <a:gd name="T23" fmla="*/ 61 h 62"/>
                    <a:gd name="T24" fmla="*/ 4 w 72"/>
                    <a:gd name="T25" fmla="*/ 5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2" h="62">
                      <a:moveTo>
                        <a:pt x="16" y="62"/>
                      </a:moveTo>
                      <a:cubicBezTo>
                        <a:pt x="16" y="62"/>
                        <a:pt x="16" y="62"/>
                        <a:pt x="16" y="62"/>
                      </a:cubicBezTo>
                      <a:cubicBezTo>
                        <a:pt x="16" y="62"/>
                        <a:pt x="16" y="62"/>
                        <a:pt x="16" y="62"/>
                      </a:cubicBezTo>
                      <a:close/>
                      <a:moveTo>
                        <a:pt x="4" y="56"/>
                      </a:moveTo>
                      <a:cubicBezTo>
                        <a:pt x="3" y="50"/>
                        <a:pt x="1" y="44"/>
                        <a:pt x="0" y="38"/>
                      </a:cubicBezTo>
                      <a:cubicBezTo>
                        <a:pt x="6" y="29"/>
                        <a:pt x="12" y="21"/>
                        <a:pt x="23" y="14"/>
                      </a:cubicBezTo>
                      <a:cubicBezTo>
                        <a:pt x="34" y="3"/>
                        <a:pt x="47" y="0"/>
                        <a:pt x="60" y="3"/>
                      </a:cubicBezTo>
                      <a:cubicBezTo>
                        <a:pt x="63" y="4"/>
                        <a:pt x="66" y="5"/>
                        <a:pt x="67" y="8"/>
                      </a:cubicBezTo>
                      <a:cubicBezTo>
                        <a:pt x="68" y="9"/>
                        <a:pt x="69" y="11"/>
                        <a:pt x="72" y="16"/>
                      </a:cubicBezTo>
                      <a:cubicBezTo>
                        <a:pt x="56" y="18"/>
                        <a:pt x="40" y="18"/>
                        <a:pt x="9" y="60"/>
                      </a:cubicBezTo>
                      <a:cubicBezTo>
                        <a:pt x="9" y="60"/>
                        <a:pt x="9" y="60"/>
                        <a:pt x="9" y="60"/>
                      </a:cubicBezTo>
                      <a:cubicBezTo>
                        <a:pt x="8" y="61"/>
                        <a:pt x="7" y="61"/>
                        <a:pt x="6" y="61"/>
                      </a:cubicBezTo>
                      <a:cubicBezTo>
                        <a:pt x="5" y="60"/>
                        <a:pt x="5" y="58"/>
                        <a:pt x="4" y="56"/>
                      </a:cubicBezTo>
                      <a:close/>
                    </a:path>
                  </a:pathLst>
                </a:custGeom>
                <a:solidFill>
                  <a:srgbClr val="1747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9" name="Freeform 3212">
                  <a:extLst>
                    <a:ext uri="{FF2B5EF4-FFF2-40B4-BE49-F238E27FC236}">
                      <a16:creationId xmlns:a16="http://schemas.microsoft.com/office/drawing/2014/main" id="{2DE87422-A0E0-412E-A5DD-0224D42932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50974" y="5072188"/>
                  <a:ext cx="53479" cy="76801"/>
                </a:xfrm>
                <a:custGeom>
                  <a:avLst/>
                  <a:gdLst>
                    <a:gd name="T0" fmla="*/ 8 w 56"/>
                    <a:gd name="T1" fmla="*/ 65 h 81"/>
                    <a:gd name="T2" fmla="*/ 8 w 56"/>
                    <a:gd name="T3" fmla="*/ 65 h 81"/>
                    <a:gd name="T4" fmla="*/ 45 w 56"/>
                    <a:gd name="T5" fmla="*/ 51 h 81"/>
                    <a:gd name="T6" fmla="*/ 37 w 56"/>
                    <a:gd name="T7" fmla="*/ 18 h 81"/>
                    <a:gd name="T8" fmla="*/ 12 w 56"/>
                    <a:gd name="T9" fmla="*/ 13 h 81"/>
                    <a:gd name="T10" fmla="*/ 0 w 56"/>
                    <a:gd name="T11" fmla="*/ 11 h 81"/>
                    <a:gd name="T12" fmla="*/ 0 w 56"/>
                    <a:gd name="T13" fmla="*/ 11 h 81"/>
                    <a:gd name="T14" fmla="*/ 54 w 56"/>
                    <a:gd name="T15" fmla="*/ 34 h 81"/>
                    <a:gd name="T16" fmla="*/ 54 w 56"/>
                    <a:gd name="T17" fmla="*/ 35 h 81"/>
                    <a:gd name="T18" fmla="*/ 49 w 56"/>
                    <a:gd name="T19" fmla="*/ 64 h 81"/>
                    <a:gd name="T20" fmla="*/ 8 w 56"/>
                    <a:gd name="T21" fmla="*/ 65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6" h="81">
                      <a:moveTo>
                        <a:pt x="8" y="65"/>
                      </a:moveTo>
                      <a:cubicBezTo>
                        <a:pt x="8" y="65"/>
                        <a:pt x="8" y="65"/>
                        <a:pt x="8" y="65"/>
                      </a:cubicBezTo>
                      <a:cubicBezTo>
                        <a:pt x="22" y="70"/>
                        <a:pt x="34" y="66"/>
                        <a:pt x="45" y="51"/>
                      </a:cubicBezTo>
                      <a:cubicBezTo>
                        <a:pt x="50" y="37"/>
                        <a:pt x="49" y="25"/>
                        <a:pt x="37" y="18"/>
                      </a:cubicBezTo>
                      <a:cubicBezTo>
                        <a:pt x="31" y="13"/>
                        <a:pt x="22" y="12"/>
                        <a:pt x="12" y="13"/>
                      </a:cubicBezTo>
                      <a:cubicBezTo>
                        <a:pt x="8" y="11"/>
                        <a:pt x="4" y="11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37" y="0"/>
                        <a:pt x="56" y="7"/>
                        <a:pt x="54" y="34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1" y="45"/>
                        <a:pt x="50" y="54"/>
                        <a:pt x="49" y="64"/>
                      </a:cubicBezTo>
                      <a:cubicBezTo>
                        <a:pt x="43" y="81"/>
                        <a:pt x="26" y="75"/>
                        <a:pt x="8" y="65"/>
                      </a:cubicBezTo>
                      <a:close/>
                    </a:path>
                  </a:pathLst>
                </a:custGeom>
                <a:solidFill>
                  <a:srgbClr val="1747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0" name="Freeform 3213">
                  <a:extLst>
                    <a:ext uri="{FF2B5EF4-FFF2-40B4-BE49-F238E27FC236}">
                      <a16:creationId xmlns:a16="http://schemas.microsoft.com/office/drawing/2014/main" id="{1089E588-6FB7-45E4-BA3B-E8C247ACA7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58616" y="5107171"/>
                  <a:ext cx="41014" cy="41819"/>
                </a:xfrm>
                <a:custGeom>
                  <a:avLst/>
                  <a:gdLst>
                    <a:gd name="T0" fmla="*/ 0 w 43"/>
                    <a:gd name="T1" fmla="*/ 28 h 44"/>
                    <a:gd name="T2" fmla="*/ 0 w 43"/>
                    <a:gd name="T3" fmla="*/ 28 h 44"/>
                    <a:gd name="T4" fmla="*/ 37 w 43"/>
                    <a:gd name="T5" fmla="*/ 14 h 44"/>
                    <a:gd name="T6" fmla="*/ 40 w 43"/>
                    <a:gd name="T7" fmla="*/ 0 h 44"/>
                    <a:gd name="T8" fmla="*/ 40 w 43"/>
                    <a:gd name="T9" fmla="*/ 0 h 44"/>
                    <a:gd name="T10" fmla="*/ 42 w 43"/>
                    <a:gd name="T11" fmla="*/ 14 h 44"/>
                    <a:gd name="T12" fmla="*/ 41 w 43"/>
                    <a:gd name="T13" fmla="*/ 27 h 44"/>
                    <a:gd name="T14" fmla="*/ 0 w 43"/>
                    <a:gd name="T15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3" h="44">
                      <a:moveTo>
                        <a:pt x="0" y="28"/>
                      </a:move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14" y="33"/>
                        <a:pt x="26" y="29"/>
                        <a:pt x="37" y="14"/>
                      </a:cubicBezTo>
                      <a:cubicBezTo>
                        <a:pt x="39" y="9"/>
                        <a:pt x="40" y="4"/>
                        <a:pt x="40" y="0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42" y="4"/>
                        <a:pt x="43" y="9"/>
                        <a:pt x="42" y="14"/>
                      </a:cubicBezTo>
                      <a:cubicBezTo>
                        <a:pt x="42" y="18"/>
                        <a:pt x="41" y="23"/>
                        <a:pt x="41" y="27"/>
                      </a:cubicBezTo>
                      <a:cubicBezTo>
                        <a:pt x="35" y="44"/>
                        <a:pt x="18" y="38"/>
                        <a:pt x="0" y="2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" name="Freeform 3214">
                  <a:extLst>
                    <a:ext uri="{FF2B5EF4-FFF2-40B4-BE49-F238E27FC236}">
                      <a16:creationId xmlns:a16="http://schemas.microsoft.com/office/drawing/2014/main" id="{36455A92-0CCA-4B0E-88DF-0ECDE31C48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2882" y="5200457"/>
                  <a:ext cx="106556" cy="126259"/>
                </a:xfrm>
                <a:custGeom>
                  <a:avLst/>
                  <a:gdLst>
                    <a:gd name="T0" fmla="*/ 103 w 112"/>
                    <a:gd name="T1" fmla="*/ 133 h 133"/>
                    <a:gd name="T2" fmla="*/ 2 w 112"/>
                    <a:gd name="T3" fmla="*/ 129 h 133"/>
                    <a:gd name="T4" fmla="*/ 0 w 112"/>
                    <a:gd name="T5" fmla="*/ 127 h 133"/>
                    <a:gd name="T6" fmla="*/ 13 w 112"/>
                    <a:gd name="T7" fmla="*/ 1 h 133"/>
                    <a:gd name="T8" fmla="*/ 105 w 112"/>
                    <a:gd name="T9" fmla="*/ 0 h 133"/>
                    <a:gd name="T10" fmla="*/ 110 w 112"/>
                    <a:gd name="T11" fmla="*/ 126 h 133"/>
                    <a:gd name="T12" fmla="*/ 103 w 112"/>
                    <a:gd name="T13" fmla="*/ 133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2" h="133">
                      <a:moveTo>
                        <a:pt x="103" y="133"/>
                      </a:moveTo>
                      <a:cubicBezTo>
                        <a:pt x="65" y="133"/>
                        <a:pt x="31" y="132"/>
                        <a:pt x="2" y="129"/>
                      </a:cubicBezTo>
                      <a:cubicBezTo>
                        <a:pt x="0" y="127"/>
                        <a:pt x="0" y="127"/>
                        <a:pt x="0" y="127"/>
                      </a:cubicBezTo>
                      <a:cubicBezTo>
                        <a:pt x="3" y="79"/>
                        <a:pt x="10" y="35"/>
                        <a:pt x="13" y="1"/>
                      </a:cubicBezTo>
                      <a:cubicBezTo>
                        <a:pt x="26" y="4"/>
                        <a:pt x="44" y="6"/>
                        <a:pt x="105" y="0"/>
                      </a:cubicBezTo>
                      <a:cubicBezTo>
                        <a:pt x="104" y="42"/>
                        <a:pt x="105" y="84"/>
                        <a:pt x="110" y="126"/>
                      </a:cubicBezTo>
                      <a:cubicBezTo>
                        <a:pt x="112" y="132"/>
                        <a:pt x="108" y="133"/>
                        <a:pt x="103" y="133"/>
                      </a:cubicBezTo>
                      <a:close/>
                    </a:path>
                  </a:pathLst>
                </a:custGeom>
                <a:solidFill>
                  <a:srgbClr val="EBF5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" name="Freeform 3215">
                  <a:extLst>
                    <a:ext uri="{FF2B5EF4-FFF2-40B4-BE49-F238E27FC236}">
                      <a16:creationId xmlns:a16="http://schemas.microsoft.com/office/drawing/2014/main" id="{449CF494-32A2-4CDA-BB54-AB84C41E69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2533" y="5200457"/>
                  <a:ext cx="90473" cy="29353"/>
                </a:xfrm>
                <a:custGeom>
                  <a:avLst/>
                  <a:gdLst>
                    <a:gd name="T0" fmla="*/ 0 w 95"/>
                    <a:gd name="T1" fmla="*/ 26 h 31"/>
                    <a:gd name="T2" fmla="*/ 3 w 95"/>
                    <a:gd name="T3" fmla="*/ 1 h 31"/>
                    <a:gd name="T4" fmla="*/ 95 w 95"/>
                    <a:gd name="T5" fmla="*/ 0 h 31"/>
                    <a:gd name="T6" fmla="*/ 95 w 95"/>
                    <a:gd name="T7" fmla="*/ 25 h 31"/>
                    <a:gd name="T8" fmla="*/ 0 w 95"/>
                    <a:gd name="T9" fmla="*/ 26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" h="31">
                      <a:moveTo>
                        <a:pt x="0" y="26"/>
                      </a:moveTo>
                      <a:cubicBezTo>
                        <a:pt x="1" y="17"/>
                        <a:pt x="2" y="9"/>
                        <a:pt x="3" y="1"/>
                      </a:cubicBezTo>
                      <a:cubicBezTo>
                        <a:pt x="16" y="4"/>
                        <a:pt x="34" y="6"/>
                        <a:pt x="95" y="0"/>
                      </a:cubicBezTo>
                      <a:cubicBezTo>
                        <a:pt x="95" y="8"/>
                        <a:pt x="95" y="17"/>
                        <a:pt x="95" y="25"/>
                      </a:cubicBezTo>
                      <a:cubicBezTo>
                        <a:pt x="55" y="31"/>
                        <a:pt x="26" y="29"/>
                        <a:pt x="0" y="26"/>
                      </a:cubicBezTo>
                      <a:close/>
                    </a:path>
                  </a:pathLst>
                </a:custGeom>
                <a:solidFill>
                  <a:srgbClr val="1747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" name="Freeform 3216">
                  <a:extLst>
                    <a:ext uri="{FF2B5EF4-FFF2-40B4-BE49-F238E27FC236}">
                      <a16:creationId xmlns:a16="http://schemas.microsoft.com/office/drawing/2014/main" id="{81A57579-E0A2-4CA2-AAD1-6814B98D68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9525" y="5229007"/>
                  <a:ext cx="2815" cy="94092"/>
                </a:xfrm>
                <a:custGeom>
                  <a:avLst/>
                  <a:gdLst>
                    <a:gd name="T0" fmla="*/ 3 w 3"/>
                    <a:gd name="T1" fmla="*/ 0 h 99"/>
                    <a:gd name="T2" fmla="*/ 1 w 3"/>
                    <a:gd name="T3" fmla="*/ 50 h 99"/>
                    <a:gd name="T4" fmla="*/ 2 w 3"/>
                    <a:gd name="T5" fmla="*/ 75 h 99"/>
                    <a:gd name="T6" fmla="*/ 3 w 3"/>
                    <a:gd name="T7" fmla="*/ 99 h 99"/>
                    <a:gd name="T8" fmla="*/ 0 w 3"/>
                    <a:gd name="T9" fmla="*/ 49 h 99"/>
                    <a:gd name="T10" fmla="*/ 3 w 3"/>
                    <a:gd name="T11" fmla="*/ 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99">
                      <a:moveTo>
                        <a:pt x="3" y="0"/>
                      </a:moveTo>
                      <a:cubicBezTo>
                        <a:pt x="3" y="16"/>
                        <a:pt x="2" y="33"/>
                        <a:pt x="1" y="50"/>
                      </a:cubicBezTo>
                      <a:cubicBezTo>
                        <a:pt x="1" y="58"/>
                        <a:pt x="1" y="67"/>
                        <a:pt x="2" y="75"/>
                      </a:cubicBezTo>
                      <a:cubicBezTo>
                        <a:pt x="2" y="83"/>
                        <a:pt x="2" y="91"/>
                        <a:pt x="3" y="99"/>
                      </a:cubicBezTo>
                      <a:cubicBezTo>
                        <a:pt x="1" y="83"/>
                        <a:pt x="0" y="66"/>
                        <a:pt x="0" y="49"/>
                      </a:cubicBezTo>
                      <a:cubicBezTo>
                        <a:pt x="1" y="33"/>
                        <a:pt x="2" y="16"/>
                        <a:pt x="3" y="0"/>
                      </a:cubicBezTo>
                      <a:close/>
                    </a:path>
                  </a:pathLst>
                </a:custGeom>
                <a:solidFill>
                  <a:srgbClr val="1747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" name="Freeform 3217">
                  <a:extLst>
                    <a:ext uri="{FF2B5EF4-FFF2-40B4-BE49-F238E27FC236}">
                      <a16:creationId xmlns:a16="http://schemas.microsoft.com/office/drawing/2014/main" id="{625CD1AA-1CD9-4BDB-9F70-D2239402A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03528" y="5196437"/>
                  <a:ext cx="57901" cy="125455"/>
                </a:xfrm>
                <a:custGeom>
                  <a:avLst/>
                  <a:gdLst>
                    <a:gd name="T0" fmla="*/ 5 w 61"/>
                    <a:gd name="T1" fmla="*/ 128 h 132"/>
                    <a:gd name="T2" fmla="*/ 1 w 61"/>
                    <a:gd name="T3" fmla="*/ 0 h 132"/>
                    <a:gd name="T4" fmla="*/ 48 w 61"/>
                    <a:gd name="T5" fmla="*/ 1 h 132"/>
                    <a:gd name="T6" fmla="*/ 48 w 61"/>
                    <a:gd name="T7" fmla="*/ 2 h 132"/>
                    <a:gd name="T8" fmla="*/ 61 w 61"/>
                    <a:gd name="T9" fmla="*/ 127 h 132"/>
                    <a:gd name="T10" fmla="*/ 5 w 61"/>
                    <a:gd name="T11" fmla="*/ 128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1" h="132">
                      <a:moveTo>
                        <a:pt x="5" y="128"/>
                      </a:moveTo>
                      <a:cubicBezTo>
                        <a:pt x="1" y="85"/>
                        <a:pt x="0" y="43"/>
                        <a:pt x="1" y="0"/>
                      </a:cubicBezTo>
                      <a:cubicBezTo>
                        <a:pt x="16" y="1"/>
                        <a:pt x="31" y="2"/>
                        <a:pt x="48" y="1"/>
                      </a:cubicBezTo>
                      <a:cubicBezTo>
                        <a:pt x="48" y="2"/>
                        <a:pt x="48" y="2"/>
                        <a:pt x="48" y="2"/>
                      </a:cubicBezTo>
                      <a:cubicBezTo>
                        <a:pt x="55" y="44"/>
                        <a:pt x="58" y="85"/>
                        <a:pt x="61" y="127"/>
                      </a:cubicBezTo>
                      <a:cubicBezTo>
                        <a:pt x="8" y="132"/>
                        <a:pt x="2" y="131"/>
                        <a:pt x="5" y="128"/>
                      </a:cubicBezTo>
                      <a:close/>
                    </a:path>
                  </a:pathLst>
                </a:custGeom>
                <a:solidFill>
                  <a:srgbClr val="C9DE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6" name="Freeform 3218">
                  <a:extLst>
                    <a:ext uri="{FF2B5EF4-FFF2-40B4-BE49-F238E27FC236}">
                      <a16:creationId xmlns:a16="http://schemas.microsoft.com/office/drawing/2014/main" id="{E58AD9F3-6C1A-4661-A96E-B865D94F14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04736" y="5196437"/>
                  <a:ext cx="48252" cy="27745"/>
                </a:xfrm>
                <a:custGeom>
                  <a:avLst/>
                  <a:gdLst>
                    <a:gd name="T0" fmla="*/ 0 w 51"/>
                    <a:gd name="T1" fmla="*/ 24 h 29"/>
                    <a:gd name="T2" fmla="*/ 0 w 51"/>
                    <a:gd name="T3" fmla="*/ 0 h 29"/>
                    <a:gd name="T4" fmla="*/ 47 w 51"/>
                    <a:gd name="T5" fmla="*/ 1 h 29"/>
                    <a:gd name="T6" fmla="*/ 47 w 51"/>
                    <a:gd name="T7" fmla="*/ 2 h 29"/>
                    <a:gd name="T8" fmla="*/ 51 w 51"/>
                    <a:gd name="T9" fmla="*/ 25 h 29"/>
                    <a:gd name="T10" fmla="*/ 50 w 51"/>
                    <a:gd name="T11" fmla="*/ 25 h 29"/>
                    <a:gd name="T12" fmla="*/ 0 w 51"/>
                    <a:gd name="T13" fmla="*/ 2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29">
                      <a:moveTo>
                        <a:pt x="0" y="24"/>
                      </a:moveTo>
                      <a:cubicBezTo>
                        <a:pt x="0" y="16"/>
                        <a:pt x="0" y="8"/>
                        <a:pt x="0" y="0"/>
                      </a:cubicBezTo>
                      <a:cubicBezTo>
                        <a:pt x="15" y="1"/>
                        <a:pt x="30" y="2"/>
                        <a:pt x="47" y="1"/>
                      </a:cubicBezTo>
                      <a:cubicBezTo>
                        <a:pt x="47" y="2"/>
                        <a:pt x="47" y="2"/>
                        <a:pt x="47" y="2"/>
                      </a:cubicBezTo>
                      <a:cubicBezTo>
                        <a:pt x="49" y="10"/>
                        <a:pt x="50" y="17"/>
                        <a:pt x="51" y="25"/>
                      </a:cubicBezTo>
                      <a:cubicBezTo>
                        <a:pt x="50" y="25"/>
                        <a:pt x="50" y="25"/>
                        <a:pt x="50" y="25"/>
                      </a:cubicBezTo>
                      <a:cubicBezTo>
                        <a:pt x="35" y="29"/>
                        <a:pt x="17" y="26"/>
                        <a:pt x="0" y="24"/>
                      </a:cubicBezTo>
                      <a:close/>
                    </a:path>
                  </a:pathLst>
                </a:custGeom>
                <a:solidFill>
                  <a:srgbClr val="1747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7" name="Freeform 3219">
                  <a:extLst>
                    <a:ext uri="{FF2B5EF4-FFF2-40B4-BE49-F238E27FC236}">
                      <a16:creationId xmlns:a16="http://schemas.microsoft.com/office/drawing/2014/main" id="{71556C59-7D24-447B-A970-BA579E7A7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42532" y="5223378"/>
                  <a:ext cx="8444" cy="92885"/>
                </a:xfrm>
                <a:custGeom>
                  <a:avLst/>
                  <a:gdLst>
                    <a:gd name="T0" fmla="*/ 0 w 9"/>
                    <a:gd name="T1" fmla="*/ 0 h 98"/>
                    <a:gd name="T2" fmla="*/ 5 w 9"/>
                    <a:gd name="T3" fmla="*/ 31 h 98"/>
                    <a:gd name="T4" fmla="*/ 7 w 9"/>
                    <a:gd name="T5" fmla="*/ 98 h 98"/>
                    <a:gd name="T6" fmla="*/ 7 w 9"/>
                    <a:gd name="T7" fmla="*/ 73 h 98"/>
                    <a:gd name="T8" fmla="*/ 6 w 9"/>
                    <a:gd name="T9" fmla="*/ 51 h 98"/>
                    <a:gd name="T10" fmla="*/ 2 w 9"/>
                    <a:gd name="T11" fmla="*/ 18 h 98"/>
                    <a:gd name="T12" fmla="*/ 0 w 9"/>
                    <a:gd name="T13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98">
                      <a:moveTo>
                        <a:pt x="0" y="0"/>
                      </a:moveTo>
                      <a:cubicBezTo>
                        <a:pt x="2" y="10"/>
                        <a:pt x="3" y="21"/>
                        <a:pt x="5" y="31"/>
                      </a:cubicBezTo>
                      <a:cubicBezTo>
                        <a:pt x="7" y="53"/>
                        <a:pt x="9" y="75"/>
                        <a:pt x="7" y="98"/>
                      </a:cubicBezTo>
                      <a:cubicBezTo>
                        <a:pt x="7" y="89"/>
                        <a:pt x="7" y="81"/>
                        <a:pt x="7" y="73"/>
                      </a:cubicBezTo>
                      <a:cubicBezTo>
                        <a:pt x="7" y="65"/>
                        <a:pt x="6" y="58"/>
                        <a:pt x="6" y="51"/>
                      </a:cubicBezTo>
                      <a:cubicBezTo>
                        <a:pt x="5" y="40"/>
                        <a:pt x="4" y="29"/>
                        <a:pt x="2" y="18"/>
                      </a:cubicBezTo>
                      <a:cubicBezTo>
                        <a:pt x="1" y="12"/>
                        <a:pt x="1" y="6"/>
                        <a:pt x="0" y="0"/>
                      </a:cubicBezTo>
                      <a:close/>
                    </a:path>
                  </a:pathLst>
                </a:custGeom>
                <a:solidFill>
                  <a:srgbClr val="1747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" name="Freeform 3220">
                  <a:extLst>
                    <a:ext uri="{FF2B5EF4-FFF2-40B4-BE49-F238E27FC236}">
                      <a16:creationId xmlns:a16="http://schemas.microsoft.com/office/drawing/2014/main" id="{8FB49D9A-A13C-4BD2-9B43-4F27D8C71AC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32637" y="4896069"/>
                  <a:ext cx="210700" cy="198636"/>
                </a:xfrm>
                <a:custGeom>
                  <a:avLst/>
                  <a:gdLst>
                    <a:gd name="T0" fmla="*/ 197 w 222"/>
                    <a:gd name="T1" fmla="*/ 203 h 209"/>
                    <a:gd name="T2" fmla="*/ 209 w 222"/>
                    <a:gd name="T3" fmla="*/ 131 h 209"/>
                    <a:gd name="T4" fmla="*/ 190 w 222"/>
                    <a:gd name="T5" fmla="*/ 98 h 209"/>
                    <a:gd name="T6" fmla="*/ 168 w 222"/>
                    <a:gd name="T7" fmla="*/ 56 h 209"/>
                    <a:gd name="T8" fmla="*/ 167 w 222"/>
                    <a:gd name="T9" fmla="*/ 55 h 209"/>
                    <a:gd name="T10" fmla="*/ 152 w 222"/>
                    <a:gd name="T11" fmla="*/ 45 h 209"/>
                    <a:gd name="T12" fmla="*/ 167 w 222"/>
                    <a:gd name="T13" fmla="*/ 92 h 209"/>
                    <a:gd name="T14" fmla="*/ 148 w 222"/>
                    <a:gd name="T15" fmla="*/ 124 h 209"/>
                    <a:gd name="T16" fmla="*/ 168 w 222"/>
                    <a:gd name="T17" fmla="*/ 195 h 209"/>
                    <a:gd name="T18" fmla="*/ 178 w 222"/>
                    <a:gd name="T19" fmla="*/ 207 h 209"/>
                    <a:gd name="T20" fmla="*/ 178 w 222"/>
                    <a:gd name="T21" fmla="*/ 207 h 209"/>
                    <a:gd name="T22" fmla="*/ 179 w 222"/>
                    <a:gd name="T23" fmla="*/ 208 h 209"/>
                    <a:gd name="T24" fmla="*/ 178 w 222"/>
                    <a:gd name="T25" fmla="*/ 208 h 209"/>
                    <a:gd name="T26" fmla="*/ 178 w 222"/>
                    <a:gd name="T27" fmla="*/ 208 h 209"/>
                    <a:gd name="T28" fmla="*/ 181 w 222"/>
                    <a:gd name="T29" fmla="*/ 204 h 209"/>
                    <a:gd name="T30" fmla="*/ 181 w 222"/>
                    <a:gd name="T31" fmla="*/ 203 h 209"/>
                    <a:gd name="T32" fmla="*/ 181 w 222"/>
                    <a:gd name="T33" fmla="*/ 199 h 209"/>
                    <a:gd name="T34" fmla="*/ 181 w 222"/>
                    <a:gd name="T35" fmla="*/ 203 h 209"/>
                    <a:gd name="T36" fmla="*/ 197 w 222"/>
                    <a:gd name="T37" fmla="*/ 201 h 209"/>
                    <a:gd name="T38" fmla="*/ 183 w 222"/>
                    <a:gd name="T39" fmla="*/ 197 h 209"/>
                    <a:gd name="T40" fmla="*/ 181 w 222"/>
                    <a:gd name="T41" fmla="*/ 199 h 209"/>
                    <a:gd name="T42" fmla="*/ 183 w 222"/>
                    <a:gd name="T43" fmla="*/ 197 h 209"/>
                    <a:gd name="T44" fmla="*/ 167 w 222"/>
                    <a:gd name="T45" fmla="*/ 192 h 209"/>
                    <a:gd name="T46" fmla="*/ 154 w 222"/>
                    <a:gd name="T47" fmla="*/ 123 h 209"/>
                    <a:gd name="T48" fmla="*/ 166 w 222"/>
                    <a:gd name="T49" fmla="*/ 98 h 209"/>
                    <a:gd name="T50" fmla="*/ 202 w 222"/>
                    <a:gd name="T51" fmla="*/ 123 h 209"/>
                    <a:gd name="T52" fmla="*/ 207 w 222"/>
                    <a:gd name="T53" fmla="*/ 133 h 209"/>
                    <a:gd name="T54" fmla="*/ 197 w 222"/>
                    <a:gd name="T55" fmla="*/ 201 h 209"/>
                    <a:gd name="T56" fmla="*/ 41 w 222"/>
                    <a:gd name="T57" fmla="*/ 149 h 209"/>
                    <a:gd name="T58" fmla="*/ 33 w 222"/>
                    <a:gd name="T59" fmla="*/ 45 h 209"/>
                    <a:gd name="T60" fmla="*/ 57 w 222"/>
                    <a:gd name="T61" fmla="*/ 0 h 209"/>
                    <a:gd name="T62" fmla="*/ 33 w 222"/>
                    <a:gd name="T63" fmla="*/ 25 h 209"/>
                    <a:gd name="T64" fmla="*/ 21 w 222"/>
                    <a:gd name="T65" fmla="*/ 128 h 209"/>
                    <a:gd name="T66" fmla="*/ 23 w 222"/>
                    <a:gd name="T67" fmla="*/ 165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22" h="209">
                      <a:moveTo>
                        <a:pt x="192" y="206"/>
                      </a:moveTo>
                      <a:cubicBezTo>
                        <a:pt x="195" y="206"/>
                        <a:pt x="197" y="205"/>
                        <a:pt x="197" y="203"/>
                      </a:cubicBezTo>
                      <a:cubicBezTo>
                        <a:pt x="207" y="200"/>
                        <a:pt x="215" y="197"/>
                        <a:pt x="218" y="192"/>
                      </a:cubicBezTo>
                      <a:cubicBezTo>
                        <a:pt x="222" y="167"/>
                        <a:pt x="217" y="148"/>
                        <a:pt x="209" y="131"/>
                      </a:cubicBezTo>
                      <a:cubicBezTo>
                        <a:pt x="211" y="130"/>
                        <a:pt x="211" y="130"/>
                        <a:pt x="211" y="130"/>
                      </a:cubicBezTo>
                      <a:cubicBezTo>
                        <a:pt x="208" y="116"/>
                        <a:pt x="201" y="104"/>
                        <a:pt x="190" y="98"/>
                      </a:cubicBezTo>
                      <a:cubicBezTo>
                        <a:pt x="184" y="95"/>
                        <a:pt x="180" y="91"/>
                        <a:pt x="177" y="86"/>
                      </a:cubicBezTo>
                      <a:cubicBezTo>
                        <a:pt x="176" y="76"/>
                        <a:pt x="173" y="66"/>
                        <a:pt x="168" y="56"/>
                      </a:cubicBezTo>
                      <a:cubicBezTo>
                        <a:pt x="169" y="56"/>
                        <a:pt x="169" y="56"/>
                        <a:pt x="169" y="56"/>
                      </a:cubicBezTo>
                      <a:cubicBezTo>
                        <a:pt x="168" y="55"/>
                        <a:pt x="168" y="55"/>
                        <a:pt x="167" y="55"/>
                      </a:cubicBezTo>
                      <a:cubicBezTo>
                        <a:pt x="161" y="43"/>
                        <a:pt x="154" y="34"/>
                        <a:pt x="146" y="27"/>
                      </a:cubicBezTo>
                      <a:cubicBezTo>
                        <a:pt x="148" y="33"/>
                        <a:pt x="150" y="39"/>
                        <a:pt x="152" y="45"/>
                      </a:cubicBezTo>
                      <a:cubicBezTo>
                        <a:pt x="158" y="52"/>
                        <a:pt x="163" y="60"/>
                        <a:pt x="166" y="70"/>
                      </a:cubicBezTo>
                      <a:cubicBezTo>
                        <a:pt x="169" y="78"/>
                        <a:pt x="169" y="85"/>
                        <a:pt x="167" y="92"/>
                      </a:cubicBezTo>
                      <a:cubicBezTo>
                        <a:pt x="154" y="93"/>
                        <a:pt x="147" y="102"/>
                        <a:pt x="148" y="120"/>
                      </a:cubicBezTo>
                      <a:cubicBezTo>
                        <a:pt x="148" y="124"/>
                        <a:pt x="148" y="124"/>
                        <a:pt x="148" y="124"/>
                      </a:cubicBezTo>
                      <a:cubicBezTo>
                        <a:pt x="148" y="140"/>
                        <a:pt x="149" y="156"/>
                        <a:pt x="150" y="172"/>
                      </a:cubicBezTo>
                      <a:cubicBezTo>
                        <a:pt x="156" y="188"/>
                        <a:pt x="162" y="192"/>
                        <a:pt x="168" y="195"/>
                      </a:cubicBezTo>
                      <a:cubicBezTo>
                        <a:pt x="168" y="197"/>
                        <a:pt x="168" y="197"/>
                        <a:pt x="168" y="197"/>
                      </a:cubicBezTo>
                      <a:cubicBezTo>
                        <a:pt x="169" y="200"/>
                        <a:pt x="173" y="204"/>
                        <a:pt x="178" y="207"/>
                      </a:cubicBezTo>
                      <a:cubicBezTo>
                        <a:pt x="178" y="208"/>
                        <a:pt x="178" y="208"/>
                        <a:pt x="178" y="208"/>
                      </a:cubicBezTo>
                      <a:cubicBezTo>
                        <a:pt x="178" y="207"/>
                        <a:pt x="178" y="207"/>
                        <a:pt x="178" y="207"/>
                      </a:cubicBezTo>
                      <a:cubicBezTo>
                        <a:pt x="179" y="206"/>
                        <a:pt x="179" y="206"/>
                        <a:pt x="180" y="205"/>
                      </a:cubicBezTo>
                      <a:cubicBezTo>
                        <a:pt x="179" y="208"/>
                        <a:pt x="179" y="208"/>
                        <a:pt x="179" y="208"/>
                      </a:cubicBezTo>
                      <a:cubicBezTo>
                        <a:pt x="183" y="209"/>
                        <a:pt x="187" y="207"/>
                        <a:pt x="192" y="206"/>
                      </a:cubicBezTo>
                      <a:moveTo>
                        <a:pt x="178" y="208"/>
                      </a:moveTo>
                      <a:cubicBezTo>
                        <a:pt x="178" y="208"/>
                        <a:pt x="178" y="208"/>
                        <a:pt x="179" y="208"/>
                      </a:cubicBezTo>
                      <a:cubicBezTo>
                        <a:pt x="178" y="208"/>
                        <a:pt x="178" y="208"/>
                        <a:pt x="178" y="208"/>
                      </a:cubicBezTo>
                      <a:moveTo>
                        <a:pt x="181" y="203"/>
                      </a:moveTo>
                      <a:cubicBezTo>
                        <a:pt x="181" y="203"/>
                        <a:pt x="181" y="204"/>
                        <a:pt x="181" y="204"/>
                      </a:cubicBezTo>
                      <a:cubicBezTo>
                        <a:pt x="180" y="205"/>
                        <a:pt x="180" y="205"/>
                        <a:pt x="180" y="205"/>
                      </a:cubicBezTo>
                      <a:cubicBezTo>
                        <a:pt x="180" y="205"/>
                        <a:pt x="180" y="204"/>
                        <a:pt x="181" y="203"/>
                      </a:cubicBezTo>
                      <a:moveTo>
                        <a:pt x="181" y="199"/>
                      </a:moveTo>
                      <a:cubicBezTo>
                        <a:pt x="181" y="199"/>
                        <a:pt x="181" y="199"/>
                        <a:pt x="181" y="199"/>
                      </a:cubicBezTo>
                      <a:cubicBezTo>
                        <a:pt x="181" y="199"/>
                        <a:pt x="181" y="199"/>
                        <a:pt x="181" y="199"/>
                      </a:cubicBezTo>
                      <a:cubicBezTo>
                        <a:pt x="181" y="200"/>
                        <a:pt x="181" y="202"/>
                        <a:pt x="181" y="203"/>
                      </a:cubicBezTo>
                      <a:cubicBezTo>
                        <a:pt x="181" y="201"/>
                        <a:pt x="181" y="200"/>
                        <a:pt x="181" y="199"/>
                      </a:cubicBezTo>
                      <a:moveTo>
                        <a:pt x="197" y="201"/>
                      </a:moveTo>
                      <a:cubicBezTo>
                        <a:pt x="195" y="199"/>
                        <a:pt x="195" y="199"/>
                        <a:pt x="195" y="199"/>
                      </a:cubicBezTo>
                      <a:cubicBezTo>
                        <a:pt x="191" y="199"/>
                        <a:pt x="186" y="199"/>
                        <a:pt x="183" y="197"/>
                      </a:cubicBezTo>
                      <a:cubicBezTo>
                        <a:pt x="183" y="197"/>
                        <a:pt x="183" y="197"/>
                        <a:pt x="183" y="197"/>
                      </a:cubicBezTo>
                      <a:cubicBezTo>
                        <a:pt x="183" y="197"/>
                        <a:pt x="182" y="198"/>
                        <a:pt x="181" y="199"/>
                      </a:cubicBezTo>
                      <a:cubicBezTo>
                        <a:pt x="181" y="198"/>
                        <a:pt x="182" y="197"/>
                        <a:pt x="183" y="197"/>
                      </a:cubicBezTo>
                      <a:cubicBezTo>
                        <a:pt x="183" y="197"/>
                        <a:pt x="183" y="197"/>
                        <a:pt x="183" y="197"/>
                      </a:cubicBezTo>
                      <a:cubicBezTo>
                        <a:pt x="182" y="196"/>
                        <a:pt x="182" y="196"/>
                        <a:pt x="182" y="195"/>
                      </a:cubicBezTo>
                      <a:cubicBezTo>
                        <a:pt x="177" y="192"/>
                        <a:pt x="172" y="191"/>
                        <a:pt x="167" y="192"/>
                      </a:cubicBezTo>
                      <a:cubicBezTo>
                        <a:pt x="161" y="187"/>
                        <a:pt x="156" y="183"/>
                        <a:pt x="156" y="176"/>
                      </a:cubicBezTo>
                      <a:cubicBezTo>
                        <a:pt x="152" y="159"/>
                        <a:pt x="149" y="141"/>
                        <a:pt x="154" y="123"/>
                      </a:cubicBezTo>
                      <a:cubicBezTo>
                        <a:pt x="155" y="122"/>
                        <a:pt x="155" y="122"/>
                        <a:pt x="155" y="122"/>
                      </a:cubicBezTo>
                      <a:cubicBezTo>
                        <a:pt x="153" y="106"/>
                        <a:pt x="157" y="99"/>
                        <a:pt x="166" y="98"/>
                      </a:cubicBezTo>
                      <a:cubicBezTo>
                        <a:pt x="170" y="97"/>
                        <a:pt x="175" y="97"/>
                        <a:pt x="180" y="99"/>
                      </a:cubicBezTo>
                      <a:cubicBezTo>
                        <a:pt x="196" y="106"/>
                        <a:pt x="199" y="115"/>
                        <a:pt x="202" y="123"/>
                      </a:cubicBezTo>
                      <a:cubicBezTo>
                        <a:pt x="203" y="126"/>
                        <a:pt x="204" y="130"/>
                        <a:pt x="204" y="133"/>
                      </a:cubicBezTo>
                      <a:cubicBezTo>
                        <a:pt x="207" y="133"/>
                        <a:pt x="207" y="133"/>
                        <a:pt x="207" y="133"/>
                      </a:cubicBezTo>
                      <a:cubicBezTo>
                        <a:pt x="215" y="149"/>
                        <a:pt x="219" y="168"/>
                        <a:pt x="215" y="190"/>
                      </a:cubicBezTo>
                      <a:cubicBezTo>
                        <a:pt x="214" y="195"/>
                        <a:pt x="211" y="200"/>
                        <a:pt x="197" y="201"/>
                      </a:cubicBezTo>
                      <a:moveTo>
                        <a:pt x="37" y="154"/>
                      </a:moveTo>
                      <a:cubicBezTo>
                        <a:pt x="39" y="152"/>
                        <a:pt x="41" y="151"/>
                        <a:pt x="41" y="149"/>
                      </a:cubicBezTo>
                      <a:cubicBezTo>
                        <a:pt x="46" y="138"/>
                        <a:pt x="38" y="132"/>
                        <a:pt x="26" y="128"/>
                      </a:cubicBezTo>
                      <a:cubicBezTo>
                        <a:pt x="25" y="98"/>
                        <a:pt x="28" y="69"/>
                        <a:pt x="33" y="45"/>
                      </a:cubicBezTo>
                      <a:cubicBezTo>
                        <a:pt x="38" y="25"/>
                        <a:pt x="48" y="13"/>
                        <a:pt x="58" y="0"/>
                      </a:cubicBezTo>
                      <a:cubicBezTo>
                        <a:pt x="57" y="0"/>
                        <a:pt x="57" y="0"/>
                        <a:pt x="57" y="0"/>
                      </a:cubicBezTo>
                      <a:cubicBezTo>
                        <a:pt x="49" y="4"/>
                        <a:pt x="41" y="12"/>
                        <a:pt x="34" y="24"/>
                      </a:cubicBezTo>
                      <a:cubicBezTo>
                        <a:pt x="33" y="24"/>
                        <a:pt x="33" y="25"/>
                        <a:pt x="33" y="25"/>
                      </a:cubicBezTo>
                      <a:cubicBezTo>
                        <a:pt x="34" y="25"/>
                        <a:pt x="34" y="25"/>
                        <a:pt x="34" y="25"/>
                      </a:cubicBezTo>
                      <a:cubicBezTo>
                        <a:pt x="22" y="60"/>
                        <a:pt x="21" y="94"/>
                        <a:pt x="21" y="128"/>
                      </a:cubicBezTo>
                      <a:cubicBezTo>
                        <a:pt x="6" y="132"/>
                        <a:pt x="0" y="140"/>
                        <a:pt x="5" y="151"/>
                      </a:cubicBezTo>
                      <a:cubicBezTo>
                        <a:pt x="8" y="160"/>
                        <a:pt x="14" y="165"/>
                        <a:pt x="23" y="165"/>
                      </a:cubicBezTo>
                      <a:cubicBezTo>
                        <a:pt x="29" y="165"/>
                        <a:pt x="33" y="159"/>
                        <a:pt x="37" y="15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" name="Freeform 3221">
                  <a:extLst>
                    <a:ext uri="{FF2B5EF4-FFF2-40B4-BE49-F238E27FC236}">
                      <a16:creationId xmlns:a16="http://schemas.microsoft.com/office/drawing/2014/main" id="{84F1C8FA-C985-4FEE-8C7E-BBB83F341F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09158" y="4991367"/>
                  <a:ext cx="15280" cy="13269"/>
                </a:xfrm>
                <a:custGeom>
                  <a:avLst/>
                  <a:gdLst>
                    <a:gd name="T0" fmla="*/ 16 w 16"/>
                    <a:gd name="T1" fmla="*/ 14 h 14"/>
                    <a:gd name="T2" fmla="*/ 9 w 16"/>
                    <a:gd name="T3" fmla="*/ 5 h 14"/>
                    <a:gd name="T4" fmla="*/ 0 w 16"/>
                    <a:gd name="T5" fmla="*/ 0 h 14"/>
                    <a:gd name="T6" fmla="*/ 3 w 16"/>
                    <a:gd name="T7" fmla="*/ 2 h 14"/>
                    <a:gd name="T8" fmla="*/ 9 w 16"/>
                    <a:gd name="T9" fmla="*/ 7 h 14"/>
                    <a:gd name="T10" fmla="*/ 16 w 16"/>
                    <a:gd name="T11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14">
                      <a:moveTo>
                        <a:pt x="16" y="14"/>
                      </a:moveTo>
                      <a:cubicBezTo>
                        <a:pt x="14" y="11"/>
                        <a:pt x="12" y="7"/>
                        <a:pt x="9" y="5"/>
                      </a:cubicBezTo>
                      <a:cubicBezTo>
                        <a:pt x="6" y="2"/>
                        <a:pt x="3" y="1"/>
                        <a:pt x="0" y="0"/>
                      </a:cubicBezTo>
                      <a:cubicBezTo>
                        <a:pt x="1" y="0"/>
                        <a:pt x="2" y="1"/>
                        <a:pt x="3" y="2"/>
                      </a:cubicBezTo>
                      <a:cubicBezTo>
                        <a:pt x="5" y="4"/>
                        <a:pt x="7" y="5"/>
                        <a:pt x="9" y="7"/>
                      </a:cubicBezTo>
                      <a:cubicBezTo>
                        <a:pt x="11" y="10"/>
                        <a:pt x="14" y="11"/>
                        <a:pt x="16" y="1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" name="Freeform 3222">
                  <a:extLst>
                    <a:ext uri="{FF2B5EF4-FFF2-40B4-BE49-F238E27FC236}">
                      <a16:creationId xmlns:a16="http://schemas.microsoft.com/office/drawing/2014/main" id="{D16EFF92-6D0C-48FB-AED9-BD39973D63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94281" y="4984531"/>
                  <a:ext cx="10455" cy="4021"/>
                </a:xfrm>
                <a:custGeom>
                  <a:avLst/>
                  <a:gdLst>
                    <a:gd name="T0" fmla="*/ 11 w 11"/>
                    <a:gd name="T1" fmla="*/ 2 h 4"/>
                    <a:gd name="T2" fmla="*/ 7 w 11"/>
                    <a:gd name="T3" fmla="*/ 0 h 4"/>
                    <a:gd name="T4" fmla="*/ 0 w 11"/>
                    <a:gd name="T5" fmla="*/ 2 h 4"/>
                    <a:gd name="T6" fmla="*/ 11 w 11"/>
                    <a:gd name="T7" fmla="*/ 2 h 4"/>
                    <a:gd name="T8" fmla="*/ 11 w 11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4">
                      <a:moveTo>
                        <a:pt x="11" y="2"/>
                      </a:moveTo>
                      <a:cubicBezTo>
                        <a:pt x="10" y="1"/>
                        <a:pt x="8" y="0"/>
                        <a:pt x="7" y="0"/>
                      </a:cubicBezTo>
                      <a:cubicBezTo>
                        <a:pt x="4" y="0"/>
                        <a:pt x="3" y="1"/>
                        <a:pt x="0" y="2"/>
                      </a:cubicBezTo>
                      <a:cubicBezTo>
                        <a:pt x="4" y="4"/>
                        <a:pt x="8" y="1"/>
                        <a:pt x="11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pic>
              <p:nvPicPr>
                <p:cNvPr id="61" name="Picture 60">
                  <a:extLst>
                    <a:ext uri="{FF2B5EF4-FFF2-40B4-BE49-F238E27FC236}">
                      <a16:creationId xmlns:a16="http://schemas.microsoft.com/office/drawing/2014/main" id="{8C10F29B-E2A9-4F3B-9489-091690416EF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887444" y="5072590"/>
                  <a:ext cx="36993" cy="25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2" name="Freeform 3224">
                  <a:extLst>
                    <a:ext uri="{FF2B5EF4-FFF2-40B4-BE49-F238E27FC236}">
                      <a16:creationId xmlns:a16="http://schemas.microsoft.com/office/drawing/2014/main" id="{F14003B9-DC1D-4AEE-B984-4FBAFDEE24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0277" y="5019915"/>
                  <a:ext cx="29353" cy="23723"/>
                </a:xfrm>
                <a:custGeom>
                  <a:avLst/>
                  <a:gdLst>
                    <a:gd name="T0" fmla="*/ 16 w 31"/>
                    <a:gd name="T1" fmla="*/ 1 h 25"/>
                    <a:gd name="T2" fmla="*/ 0 w 31"/>
                    <a:gd name="T3" fmla="*/ 12 h 25"/>
                    <a:gd name="T4" fmla="*/ 15 w 31"/>
                    <a:gd name="T5" fmla="*/ 24 h 25"/>
                    <a:gd name="T6" fmla="*/ 31 w 31"/>
                    <a:gd name="T7" fmla="*/ 13 h 25"/>
                    <a:gd name="T8" fmla="*/ 16 w 31"/>
                    <a:gd name="T9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25">
                      <a:moveTo>
                        <a:pt x="16" y="1"/>
                      </a:moveTo>
                      <a:cubicBezTo>
                        <a:pt x="7" y="0"/>
                        <a:pt x="0" y="5"/>
                        <a:pt x="0" y="12"/>
                      </a:cubicBezTo>
                      <a:cubicBezTo>
                        <a:pt x="0" y="19"/>
                        <a:pt x="7" y="24"/>
                        <a:pt x="15" y="24"/>
                      </a:cubicBezTo>
                      <a:cubicBezTo>
                        <a:pt x="24" y="25"/>
                        <a:pt x="31" y="20"/>
                        <a:pt x="31" y="13"/>
                      </a:cubicBezTo>
                      <a:cubicBezTo>
                        <a:pt x="31" y="7"/>
                        <a:pt x="24" y="1"/>
                        <a:pt x="16" y="1"/>
                      </a:cubicBezTo>
                      <a:close/>
                    </a:path>
                  </a:pathLst>
                </a:custGeom>
                <a:solidFill>
                  <a:srgbClr val="9692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D5A80C51-7639-4E1F-B89B-122DEE254E3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37865" y="5017503"/>
                  <a:ext cx="34581" cy="285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4" name="Picture 63">
                  <a:extLst>
                    <a:ext uri="{FF2B5EF4-FFF2-40B4-BE49-F238E27FC236}">
                      <a16:creationId xmlns:a16="http://schemas.microsoft.com/office/drawing/2014/main" id="{05097021-3150-4CD7-AAB2-62823A04632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39472" y="5019111"/>
                  <a:ext cx="31364" cy="25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5" name="Picture 64">
                  <a:extLst>
                    <a:ext uri="{FF2B5EF4-FFF2-40B4-BE49-F238E27FC236}">
                      <a16:creationId xmlns:a16="http://schemas.microsoft.com/office/drawing/2014/main" id="{57FF14BB-848C-4A65-8819-895F35B9F9F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33442" y="5034390"/>
                  <a:ext cx="36993" cy="229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6" name="Freeform 3228">
                  <a:extLst>
                    <a:ext uri="{FF2B5EF4-FFF2-40B4-BE49-F238E27FC236}">
                      <a16:creationId xmlns:a16="http://schemas.microsoft.com/office/drawing/2014/main" id="{519C926F-0514-46E1-8F7F-1468B7521B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7165" y="4885612"/>
                  <a:ext cx="159633" cy="118217"/>
                </a:xfrm>
                <a:custGeom>
                  <a:avLst/>
                  <a:gdLst>
                    <a:gd name="T0" fmla="*/ 90 w 168"/>
                    <a:gd name="T1" fmla="*/ 114 h 124"/>
                    <a:gd name="T2" fmla="*/ 48 w 168"/>
                    <a:gd name="T3" fmla="*/ 88 h 124"/>
                    <a:gd name="T4" fmla="*/ 45 w 168"/>
                    <a:gd name="T5" fmla="*/ 78 h 124"/>
                    <a:gd name="T6" fmla="*/ 41 w 168"/>
                    <a:gd name="T7" fmla="*/ 73 h 124"/>
                    <a:gd name="T8" fmla="*/ 8 w 168"/>
                    <a:gd name="T9" fmla="*/ 82 h 124"/>
                    <a:gd name="T10" fmla="*/ 2 w 168"/>
                    <a:gd name="T11" fmla="*/ 73 h 124"/>
                    <a:gd name="T12" fmla="*/ 5 w 168"/>
                    <a:gd name="T13" fmla="*/ 37 h 124"/>
                    <a:gd name="T14" fmla="*/ 13 w 168"/>
                    <a:gd name="T15" fmla="*/ 20 h 124"/>
                    <a:gd name="T16" fmla="*/ 31 w 168"/>
                    <a:gd name="T17" fmla="*/ 1 h 124"/>
                    <a:gd name="T18" fmla="*/ 32 w 168"/>
                    <a:gd name="T19" fmla="*/ 0 h 124"/>
                    <a:gd name="T20" fmla="*/ 32 w 168"/>
                    <a:gd name="T21" fmla="*/ 0 h 124"/>
                    <a:gd name="T22" fmla="*/ 40 w 168"/>
                    <a:gd name="T23" fmla="*/ 31 h 124"/>
                    <a:gd name="T24" fmla="*/ 92 w 168"/>
                    <a:gd name="T25" fmla="*/ 108 h 124"/>
                    <a:gd name="T26" fmla="*/ 115 w 168"/>
                    <a:gd name="T27" fmla="*/ 42 h 124"/>
                    <a:gd name="T28" fmla="*/ 112 w 168"/>
                    <a:gd name="T29" fmla="*/ 4 h 124"/>
                    <a:gd name="T30" fmla="*/ 123 w 168"/>
                    <a:gd name="T31" fmla="*/ 19 h 124"/>
                    <a:gd name="T32" fmla="*/ 127 w 168"/>
                    <a:gd name="T33" fmla="*/ 21 h 124"/>
                    <a:gd name="T34" fmla="*/ 168 w 168"/>
                    <a:gd name="T35" fmla="*/ 67 h 124"/>
                    <a:gd name="T36" fmla="*/ 128 w 168"/>
                    <a:gd name="T37" fmla="*/ 64 h 124"/>
                    <a:gd name="T38" fmla="*/ 138 w 168"/>
                    <a:gd name="T39" fmla="*/ 79 h 124"/>
                    <a:gd name="T40" fmla="*/ 103 w 168"/>
                    <a:gd name="T41" fmla="*/ 110 h 124"/>
                    <a:gd name="T42" fmla="*/ 89 w 168"/>
                    <a:gd name="T43" fmla="*/ 124 h 124"/>
                    <a:gd name="T44" fmla="*/ 90 w 168"/>
                    <a:gd name="T45" fmla="*/ 114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68" h="124">
                      <a:moveTo>
                        <a:pt x="90" y="114"/>
                      </a:moveTo>
                      <a:cubicBezTo>
                        <a:pt x="61" y="102"/>
                        <a:pt x="54" y="95"/>
                        <a:pt x="48" y="88"/>
                      </a:cubicBezTo>
                      <a:cubicBezTo>
                        <a:pt x="44" y="85"/>
                        <a:pt x="44" y="82"/>
                        <a:pt x="45" y="78"/>
                      </a:cubicBezTo>
                      <a:cubicBezTo>
                        <a:pt x="48" y="67"/>
                        <a:pt x="44" y="70"/>
                        <a:pt x="41" y="73"/>
                      </a:cubicBezTo>
                      <a:cubicBezTo>
                        <a:pt x="32" y="78"/>
                        <a:pt x="22" y="81"/>
                        <a:pt x="8" y="82"/>
                      </a:cubicBezTo>
                      <a:cubicBezTo>
                        <a:pt x="3" y="83"/>
                        <a:pt x="0" y="81"/>
                        <a:pt x="2" y="73"/>
                      </a:cubicBezTo>
                      <a:cubicBezTo>
                        <a:pt x="2" y="61"/>
                        <a:pt x="3" y="49"/>
                        <a:pt x="5" y="37"/>
                      </a:cubicBezTo>
                      <a:cubicBezTo>
                        <a:pt x="6" y="30"/>
                        <a:pt x="8" y="25"/>
                        <a:pt x="13" y="20"/>
                      </a:cubicBezTo>
                      <a:cubicBezTo>
                        <a:pt x="20" y="14"/>
                        <a:pt x="26" y="8"/>
                        <a:pt x="31" y="1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30" y="3"/>
                        <a:pt x="29" y="6"/>
                        <a:pt x="40" y="31"/>
                      </a:cubicBezTo>
                      <a:cubicBezTo>
                        <a:pt x="52" y="59"/>
                        <a:pt x="83" y="81"/>
                        <a:pt x="92" y="108"/>
                      </a:cubicBezTo>
                      <a:cubicBezTo>
                        <a:pt x="101" y="86"/>
                        <a:pt x="109" y="65"/>
                        <a:pt x="115" y="42"/>
                      </a:cubicBezTo>
                      <a:cubicBezTo>
                        <a:pt x="117" y="27"/>
                        <a:pt x="117" y="14"/>
                        <a:pt x="112" y="4"/>
                      </a:cubicBezTo>
                      <a:cubicBezTo>
                        <a:pt x="117" y="8"/>
                        <a:pt x="121" y="13"/>
                        <a:pt x="123" y="19"/>
                      </a:cubicBezTo>
                      <a:cubicBezTo>
                        <a:pt x="124" y="20"/>
                        <a:pt x="126" y="20"/>
                        <a:pt x="127" y="21"/>
                      </a:cubicBezTo>
                      <a:cubicBezTo>
                        <a:pt x="143" y="32"/>
                        <a:pt x="152" y="51"/>
                        <a:pt x="168" y="67"/>
                      </a:cubicBezTo>
                      <a:cubicBezTo>
                        <a:pt x="153" y="76"/>
                        <a:pt x="140" y="73"/>
                        <a:pt x="128" y="64"/>
                      </a:cubicBezTo>
                      <a:cubicBezTo>
                        <a:pt x="123" y="65"/>
                        <a:pt x="128" y="71"/>
                        <a:pt x="138" y="79"/>
                      </a:cubicBezTo>
                      <a:cubicBezTo>
                        <a:pt x="128" y="94"/>
                        <a:pt x="115" y="102"/>
                        <a:pt x="103" y="110"/>
                      </a:cubicBezTo>
                      <a:cubicBezTo>
                        <a:pt x="96" y="115"/>
                        <a:pt x="92" y="119"/>
                        <a:pt x="89" y="124"/>
                      </a:cubicBezTo>
                      <a:cubicBezTo>
                        <a:pt x="89" y="121"/>
                        <a:pt x="90" y="117"/>
                        <a:pt x="90" y="114"/>
                      </a:cubicBezTo>
                      <a:close/>
                    </a:path>
                  </a:pathLst>
                </a:custGeom>
                <a:solidFill>
                  <a:srgbClr val="3D5C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7" name="Freeform 3229">
                  <a:extLst>
                    <a:ext uri="{FF2B5EF4-FFF2-40B4-BE49-F238E27FC236}">
                      <a16:creationId xmlns:a16="http://schemas.microsoft.com/office/drawing/2014/main" id="{A0D9E42F-C0C0-4416-863A-D0B86189C5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98459" y="5333551"/>
                  <a:ext cx="125454" cy="354249"/>
                </a:xfrm>
                <a:custGeom>
                  <a:avLst/>
                  <a:gdLst>
                    <a:gd name="T0" fmla="*/ 75 w 132"/>
                    <a:gd name="T1" fmla="*/ 209 h 373"/>
                    <a:gd name="T2" fmla="*/ 115 w 132"/>
                    <a:gd name="T3" fmla="*/ 75 h 373"/>
                    <a:gd name="T4" fmla="*/ 0 w 132"/>
                    <a:gd name="T5" fmla="*/ 65 h 373"/>
                    <a:gd name="T6" fmla="*/ 1 w 132"/>
                    <a:gd name="T7" fmla="*/ 57 h 373"/>
                    <a:gd name="T8" fmla="*/ 0 w 132"/>
                    <a:gd name="T9" fmla="*/ 57 h 373"/>
                    <a:gd name="T10" fmla="*/ 6 w 132"/>
                    <a:gd name="T11" fmla="*/ 0 h 373"/>
                    <a:gd name="T12" fmla="*/ 18 w 132"/>
                    <a:gd name="T13" fmla="*/ 64 h 373"/>
                    <a:gd name="T14" fmla="*/ 132 w 132"/>
                    <a:gd name="T15" fmla="*/ 70 h 373"/>
                    <a:gd name="T16" fmla="*/ 132 w 132"/>
                    <a:gd name="T17" fmla="*/ 71 h 373"/>
                    <a:gd name="T18" fmla="*/ 132 w 132"/>
                    <a:gd name="T19" fmla="*/ 77 h 373"/>
                    <a:gd name="T20" fmla="*/ 89 w 132"/>
                    <a:gd name="T21" fmla="*/ 255 h 373"/>
                    <a:gd name="T22" fmla="*/ 54 w 132"/>
                    <a:gd name="T23" fmla="*/ 370 h 373"/>
                    <a:gd name="T24" fmla="*/ 49 w 132"/>
                    <a:gd name="T25" fmla="*/ 373 h 373"/>
                    <a:gd name="T26" fmla="*/ 75 w 132"/>
                    <a:gd name="T27" fmla="*/ 209 h 3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2" h="373">
                      <a:moveTo>
                        <a:pt x="75" y="209"/>
                      </a:moveTo>
                      <a:cubicBezTo>
                        <a:pt x="102" y="169"/>
                        <a:pt x="111" y="123"/>
                        <a:pt x="115" y="75"/>
                      </a:cubicBezTo>
                      <a:cubicBezTo>
                        <a:pt x="65" y="76"/>
                        <a:pt x="30" y="72"/>
                        <a:pt x="0" y="65"/>
                      </a:cubicBezTo>
                      <a:cubicBezTo>
                        <a:pt x="1" y="62"/>
                        <a:pt x="1" y="59"/>
                        <a:pt x="1" y="57"/>
                      </a:cubicBezTo>
                      <a:cubicBezTo>
                        <a:pt x="1" y="57"/>
                        <a:pt x="0" y="57"/>
                        <a:pt x="0" y="57"/>
                      </a:cubicBezTo>
                      <a:cubicBezTo>
                        <a:pt x="1" y="38"/>
                        <a:pt x="2" y="19"/>
                        <a:pt x="6" y="0"/>
                      </a:cubicBezTo>
                      <a:cubicBezTo>
                        <a:pt x="8" y="29"/>
                        <a:pt x="5" y="71"/>
                        <a:pt x="18" y="64"/>
                      </a:cubicBezTo>
                      <a:cubicBezTo>
                        <a:pt x="53" y="68"/>
                        <a:pt x="86" y="72"/>
                        <a:pt x="132" y="70"/>
                      </a:cubicBezTo>
                      <a:cubicBezTo>
                        <a:pt x="132" y="71"/>
                        <a:pt x="132" y="71"/>
                        <a:pt x="132" y="71"/>
                      </a:cubicBezTo>
                      <a:cubicBezTo>
                        <a:pt x="132" y="77"/>
                        <a:pt x="132" y="77"/>
                        <a:pt x="132" y="77"/>
                      </a:cubicBezTo>
                      <a:cubicBezTo>
                        <a:pt x="115" y="136"/>
                        <a:pt x="102" y="195"/>
                        <a:pt x="89" y="255"/>
                      </a:cubicBezTo>
                      <a:cubicBezTo>
                        <a:pt x="78" y="329"/>
                        <a:pt x="66" y="351"/>
                        <a:pt x="54" y="370"/>
                      </a:cubicBezTo>
                      <a:cubicBezTo>
                        <a:pt x="49" y="373"/>
                        <a:pt x="49" y="373"/>
                        <a:pt x="49" y="373"/>
                      </a:cubicBezTo>
                      <a:cubicBezTo>
                        <a:pt x="68" y="319"/>
                        <a:pt x="76" y="265"/>
                        <a:pt x="75" y="209"/>
                      </a:cubicBezTo>
                      <a:close/>
                    </a:path>
                  </a:pathLst>
                </a:custGeom>
                <a:solidFill>
                  <a:srgbClr val="0517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8" name="Freeform 3230">
                  <a:extLst>
                    <a:ext uri="{FF2B5EF4-FFF2-40B4-BE49-F238E27FC236}">
                      <a16:creationId xmlns:a16="http://schemas.microsoft.com/office/drawing/2014/main" id="{65ED12FD-B30E-4382-B669-17000C92115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80365" y="5399898"/>
                  <a:ext cx="281066" cy="373550"/>
                </a:xfrm>
                <a:custGeom>
                  <a:avLst/>
                  <a:gdLst>
                    <a:gd name="T0" fmla="*/ 35 w 296"/>
                    <a:gd name="T1" fmla="*/ 380 h 393"/>
                    <a:gd name="T2" fmla="*/ 65 w 296"/>
                    <a:gd name="T3" fmla="*/ 355 h 393"/>
                    <a:gd name="T4" fmla="*/ 31 w 296"/>
                    <a:gd name="T5" fmla="*/ 328 h 393"/>
                    <a:gd name="T6" fmla="*/ 38 w 296"/>
                    <a:gd name="T7" fmla="*/ 324 h 393"/>
                    <a:gd name="T8" fmla="*/ 39 w 296"/>
                    <a:gd name="T9" fmla="*/ 321 h 393"/>
                    <a:gd name="T10" fmla="*/ 72 w 296"/>
                    <a:gd name="T11" fmla="*/ 307 h 393"/>
                    <a:gd name="T12" fmla="*/ 83 w 296"/>
                    <a:gd name="T13" fmla="*/ 328 h 393"/>
                    <a:gd name="T14" fmla="*/ 80 w 296"/>
                    <a:gd name="T15" fmla="*/ 370 h 393"/>
                    <a:gd name="T16" fmla="*/ 57 w 296"/>
                    <a:gd name="T17" fmla="*/ 389 h 393"/>
                    <a:gd name="T18" fmla="*/ 57 w 296"/>
                    <a:gd name="T19" fmla="*/ 393 h 393"/>
                    <a:gd name="T20" fmla="*/ 35 w 296"/>
                    <a:gd name="T21" fmla="*/ 380 h 393"/>
                    <a:gd name="T22" fmla="*/ 217 w 296"/>
                    <a:gd name="T23" fmla="*/ 373 h 393"/>
                    <a:gd name="T24" fmla="*/ 241 w 296"/>
                    <a:gd name="T25" fmla="*/ 360 h 393"/>
                    <a:gd name="T26" fmla="*/ 243 w 296"/>
                    <a:gd name="T27" fmla="*/ 359 h 393"/>
                    <a:gd name="T28" fmla="*/ 221 w 296"/>
                    <a:gd name="T29" fmla="*/ 378 h 393"/>
                    <a:gd name="T30" fmla="*/ 217 w 296"/>
                    <a:gd name="T31" fmla="*/ 373 h 393"/>
                    <a:gd name="T32" fmla="*/ 210 w 296"/>
                    <a:gd name="T33" fmla="*/ 359 h 393"/>
                    <a:gd name="T34" fmla="*/ 215 w 296"/>
                    <a:gd name="T35" fmla="*/ 347 h 393"/>
                    <a:gd name="T36" fmla="*/ 273 w 296"/>
                    <a:gd name="T37" fmla="*/ 326 h 393"/>
                    <a:gd name="T38" fmla="*/ 207 w 296"/>
                    <a:gd name="T39" fmla="*/ 364 h 393"/>
                    <a:gd name="T40" fmla="*/ 210 w 296"/>
                    <a:gd name="T41" fmla="*/ 359 h 393"/>
                    <a:gd name="T42" fmla="*/ 2 w 296"/>
                    <a:gd name="T43" fmla="*/ 325 h 393"/>
                    <a:gd name="T44" fmla="*/ 19 w 296"/>
                    <a:gd name="T45" fmla="*/ 308 h 393"/>
                    <a:gd name="T46" fmla="*/ 0 w 296"/>
                    <a:gd name="T47" fmla="*/ 327 h 393"/>
                    <a:gd name="T48" fmla="*/ 2 w 296"/>
                    <a:gd name="T49" fmla="*/ 325 h 393"/>
                    <a:gd name="T50" fmla="*/ 0 w 296"/>
                    <a:gd name="T51" fmla="*/ 283 h 393"/>
                    <a:gd name="T52" fmla="*/ 6 w 296"/>
                    <a:gd name="T53" fmla="*/ 287 h 393"/>
                    <a:gd name="T54" fmla="*/ 11 w 296"/>
                    <a:gd name="T55" fmla="*/ 291 h 393"/>
                    <a:gd name="T56" fmla="*/ 18 w 296"/>
                    <a:gd name="T57" fmla="*/ 295 h 393"/>
                    <a:gd name="T58" fmla="*/ 55 w 296"/>
                    <a:gd name="T59" fmla="*/ 319 h 393"/>
                    <a:gd name="T60" fmla="*/ 0 w 296"/>
                    <a:gd name="T61" fmla="*/ 283 h 393"/>
                    <a:gd name="T62" fmla="*/ 161 w 296"/>
                    <a:gd name="T63" fmla="*/ 0 h 393"/>
                    <a:gd name="T64" fmla="*/ 161 w 296"/>
                    <a:gd name="T65" fmla="*/ 1 h 393"/>
                    <a:gd name="T66" fmla="*/ 161 w 296"/>
                    <a:gd name="T67" fmla="*/ 0 h 393"/>
                    <a:gd name="T68" fmla="*/ 165 w 296"/>
                    <a:gd name="T69" fmla="*/ 0 h 393"/>
                    <a:gd name="T70" fmla="*/ 180 w 296"/>
                    <a:gd name="T71" fmla="*/ 85 h 393"/>
                    <a:gd name="T72" fmla="*/ 161 w 296"/>
                    <a:gd name="T73" fmla="*/ 0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96" h="393">
                      <a:moveTo>
                        <a:pt x="35" y="380"/>
                      </a:moveTo>
                      <a:cubicBezTo>
                        <a:pt x="31" y="364"/>
                        <a:pt x="70" y="365"/>
                        <a:pt x="65" y="355"/>
                      </a:cubicBezTo>
                      <a:cubicBezTo>
                        <a:pt x="61" y="348"/>
                        <a:pt x="31" y="330"/>
                        <a:pt x="31" y="328"/>
                      </a:cubicBezTo>
                      <a:cubicBezTo>
                        <a:pt x="30" y="325"/>
                        <a:pt x="35" y="325"/>
                        <a:pt x="38" y="324"/>
                      </a:cubicBezTo>
                      <a:cubicBezTo>
                        <a:pt x="38" y="323"/>
                        <a:pt x="39" y="322"/>
                        <a:pt x="39" y="321"/>
                      </a:cubicBezTo>
                      <a:cubicBezTo>
                        <a:pt x="47" y="346"/>
                        <a:pt x="65" y="318"/>
                        <a:pt x="72" y="307"/>
                      </a:cubicBezTo>
                      <a:cubicBezTo>
                        <a:pt x="76" y="313"/>
                        <a:pt x="80" y="320"/>
                        <a:pt x="83" y="328"/>
                      </a:cubicBezTo>
                      <a:cubicBezTo>
                        <a:pt x="93" y="340"/>
                        <a:pt x="91" y="354"/>
                        <a:pt x="80" y="370"/>
                      </a:cubicBezTo>
                      <a:cubicBezTo>
                        <a:pt x="70" y="376"/>
                        <a:pt x="62" y="382"/>
                        <a:pt x="57" y="389"/>
                      </a:cubicBezTo>
                      <a:cubicBezTo>
                        <a:pt x="58" y="390"/>
                        <a:pt x="58" y="392"/>
                        <a:pt x="57" y="393"/>
                      </a:cubicBezTo>
                      <a:cubicBezTo>
                        <a:pt x="52" y="389"/>
                        <a:pt x="45" y="379"/>
                        <a:pt x="35" y="380"/>
                      </a:cubicBezTo>
                      <a:close/>
                      <a:moveTo>
                        <a:pt x="217" y="373"/>
                      </a:moveTo>
                      <a:cubicBezTo>
                        <a:pt x="225" y="367"/>
                        <a:pt x="234" y="363"/>
                        <a:pt x="241" y="360"/>
                      </a:cubicBezTo>
                      <a:cubicBezTo>
                        <a:pt x="242" y="359"/>
                        <a:pt x="243" y="359"/>
                        <a:pt x="243" y="359"/>
                      </a:cubicBezTo>
                      <a:cubicBezTo>
                        <a:pt x="242" y="359"/>
                        <a:pt x="231" y="369"/>
                        <a:pt x="221" y="378"/>
                      </a:cubicBezTo>
                      <a:cubicBezTo>
                        <a:pt x="220" y="376"/>
                        <a:pt x="219" y="374"/>
                        <a:pt x="217" y="373"/>
                      </a:cubicBezTo>
                      <a:close/>
                      <a:moveTo>
                        <a:pt x="210" y="359"/>
                      </a:moveTo>
                      <a:cubicBezTo>
                        <a:pt x="212" y="355"/>
                        <a:pt x="214" y="351"/>
                        <a:pt x="215" y="347"/>
                      </a:cubicBezTo>
                      <a:cubicBezTo>
                        <a:pt x="229" y="335"/>
                        <a:pt x="258" y="334"/>
                        <a:pt x="273" y="326"/>
                      </a:cubicBezTo>
                      <a:cubicBezTo>
                        <a:pt x="296" y="345"/>
                        <a:pt x="220" y="352"/>
                        <a:pt x="207" y="364"/>
                      </a:cubicBezTo>
                      <a:cubicBezTo>
                        <a:pt x="207" y="363"/>
                        <a:pt x="208" y="361"/>
                        <a:pt x="210" y="359"/>
                      </a:cubicBezTo>
                      <a:close/>
                      <a:moveTo>
                        <a:pt x="2" y="325"/>
                      </a:moveTo>
                      <a:cubicBezTo>
                        <a:pt x="8" y="318"/>
                        <a:pt x="12" y="308"/>
                        <a:pt x="19" y="308"/>
                      </a:cubicBezTo>
                      <a:cubicBezTo>
                        <a:pt x="22" y="319"/>
                        <a:pt x="7" y="318"/>
                        <a:pt x="0" y="327"/>
                      </a:cubicBezTo>
                      <a:cubicBezTo>
                        <a:pt x="1" y="327"/>
                        <a:pt x="2" y="326"/>
                        <a:pt x="2" y="325"/>
                      </a:cubicBezTo>
                      <a:close/>
                      <a:moveTo>
                        <a:pt x="0" y="283"/>
                      </a:moveTo>
                      <a:cubicBezTo>
                        <a:pt x="3" y="284"/>
                        <a:pt x="4" y="286"/>
                        <a:pt x="6" y="287"/>
                      </a:cubicBezTo>
                      <a:cubicBezTo>
                        <a:pt x="8" y="289"/>
                        <a:pt x="10" y="289"/>
                        <a:pt x="11" y="291"/>
                      </a:cubicBezTo>
                      <a:cubicBezTo>
                        <a:pt x="12" y="292"/>
                        <a:pt x="17" y="294"/>
                        <a:pt x="18" y="295"/>
                      </a:cubicBezTo>
                      <a:cubicBezTo>
                        <a:pt x="31" y="297"/>
                        <a:pt x="49" y="309"/>
                        <a:pt x="55" y="319"/>
                      </a:cubicBezTo>
                      <a:cubicBezTo>
                        <a:pt x="70" y="342"/>
                        <a:pt x="6" y="290"/>
                        <a:pt x="0" y="283"/>
                      </a:cubicBezTo>
                      <a:close/>
                      <a:moveTo>
                        <a:pt x="161" y="0"/>
                      </a:moveTo>
                      <a:cubicBezTo>
                        <a:pt x="161" y="1"/>
                        <a:pt x="161" y="1"/>
                        <a:pt x="161" y="1"/>
                      </a:cubicBezTo>
                      <a:cubicBezTo>
                        <a:pt x="161" y="0"/>
                        <a:pt x="161" y="0"/>
                        <a:pt x="161" y="0"/>
                      </a:cubicBezTo>
                      <a:cubicBezTo>
                        <a:pt x="162" y="0"/>
                        <a:pt x="164" y="0"/>
                        <a:pt x="165" y="0"/>
                      </a:cubicBezTo>
                      <a:cubicBezTo>
                        <a:pt x="167" y="31"/>
                        <a:pt x="174" y="56"/>
                        <a:pt x="180" y="85"/>
                      </a:cubicBezTo>
                      <a:cubicBezTo>
                        <a:pt x="167" y="59"/>
                        <a:pt x="162" y="30"/>
                        <a:pt x="161" y="0"/>
                      </a:cubicBezTo>
                      <a:close/>
                    </a:path>
                  </a:pathLst>
                </a:custGeom>
                <a:solidFill>
                  <a:srgbClr val="030F1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9" name="Freeform 3231">
                  <a:extLst>
                    <a:ext uri="{FF2B5EF4-FFF2-40B4-BE49-F238E27FC236}">
                      <a16:creationId xmlns:a16="http://schemas.microsoft.com/office/drawing/2014/main" id="{BC60125C-45B9-44D8-81A2-D78D5B53E17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53422" y="5737258"/>
                  <a:ext cx="344195" cy="72378"/>
                </a:xfrm>
                <a:custGeom>
                  <a:avLst/>
                  <a:gdLst>
                    <a:gd name="T0" fmla="*/ 22 w 362"/>
                    <a:gd name="T1" fmla="*/ 74 h 76"/>
                    <a:gd name="T2" fmla="*/ 25 w 362"/>
                    <a:gd name="T3" fmla="*/ 21 h 76"/>
                    <a:gd name="T4" fmla="*/ 27 w 362"/>
                    <a:gd name="T5" fmla="*/ 21 h 76"/>
                    <a:gd name="T6" fmla="*/ 84 w 362"/>
                    <a:gd name="T7" fmla="*/ 34 h 76"/>
                    <a:gd name="T8" fmla="*/ 86 w 362"/>
                    <a:gd name="T9" fmla="*/ 35 h 76"/>
                    <a:gd name="T10" fmla="*/ 63 w 362"/>
                    <a:gd name="T11" fmla="*/ 76 h 76"/>
                    <a:gd name="T12" fmla="*/ 22 w 362"/>
                    <a:gd name="T13" fmla="*/ 74 h 76"/>
                    <a:gd name="T14" fmla="*/ 311 w 362"/>
                    <a:gd name="T15" fmla="*/ 59 h 76"/>
                    <a:gd name="T16" fmla="*/ 278 w 362"/>
                    <a:gd name="T17" fmla="*/ 41 h 76"/>
                    <a:gd name="T18" fmla="*/ 265 w 362"/>
                    <a:gd name="T19" fmla="*/ 44 h 76"/>
                    <a:gd name="T20" fmla="*/ 251 w 362"/>
                    <a:gd name="T21" fmla="*/ 31 h 76"/>
                    <a:gd name="T22" fmla="*/ 251 w 362"/>
                    <a:gd name="T23" fmla="*/ 29 h 76"/>
                    <a:gd name="T24" fmla="*/ 252 w 362"/>
                    <a:gd name="T25" fmla="*/ 27 h 76"/>
                    <a:gd name="T26" fmla="*/ 273 w 362"/>
                    <a:gd name="T27" fmla="*/ 24 h 76"/>
                    <a:gd name="T28" fmla="*/ 324 w 362"/>
                    <a:gd name="T29" fmla="*/ 4 h 76"/>
                    <a:gd name="T30" fmla="*/ 326 w 362"/>
                    <a:gd name="T31" fmla="*/ 12 h 76"/>
                    <a:gd name="T32" fmla="*/ 356 w 362"/>
                    <a:gd name="T33" fmla="*/ 39 h 76"/>
                    <a:gd name="T34" fmla="*/ 358 w 362"/>
                    <a:gd name="T35" fmla="*/ 58 h 76"/>
                    <a:gd name="T36" fmla="*/ 311 w 362"/>
                    <a:gd name="T37" fmla="*/ 5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62" h="76">
                      <a:moveTo>
                        <a:pt x="22" y="74"/>
                      </a:moveTo>
                      <a:cubicBezTo>
                        <a:pt x="0" y="70"/>
                        <a:pt x="13" y="45"/>
                        <a:pt x="25" y="21"/>
                      </a:cubicBezTo>
                      <a:cubicBezTo>
                        <a:pt x="27" y="21"/>
                        <a:pt x="27" y="21"/>
                        <a:pt x="27" y="21"/>
                      </a:cubicBezTo>
                      <a:cubicBezTo>
                        <a:pt x="43" y="14"/>
                        <a:pt x="76" y="16"/>
                        <a:pt x="84" y="34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65"/>
                        <a:pt x="76" y="75"/>
                        <a:pt x="63" y="76"/>
                      </a:cubicBezTo>
                      <a:cubicBezTo>
                        <a:pt x="47" y="75"/>
                        <a:pt x="32" y="75"/>
                        <a:pt x="22" y="74"/>
                      </a:cubicBezTo>
                      <a:close/>
                      <a:moveTo>
                        <a:pt x="311" y="59"/>
                      </a:moveTo>
                      <a:cubicBezTo>
                        <a:pt x="290" y="63"/>
                        <a:pt x="284" y="52"/>
                        <a:pt x="278" y="41"/>
                      </a:cubicBezTo>
                      <a:cubicBezTo>
                        <a:pt x="278" y="44"/>
                        <a:pt x="272" y="44"/>
                        <a:pt x="265" y="44"/>
                      </a:cubicBezTo>
                      <a:cubicBezTo>
                        <a:pt x="261" y="38"/>
                        <a:pt x="256" y="34"/>
                        <a:pt x="251" y="31"/>
                      </a:cubicBezTo>
                      <a:cubicBezTo>
                        <a:pt x="251" y="30"/>
                        <a:pt x="251" y="29"/>
                        <a:pt x="251" y="29"/>
                      </a:cubicBezTo>
                      <a:cubicBezTo>
                        <a:pt x="252" y="27"/>
                        <a:pt x="252" y="27"/>
                        <a:pt x="252" y="27"/>
                      </a:cubicBezTo>
                      <a:cubicBezTo>
                        <a:pt x="256" y="32"/>
                        <a:pt x="263" y="31"/>
                        <a:pt x="273" y="24"/>
                      </a:cubicBezTo>
                      <a:cubicBezTo>
                        <a:pt x="292" y="12"/>
                        <a:pt x="310" y="0"/>
                        <a:pt x="324" y="4"/>
                      </a:cubicBezTo>
                      <a:cubicBezTo>
                        <a:pt x="324" y="7"/>
                        <a:pt x="325" y="10"/>
                        <a:pt x="326" y="12"/>
                      </a:cubicBezTo>
                      <a:cubicBezTo>
                        <a:pt x="341" y="22"/>
                        <a:pt x="362" y="32"/>
                        <a:pt x="356" y="39"/>
                      </a:cubicBezTo>
                      <a:cubicBezTo>
                        <a:pt x="358" y="41"/>
                        <a:pt x="359" y="47"/>
                        <a:pt x="358" y="58"/>
                      </a:cubicBezTo>
                      <a:cubicBezTo>
                        <a:pt x="345" y="60"/>
                        <a:pt x="331" y="61"/>
                        <a:pt x="311" y="5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0" name="Freeform 3232">
                  <a:extLst>
                    <a:ext uri="{FF2B5EF4-FFF2-40B4-BE49-F238E27FC236}">
                      <a16:creationId xmlns:a16="http://schemas.microsoft.com/office/drawing/2014/main" id="{173375BE-6325-4918-8814-E1EF1F072EE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63875" y="5763798"/>
                  <a:ext cx="330926" cy="45839"/>
                </a:xfrm>
                <a:custGeom>
                  <a:avLst/>
                  <a:gdLst>
                    <a:gd name="T0" fmla="*/ 11 w 348"/>
                    <a:gd name="T1" fmla="*/ 46 h 48"/>
                    <a:gd name="T2" fmla="*/ 0 w 348"/>
                    <a:gd name="T3" fmla="*/ 37 h 48"/>
                    <a:gd name="T4" fmla="*/ 5 w 348"/>
                    <a:gd name="T5" fmla="*/ 38 h 48"/>
                    <a:gd name="T6" fmla="*/ 12 w 348"/>
                    <a:gd name="T7" fmla="*/ 32 h 48"/>
                    <a:gd name="T8" fmla="*/ 29 w 348"/>
                    <a:gd name="T9" fmla="*/ 34 h 48"/>
                    <a:gd name="T10" fmla="*/ 52 w 348"/>
                    <a:gd name="T11" fmla="*/ 32 h 48"/>
                    <a:gd name="T12" fmla="*/ 59 w 348"/>
                    <a:gd name="T13" fmla="*/ 40 h 48"/>
                    <a:gd name="T14" fmla="*/ 67 w 348"/>
                    <a:gd name="T15" fmla="*/ 41 h 48"/>
                    <a:gd name="T16" fmla="*/ 52 w 348"/>
                    <a:gd name="T17" fmla="*/ 48 h 48"/>
                    <a:gd name="T18" fmla="*/ 11 w 348"/>
                    <a:gd name="T19" fmla="*/ 46 h 48"/>
                    <a:gd name="T20" fmla="*/ 300 w 348"/>
                    <a:gd name="T21" fmla="*/ 31 h 48"/>
                    <a:gd name="T22" fmla="*/ 267 w 348"/>
                    <a:gd name="T23" fmla="*/ 13 h 48"/>
                    <a:gd name="T24" fmla="*/ 254 w 348"/>
                    <a:gd name="T25" fmla="*/ 16 h 48"/>
                    <a:gd name="T26" fmla="*/ 243 w 348"/>
                    <a:gd name="T27" fmla="*/ 5 h 48"/>
                    <a:gd name="T28" fmla="*/ 267 w 348"/>
                    <a:gd name="T29" fmla="*/ 6 h 48"/>
                    <a:gd name="T30" fmla="*/ 277 w 348"/>
                    <a:gd name="T31" fmla="*/ 23 h 48"/>
                    <a:gd name="T32" fmla="*/ 315 w 348"/>
                    <a:gd name="T33" fmla="*/ 22 h 48"/>
                    <a:gd name="T34" fmla="*/ 347 w 348"/>
                    <a:gd name="T35" fmla="*/ 17 h 48"/>
                    <a:gd name="T36" fmla="*/ 347 w 348"/>
                    <a:gd name="T37" fmla="*/ 30 h 48"/>
                    <a:gd name="T38" fmla="*/ 300 w 348"/>
                    <a:gd name="T39" fmla="*/ 3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48" h="48">
                      <a:moveTo>
                        <a:pt x="11" y="46"/>
                      </a:moveTo>
                      <a:cubicBezTo>
                        <a:pt x="4" y="45"/>
                        <a:pt x="1" y="42"/>
                        <a:pt x="0" y="37"/>
                      </a:cubicBezTo>
                      <a:cubicBezTo>
                        <a:pt x="2" y="38"/>
                        <a:pt x="4" y="39"/>
                        <a:pt x="5" y="38"/>
                      </a:cubicBezTo>
                      <a:cubicBezTo>
                        <a:pt x="9" y="37"/>
                        <a:pt x="8" y="32"/>
                        <a:pt x="12" y="32"/>
                      </a:cubicBezTo>
                      <a:cubicBezTo>
                        <a:pt x="19" y="30"/>
                        <a:pt x="22" y="34"/>
                        <a:pt x="29" y="34"/>
                      </a:cubicBezTo>
                      <a:cubicBezTo>
                        <a:pt x="39" y="35"/>
                        <a:pt x="45" y="32"/>
                        <a:pt x="52" y="32"/>
                      </a:cubicBezTo>
                      <a:cubicBezTo>
                        <a:pt x="55" y="32"/>
                        <a:pt x="56" y="37"/>
                        <a:pt x="59" y="40"/>
                      </a:cubicBezTo>
                      <a:cubicBezTo>
                        <a:pt x="61" y="41"/>
                        <a:pt x="63" y="41"/>
                        <a:pt x="67" y="41"/>
                      </a:cubicBezTo>
                      <a:cubicBezTo>
                        <a:pt x="63" y="45"/>
                        <a:pt x="58" y="47"/>
                        <a:pt x="52" y="48"/>
                      </a:cubicBezTo>
                      <a:cubicBezTo>
                        <a:pt x="36" y="47"/>
                        <a:pt x="21" y="47"/>
                        <a:pt x="11" y="46"/>
                      </a:cubicBezTo>
                      <a:close/>
                      <a:moveTo>
                        <a:pt x="300" y="31"/>
                      </a:moveTo>
                      <a:cubicBezTo>
                        <a:pt x="279" y="35"/>
                        <a:pt x="273" y="24"/>
                        <a:pt x="267" y="13"/>
                      </a:cubicBezTo>
                      <a:cubicBezTo>
                        <a:pt x="267" y="16"/>
                        <a:pt x="261" y="16"/>
                        <a:pt x="254" y="16"/>
                      </a:cubicBezTo>
                      <a:cubicBezTo>
                        <a:pt x="251" y="11"/>
                        <a:pt x="247" y="8"/>
                        <a:pt x="243" y="5"/>
                      </a:cubicBezTo>
                      <a:cubicBezTo>
                        <a:pt x="250" y="0"/>
                        <a:pt x="260" y="0"/>
                        <a:pt x="267" y="6"/>
                      </a:cubicBezTo>
                      <a:cubicBezTo>
                        <a:pt x="272" y="11"/>
                        <a:pt x="272" y="18"/>
                        <a:pt x="277" y="23"/>
                      </a:cubicBezTo>
                      <a:cubicBezTo>
                        <a:pt x="293" y="39"/>
                        <a:pt x="303" y="29"/>
                        <a:pt x="315" y="22"/>
                      </a:cubicBezTo>
                      <a:cubicBezTo>
                        <a:pt x="315" y="21"/>
                        <a:pt x="334" y="19"/>
                        <a:pt x="347" y="17"/>
                      </a:cubicBezTo>
                      <a:cubicBezTo>
                        <a:pt x="348" y="21"/>
                        <a:pt x="347" y="25"/>
                        <a:pt x="347" y="30"/>
                      </a:cubicBezTo>
                      <a:cubicBezTo>
                        <a:pt x="334" y="32"/>
                        <a:pt x="320" y="33"/>
                        <a:pt x="300" y="31"/>
                      </a:cubicBezTo>
                      <a:close/>
                    </a:path>
                  </a:pathLst>
                </a:custGeom>
                <a:solidFill>
                  <a:srgbClr val="6666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" name="Freeform 3233">
                  <a:extLst>
                    <a:ext uri="{FF2B5EF4-FFF2-40B4-BE49-F238E27FC236}">
                      <a16:creationId xmlns:a16="http://schemas.microsoft.com/office/drawing/2014/main" id="{0440F414-37DE-4606-B297-B7E1F508FB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2809" y="5029162"/>
                  <a:ext cx="13269" cy="12465"/>
                </a:xfrm>
                <a:custGeom>
                  <a:avLst/>
                  <a:gdLst>
                    <a:gd name="T0" fmla="*/ 9 w 14"/>
                    <a:gd name="T1" fmla="*/ 1 h 13"/>
                    <a:gd name="T2" fmla="*/ 13 w 14"/>
                    <a:gd name="T3" fmla="*/ 9 h 13"/>
                    <a:gd name="T4" fmla="*/ 5 w 14"/>
                    <a:gd name="T5" fmla="*/ 12 h 13"/>
                    <a:gd name="T6" fmla="*/ 1 w 14"/>
                    <a:gd name="T7" fmla="*/ 4 h 13"/>
                    <a:gd name="T8" fmla="*/ 9 w 14"/>
                    <a:gd name="T9" fmla="*/ 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13">
                      <a:moveTo>
                        <a:pt x="9" y="1"/>
                      </a:moveTo>
                      <a:cubicBezTo>
                        <a:pt x="12" y="2"/>
                        <a:pt x="14" y="6"/>
                        <a:pt x="13" y="9"/>
                      </a:cubicBezTo>
                      <a:cubicBezTo>
                        <a:pt x="12" y="12"/>
                        <a:pt x="9" y="13"/>
                        <a:pt x="5" y="12"/>
                      </a:cubicBezTo>
                      <a:cubicBezTo>
                        <a:pt x="2" y="11"/>
                        <a:pt x="0" y="7"/>
                        <a:pt x="1" y="4"/>
                      </a:cubicBezTo>
                      <a:cubicBezTo>
                        <a:pt x="2" y="1"/>
                        <a:pt x="6" y="0"/>
                        <a:pt x="9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" name="Freeform 3234">
                  <a:extLst>
                    <a:ext uri="{FF2B5EF4-FFF2-40B4-BE49-F238E27FC236}">
                      <a16:creationId xmlns:a16="http://schemas.microsoft.com/office/drawing/2014/main" id="{9441FE90-84F6-4C1B-986E-CB470D313F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2809" y="5028358"/>
                  <a:ext cx="13269" cy="13269"/>
                </a:xfrm>
                <a:custGeom>
                  <a:avLst/>
                  <a:gdLst>
                    <a:gd name="T0" fmla="*/ 9 w 14"/>
                    <a:gd name="T1" fmla="*/ 2 h 14"/>
                    <a:gd name="T2" fmla="*/ 13 w 14"/>
                    <a:gd name="T3" fmla="*/ 9 h 14"/>
                    <a:gd name="T4" fmla="*/ 5 w 14"/>
                    <a:gd name="T5" fmla="*/ 12 h 14"/>
                    <a:gd name="T6" fmla="*/ 1 w 14"/>
                    <a:gd name="T7" fmla="*/ 5 h 14"/>
                    <a:gd name="T8" fmla="*/ 9 w 14"/>
                    <a:gd name="T9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14">
                      <a:moveTo>
                        <a:pt x="9" y="2"/>
                      </a:moveTo>
                      <a:cubicBezTo>
                        <a:pt x="12" y="3"/>
                        <a:pt x="14" y="6"/>
                        <a:pt x="13" y="9"/>
                      </a:cubicBezTo>
                      <a:cubicBezTo>
                        <a:pt x="12" y="12"/>
                        <a:pt x="8" y="14"/>
                        <a:pt x="5" y="12"/>
                      </a:cubicBezTo>
                      <a:cubicBezTo>
                        <a:pt x="1" y="11"/>
                        <a:pt x="0" y="8"/>
                        <a:pt x="1" y="5"/>
                      </a:cubicBezTo>
                      <a:cubicBezTo>
                        <a:pt x="2" y="2"/>
                        <a:pt x="5" y="0"/>
                        <a:pt x="9" y="2"/>
                      </a:cubicBezTo>
                      <a:close/>
                    </a:path>
                  </a:pathLst>
                </a:custGeom>
                <a:solidFill>
                  <a:srgbClr val="E3E3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3" name="Freeform 3235">
                  <a:extLst>
                    <a:ext uri="{FF2B5EF4-FFF2-40B4-BE49-F238E27FC236}">
                      <a16:creationId xmlns:a16="http://schemas.microsoft.com/office/drawing/2014/main" id="{BA32FCD7-FBD7-4522-A76A-5740129DB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6428" y="5033183"/>
                  <a:ext cx="2815" cy="2010"/>
                </a:xfrm>
                <a:custGeom>
                  <a:avLst/>
                  <a:gdLst>
                    <a:gd name="T0" fmla="*/ 2 w 3"/>
                    <a:gd name="T1" fmla="*/ 0 h 2"/>
                    <a:gd name="T2" fmla="*/ 0 w 3"/>
                    <a:gd name="T3" fmla="*/ 1 h 2"/>
                    <a:gd name="T4" fmla="*/ 0 w 3"/>
                    <a:gd name="T5" fmla="*/ 1 h 2"/>
                    <a:gd name="T6" fmla="*/ 1 w 3"/>
                    <a:gd name="T7" fmla="*/ 2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2" y="2"/>
                        <a:pt x="3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4" name="Freeform 3236">
                  <a:extLst>
                    <a:ext uri="{FF2B5EF4-FFF2-40B4-BE49-F238E27FC236}">
                      <a16:creationId xmlns:a16="http://schemas.microsoft.com/office/drawing/2014/main" id="{DA49803C-83A1-4DC4-BAC0-3912AF8B86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8439" y="5035194"/>
                  <a:ext cx="4021" cy="2815"/>
                </a:xfrm>
                <a:custGeom>
                  <a:avLst/>
                  <a:gdLst>
                    <a:gd name="T0" fmla="*/ 2 w 4"/>
                    <a:gd name="T1" fmla="*/ 0 h 3"/>
                    <a:gd name="T2" fmla="*/ 0 w 4"/>
                    <a:gd name="T3" fmla="*/ 2 h 3"/>
                    <a:gd name="T4" fmla="*/ 3 w 4"/>
                    <a:gd name="T5" fmla="*/ 0 h 3"/>
                    <a:gd name="T6" fmla="*/ 2 w 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3"/>
                        <a:pt x="4" y="2"/>
                        <a:pt x="3" y="0"/>
                      </a:cubicBezTo>
                      <a:cubicBezTo>
                        <a:pt x="3" y="0"/>
                        <a:pt x="3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5" name="Freeform 3237">
                  <a:extLst>
                    <a:ext uri="{FF2B5EF4-FFF2-40B4-BE49-F238E27FC236}">
                      <a16:creationId xmlns:a16="http://schemas.microsoft.com/office/drawing/2014/main" id="{F469C9B1-CD4E-4400-8ECB-36B1525D08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7634" y="5099529"/>
                  <a:ext cx="13269" cy="12465"/>
                </a:xfrm>
                <a:custGeom>
                  <a:avLst/>
                  <a:gdLst>
                    <a:gd name="T0" fmla="*/ 5 w 14"/>
                    <a:gd name="T1" fmla="*/ 1 h 13"/>
                    <a:gd name="T2" fmla="*/ 13 w 14"/>
                    <a:gd name="T3" fmla="*/ 4 h 13"/>
                    <a:gd name="T4" fmla="*/ 9 w 14"/>
                    <a:gd name="T5" fmla="*/ 12 h 13"/>
                    <a:gd name="T6" fmla="*/ 1 w 14"/>
                    <a:gd name="T7" fmla="*/ 8 h 13"/>
                    <a:gd name="T8" fmla="*/ 5 w 14"/>
                    <a:gd name="T9" fmla="*/ 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13">
                      <a:moveTo>
                        <a:pt x="5" y="1"/>
                      </a:moveTo>
                      <a:cubicBezTo>
                        <a:pt x="9" y="0"/>
                        <a:pt x="12" y="1"/>
                        <a:pt x="13" y="4"/>
                      </a:cubicBezTo>
                      <a:cubicBezTo>
                        <a:pt x="14" y="7"/>
                        <a:pt x="12" y="10"/>
                        <a:pt x="9" y="12"/>
                      </a:cubicBezTo>
                      <a:cubicBezTo>
                        <a:pt x="6" y="13"/>
                        <a:pt x="2" y="11"/>
                        <a:pt x="1" y="8"/>
                      </a:cubicBezTo>
                      <a:cubicBezTo>
                        <a:pt x="0" y="5"/>
                        <a:pt x="2" y="2"/>
                        <a:pt x="5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6" name="Freeform 3238">
                  <a:extLst>
                    <a:ext uri="{FF2B5EF4-FFF2-40B4-BE49-F238E27FC236}">
                      <a16:creationId xmlns:a16="http://schemas.microsoft.com/office/drawing/2014/main" id="{3D1EF334-A252-4247-8654-5F6C9E879A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6428" y="5098725"/>
                  <a:ext cx="14476" cy="13269"/>
                </a:xfrm>
                <a:custGeom>
                  <a:avLst/>
                  <a:gdLst>
                    <a:gd name="T0" fmla="*/ 6 w 15"/>
                    <a:gd name="T1" fmla="*/ 2 h 14"/>
                    <a:gd name="T2" fmla="*/ 14 w 15"/>
                    <a:gd name="T3" fmla="*/ 5 h 14"/>
                    <a:gd name="T4" fmla="*/ 9 w 15"/>
                    <a:gd name="T5" fmla="*/ 12 h 14"/>
                    <a:gd name="T6" fmla="*/ 1 w 15"/>
                    <a:gd name="T7" fmla="*/ 9 h 14"/>
                    <a:gd name="T8" fmla="*/ 6 w 15"/>
                    <a:gd name="T9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4">
                      <a:moveTo>
                        <a:pt x="6" y="2"/>
                      </a:moveTo>
                      <a:cubicBezTo>
                        <a:pt x="9" y="0"/>
                        <a:pt x="13" y="2"/>
                        <a:pt x="14" y="5"/>
                      </a:cubicBezTo>
                      <a:cubicBezTo>
                        <a:pt x="15" y="8"/>
                        <a:pt x="13" y="11"/>
                        <a:pt x="9" y="12"/>
                      </a:cubicBezTo>
                      <a:cubicBezTo>
                        <a:pt x="6" y="14"/>
                        <a:pt x="2" y="12"/>
                        <a:pt x="1" y="9"/>
                      </a:cubicBezTo>
                      <a:cubicBezTo>
                        <a:pt x="0" y="6"/>
                        <a:pt x="2" y="3"/>
                        <a:pt x="6" y="2"/>
                      </a:cubicBezTo>
                      <a:close/>
                    </a:path>
                  </a:pathLst>
                </a:custGeom>
                <a:solidFill>
                  <a:srgbClr val="E3E3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7" name="Freeform 3239">
                  <a:extLst>
                    <a:ext uri="{FF2B5EF4-FFF2-40B4-BE49-F238E27FC236}">
                      <a16:creationId xmlns:a16="http://schemas.microsoft.com/office/drawing/2014/main" id="{F378C996-6B93-4B77-BB20-791D63C969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1253" y="5103550"/>
                  <a:ext cx="2011" cy="3619"/>
                </a:xfrm>
                <a:custGeom>
                  <a:avLst/>
                  <a:gdLst>
                    <a:gd name="T0" fmla="*/ 0 w 2"/>
                    <a:gd name="T1" fmla="*/ 1 h 4"/>
                    <a:gd name="T2" fmla="*/ 0 w 2"/>
                    <a:gd name="T3" fmla="*/ 2 h 4"/>
                    <a:gd name="T4" fmla="*/ 0 w 2"/>
                    <a:gd name="T5" fmla="*/ 3 h 4"/>
                    <a:gd name="T6" fmla="*/ 1 w 2"/>
                    <a:gd name="T7" fmla="*/ 3 h 4"/>
                    <a:gd name="T8" fmla="*/ 0 w 2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0" y="1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4"/>
                        <a:pt x="1" y="3"/>
                        <a:pt x="1" y="3"/>
                      </a:cubicBezTo>
                      <a:cubicBezTo>
                        <a:pt x="2" y="3"/>
                        <a:pt x="1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8" name="Freeform 3240">
                  <a:extLst>
                    <a:ext uri="{FF2B5EF4-FFF2-40B4-BE49-F238E27FC236}">
                      <a16:creationId xmlns:a16="http://schemas.microsoft.com/office/drawing/2014/main" id="{4B4581BA-CA82-4391-A80C-6887BA05D9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3264" y="5103550"/>
                  <a:ext cx="3619" cy="3619"/>
                </a:xfrm>
                <a:custGeom>
                  <a:avLst/>
                  <a:gdLst>
                    <a:gd name="T0" fmla="*/ 2 w 4"/>
                    <a:gd name="T1" fmla="*/ 1 h 4"/>
                    <a:gd name="T2" fmla="*/ 1 w 4"/>
                    <a:gd name="T3" fmla="*/ 3 h 4"/>
                    <a:gd name="T4" fmla="*/ 2 w 4"/>
                    <a:gd name="T5" fmla="*/ 0 h 4"/>
                    <a:gd name="T6" fmla="*/ 2 w 4"/>
                    <a:gd name="T7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1" y="2"/>
                        <a:pt x="0" y="3"/>
                        <a:pt x="1" y="3"/>
                      </a:cubicBezTo>
                      <a:cubicBezTo>
                        <a:pt x="3" y="4"/>
                        <a:pt x="4" y="2"/>
                        <a:pt x="2" y="0"/>
                      </a:cubicBezTo>
                      <a:cubicBezTo>
                        <a:pt x="2" y="0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9" name="Freeform 3241">
                  <a:extLst>
                    <a:ext uri="{FF2B5EF4-FFF2-40B4-BE49-F238E27FC236}">
                      <a16:creationId xmlns:a16="http://schemas.microsoft.com/office/drawing/2014/main" id="{57D885A4-93F0-4B86-9379-991D7C4731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3264" y="5238254"/>
                  <a:ext cx="14074" cy="12465"/>
                </a:xfrm>
                <a:custGeom>
                  <a:avLst/>
                  <a:gdLst>
                    <a:gd name="T0" fmla="*/ 9 w 15"/>
                    <a:gd name="T1" fmla="*/ 1 h 13"/>
                    <a:gd name="T2" fmla="*/ 14 w 15"/>
                    <a:gd name="T3" fmla="*/ 9 h 13"/>
                    <a:gd name="T4" fmla="*/ 6 w 15"/>
                    <a:gd name="T5" fmla="*/ 12 h 13"/>
                    <a:gd name="T6" fmla="*/ 1 w 15"/>
                    <a:gd name="T7" fmla="*/ 4 h 13"/>
                    <a:gd name="T8" fmla="*/ 9 w 15"/>
                    <a:gd name="T9" fmla="*/ 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3">
                      <a:moveTo>
                        <a:pt x="9" y="1"/>
                      </a:moveTo>
                      <a:cubicBezTo>
                        <a:pt x="13" y="2"/>
                        <a:pt x="15" y="6"/>
                        <a:pt x="14" y="9"/>
                      </a:cubicBezTo>
                      <a:cubicBezTo>
                        <a:pt x="12" y="12"/>
                        <a:pt x="9" y="13"/>
                        <a:pt x="6" y="12"/>
                      </a:cubicBezTo>
                      <a:cubicBezTo>
                        <a:pt x="2" y="11"/>
                        <a:pt x="0" y="7"/>
                        <a:pt x="1" y="4"/>
                      </a:cubicBezTo>
                      <a:cubicBezTo>
                        <a:pt x="3" y="1"/>
                        <a:pt x="6" y="0"/>
                        <a:pt x="9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0" name="Freeform 3242">
                  <a:extLst>
                    <a:ext uri="{FF2B5EF4-FFF2-40B4-BE49-F238E27FC236}">
                      <a16:creationId xmlns:a16="http://schemas.microsoft.com/office/drawing/2014/main" id="{1C313021-B743-4234-9AEB-C056CB4546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3264" y="5237449"/>
                  <a:ext cx="13269" cy="13269"/>
                </a:xfrm>
                <a:custGeom>
                  <a:avLst/>
                  <a:gdLst>
                    <a:gd name="T0" fmla="*/ 9 w 14"/>
                    <a:gd name="T1" fmla="*/ 2 h 14"/>
                    <a:gd name="T2" fmla="*/ 13 w 14"/>
                    <a:gd name="T3" fmla="*/ 9 h 14"/>
                    <a:gd name="T4" fmla="*/ 5 w 14"/>
                    <a:gd name="T5" fmla="*/ 12 h 14"/>
                    <a:gd name="T6" fmla="*/ 1 w 14"/>
                    <a:gd name="T7" fmla="*/ 5 h 14"/>
                    <a:gd name="T8" fmla="*/ 9 w 14"/>
                    <a:gd name="T9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14">
                      <a:moveTo>
                        <a:pt x="9" y="2"/>
                      </a:moveTo>
                      <a:cubicBezTo>
                        <a:pt x="12" y="3"/>
                        <a:pt x="14" y="6"/>
                        <a:pt x="13" y="9"/>
                      </a:cubicBezTo>
                      <a:cubicBezTo>
                        <a:pt x="12" y="12"/>
                        <a:pt x="8" y="14"/>
                        <a:pt x="5" y="12"/>
                      </a:cubicBezTo>
                      <a:cubicBezTo>
                        <a:pt x="2" y="11"/>
                        <a:pt x="0" y="8"/>
                        <a:pt x="1" y="5"/>
                      </a:cubicBezTo>
                      <a:cubicBezTo>
                        <a:pt x="2" y="2"/>
                        <a:pt x="6" y="0"/>
                        <a:pt x="9" y="2"/>
                      </a:cubicBezTo>
                      <a:close/>
                    </a:path>
                  </a:pathLst>
                </a:custGeom>
                <a:solidFill>
                  <a:srgbClr val="E3E3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1" name="Freeform 3243">
                  <a:extLst>
                    <a:ext uri="{FF2B5EF4-FFF2-40B4-BE49-F238E27FC236}">
                      <a16:creationId xmlns:a16="http://schemas.microsoft.com/office/drawing/2014/main" id="{792119E3-370C-4618-9B32-4593CF0022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6883" y="5242275"/>
                  <a:ext cx="2815" cy="2010"/>
                </a:xfrm>
                <a:custGeom>
                  <a:avLst/>
                  <a:gdLst>
                    <a:gd name="T0" fmla="*/ 2 w 3"/>
                    <a:gd name="T1" fmla="*/ 0 h 2"/>
                    <a:gd name="T2" fmla="*/ 1 w 3"/>
                    <a:gd name="T3" fmla="*/ 1 h 2"/>
                    <a:gd name="T4" fmla="*/ 0 w 3"/>
                    <a:gd name="T5" fmla="*/ 1 h 2"/>
                    <a:gd name="T6" fmla="*/ 1 w 3"/>
                    <a:gd name="T7" fmla="*/ 2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2" y="2"/>
                        <a:pt x="3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2" name="Freeform 3244">
                  <a:extLst>
                    <a:ext uri="{FF2B5EF4-FFF2-40B4-BE49-F238E27FC236}">
                      <a16:creationId xmlns:a16="http://schemas.microsoft.com/office/drawing/2014/main" id="{E307200B-D838-4F57-8130-16AFD8B45C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8893" y="5244286"/>
                  <a:ext cx="4021" cy="2815"/>
                </a:xfrm>
                <a:custGeom>
                  <a:avLst/>
                  <a:gdLst>
                    <a:gd name="T0" fmla="*/ 3 w 4"/>
                    <a:gd name="T1" fmla="*/ 0 h 3"/>
                    <a:gd name="T2" fmla="*/ 1 w 4"/>
                    <a:gd name="T3" fmla="*/ 2 h 3"/>
                    <a:gd name="T4" fmla="*/ 3 w 4"/>
                    <a:gd name="T5" fmla="*/ 0 h 3"/>
                    <a:gd name="T6" fmla="*/ 3 w 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3">
                      <a:moveTo>
                        <a:pt x="3" y="0"/>
                      </a:moveTo>
                      <a:cubicBezTo>
                        <a:pt x="2" y="0"/>
                        <a:pt x="0" y="1"/>
                        <a:pt x="1" y="2"/>
                      </a:cubicBezTo>
                      <a:cubicBezTo>
                        <a:pt x="2" y="3"/>
                        <a:pt x="4" y="2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3" name="Freeform 3245">
                  <a:extLst>
                    <a:ext uri="{FF2B5EF4-FFF2-40B4-BE49-F238E27FC236}">
                      <a16:creationId xmlns:a16="http://schemas.microsoft.com/office/drawing/2014/main" id="{ED293D18-7846-4771-A031-A1B4E1DC02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8439" y="5176733"/>
                  <a:ext cx="14476" cy="12063"/>
                </a:xfrm>
                <a:custGeom>
                  <a:avLst/>
                  <a:gdLst>
                    <a:gd name="T0" fmla="*/ 9 w 15"/>
                    <a:gd name="T1" fmla="*/ 1 h 13"/>
                    <a:gd name="T2" fmla="*/ 13 w 15"/>
                    <a:gd name="T3" fmla="*/ 9 h 13"/>
                    <a:gd name="T4" fmla="*/ 5 w 15"/>
                    <a:gd name="T5" fmla="*/ 12 h 13"/>
                    <a:gd name="T6" fmla="*/ 1 w 15"/>
                    <a:gd name="T7" fmla="*/ 4 h 13"/>
                    <a:gd name="T8" fmla="*/ 9 w 15"/>
                    <a:gd name="T9" fmla="*/ 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3">
                      <a:moveTo>
                        <a:pt x="9" y="1"/>
                      </a:moveTo>
                      <a:cubicBezTo>
                        <a:pt x="13" y="2"/>
                        <a:pt x="15" y="6"/>
                        <a:pt x="13" y="9"/>
                      </a:cubicBezTo>
                      <a:cubicBezTo>
                        <a:pt x="12" y="12"/>
                        <a:pt x="9" y="13"/>
                        <a:pt x="5" y="12"/>
                      </a:cubicBezTo>
                      <a:cubicBezTo>
                        <a:pt x="2" y="10"/>
                        <a:pt x="0" y="7"/>
                        <a:pt x="1" y="4"/>
                      </a:cubicBezTo>
                      <a:cubicBezTo>
                        <a:pt x="2" y="1"/>
                        <a:pt x="6" y="0"/>
                        <a:pt x="9" y="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4" name="Freeform 3246">
                  <a:extLst>
                    <a:ext uri="{FF2B5EF4-FFF2-40B4-BE49-F238E27FC236}">
                      <a16:creationId xmlns:a16="http://schemas.microsoft.com/office/drawing/2014/main" id="{6B19C50D-DE9B-4C71-B51E-C3165A520C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8439" y="5175526"/>
                  <a:ext cx="13269" cy="12465"/>
                </a:xfrm>
                <a:custGeom>
                  <a:avLst/>
                  <a:gdLst>
                    <a:gd name="T0" fmla="*/ 9 w 14"/>
                    <a:gd name="T1" fmla="*/ 1 h 13"/>
                    <a:gd name="T2" fmla="*/ 13 w 14"/>
                    <a:gd name="T3" fmla="*/ 9 h 13"/>
                    <a:gd name="T4" fmla="*/ 5 w 14"/>
                    <a:gd name="T5" fmla="*/ 12 h 13"/>
                    <a:gd name="T6" fmla="*/ 1 w 14"/>
                    <a:gd name="T7" fmla="*/ 5 h 13"/>
                    <a:gd name="T8" fmla="*/ 9 w 14"/>
                    <a:gd name="T9" fmla="*/ 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13">
                      <a:moveTo>
                        <a:pt x="9" y="1"/>
                      </a:moveTo>
                      <a:cubicBezTo>
                        <a:pt x="12" y="3"/>
                        <a:pt x="14" y="6"/>
                        <a:pt x="13" y="9"/>
                      </a:cubicBezTo>
                      <a:cubicBezTo>
                        <a:pt x="12" y="12"/>
                        <a:pt x="8" y="13"/>
                        <a:pt x="5" y="12"/>
                      </a:cubicBezTo>
                      <a:cubicBezTo>
                        <a:pt x="2" y="11"/>
                        <a:pt x="0" y="8"/>
                        <a:pt x="1" y="5"/>
                      </a:cubicBezTo>
                      <a:cubicBezTo>
                        <a:pt x="2" y="2"/>
                        <a:pt x="5" y="0"/>
                        <a:pt x="9" y="1"/>
                      </a:cubicBezTo>
                      <a:close/>
                    </a:path>
                  </a:pathLst>
                </a:custGeom>
                <a:solidFill>
                  <a:srgbClr val="E3E3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5" name="Freeform 3247">
                  <a:extLst>
                    <a:ext uri="{FF2B5EF4-FFF2-40B4-BE49-F238E27FC236}">
                      <a16:creationId xmlns:a16="http://schemas.microsoft.com/office/drawing/2014/main" id="{C9E890D4-0243-49E1-B96E-483A5109F6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2460" y="5180352"/>
                  <a:ext cx="2815" cy="2010"/>
                </a:xfrm>
                <a:custGeom>
                  <a:avLst/>
                  <a:gdLst>
                    <a:gd name="T0" fmla="*/ 2 w 3"/>
                    <a:gd name="T1" fmla="*/ 0 h 2"/>
                    <a:gd name="T2" fmla="*/ 1 w 3"/>
                    <a:gd name="T3" fmla="*/ 1 h 2"/>
                    <a:gd name="T4" fmla="*/ 0 w 3"/>
                    <a:gd name="T5" fmla="*/ 1 h 2"/>
                    <a:gd name="T6" fmla="*/ 1 w 3"/>
                    <a:gd name="T7" fmla="*/ 2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2" y="2"/>
                        <a:pt x="3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6" name="Freeform 3248">
                  <a:extLst>
                    <a:ext uri="{FF2B5EF4-FFF2-40B4-BE49-F238E27FC236}">
                      <a16:creationId xmlns:a16="http://schemas.microsoft.com/office/drawing/2014/main" id="{9D788A0B-477D-4FC6-ADBF-7FEAA2ECB2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4068" y="5182362"/>
                  <a:ext cx="4021" cy="2010"/>
                </a:xfrm>
                <a:custGeom>
                  <a:avLst/>
                  <a:gdLst>
                    <a:gd name="T0" fmla="*/ 3 w 4"/>
                    <a:gd name="T1" fmla="*/ 0 h 2"/>
                    <a:gd name="T2" fmla="*/ 1 w 4"/>
                    <a:gd name="T3" fmla="*/ 1 h 2"/>
                    <a:gd name="T4" fmla="*/ 3 w 4"/>
                    <a:gd name="T5" fmla="*/ 0 h 2"/>
                    <a:gd name="T6" fmla="*/ 3 w 4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cubicBezTo>
                        <a:pt x="2" y="0"/>
                        <a:pt x="0" y="1"/>
                        <a:pt x="1" y="1"/>
                      </a:cubicBezTo>
                      <a:cubicBezTo>
                        <a:pt x="1" y="2"/>
                        <a:pt x="4" y="2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7" name="Freeform 3249">
                  <a:extLst>
                    <a:ext uri="{FF2B5EF4-FFF2-40B4-BE49-F238E27FC236}">
                      <a16:creationId xmlns:a16="http://schemas.microsoft.com/office/drawing/2014/main" id="{AFFD909A-D482-4DD9-BF5E-28CDAA4C5D9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37980" y="4996994"/>
                  <a:ext cx="30560" cy="402903"/>
                </a:xfrm>
                <a:custGeom>
                  <a:avLst/>
                  <a:gdLst>
                    <a:gd name="T0" fmla="*/ 30 w 32"/>
                    <a:gd name="T1" fmla="*/ 423 h 424"/>
                    <a:gd name="T2" fmla="*/ 30 w 32"/>
                    <a:gd name="T3" fmla="*/ 419 h 424"/>
                    <a:gd name="T4" fmla="*/ 30 w 32"/>
                    <a:gd name="T5" fmla="*/ 403 h 424"/>
                    <a:gd name="T6" fmla="*/ 29 w 32"/>
                    <a:gd name="T7" fmla="*/ 378 h 424"/>
                    <a:gd name="T8" fmla="*/ 27 w 32"/>
                    <a:gd name="T9" fmla="*/ 358 h 424"/>
                    <a:gd name="T10" fmla="*/ 15 w 32"/>
                    <a:gd name="T11" fmla="*/ 269 h 424"/>
                    <a:gd name="T12" fmla="*/ 11 w 32"/>
                    <a:gd name="T13" fmla="*/ 230 h 424"/>
                    <a:gd name="T14" fmla="*/ 9 w 32"/>
                    <a:gd name="T15" fmla="*/ 200 h 424"/>
                    <a:gd name="T16" fmla="*/ 8 w 32"/>
                    <a:gd name="T17" fmla="*/ 185 h 424"/>
                    <a:gd name="T18" fmla="*/ 9 w 32"/>
                    <a:gd name="T19" fmla="*/ 194 h 424"/>
                    <a:gd name="T20" fmla="*/ 11 w 32"/>
                    <a:gd name="T21" fmla="*/ 211 h 424"/>
                    <a:gd name="T22" fmla="*/ 14 w 32"/>
                    <a:gd name="T23" fmla="*/ 249 h 424"/>
                    <a:gd name="T24" fmla="*/ 19 w 32"/>
                    <a:gd name="T25" fmla="*/ 290 h 424"/>
                    <a:gd name="T26" fmla="*/ 24 w 32"/>
                    <a:gd name="T27" fmla="*/ 327 h 424"/>
                    <a:gd name="T28" fmla="*/ 29 w 32"/>
                    <a:gd name="T29" fmla="*/ 358 h 424"/>
                    <a:gd name="T30" fmla="*/ 30 w 32"/>
                    <a:gd name="T31" fmla="*/ 371 h 424"/>
                    <a:gd name="T32" fmla="*/ 32 w 32"/>
                    <a:gd name="T33" fmla="*/ 395 h 424"/>
                    <a:gd name="T34" fmla="*/ 32 w 32"/>
                    <a:gd name="T35" fmla="*/ 414 h 424"/>
                    <a:gd name="T36" fmla="*/ 31 w 32"/>
                    <a:gd name="T37" fmla="*/ 423 h 424"/>
                    <a:gd name="T38" fmla="*/ 30 w 32"/>
                    <a:gd name="T39" fmla="*/ 423 h 424"/>
                    <a:gd name="T40" fmla="*/ 30 w 32"/>
                    <a:gd name="T41" fmla="*/ 424 h 424"/>
                    <a:gd name="T42" fmla="*/ 30 w 32"/>
                    <a:gd name="T43" fmla="*/ 423 h 424"/>
                    <a:gd name="T44" fmla="*/ 2 w 32"/>
                    <a:gd name="T45" fmla="*/ 103 h 424"/>
                    <a:gd name="T46" fmla="*/ 1 w 32"/>
                    <a:gd name="T47" fmla="*/ 78 h 424"/>
                    <a:gd name="T48" fmla="*/ 0 w 32"/>
                    <a:gd name="T49" fmla="*/ 62 h 424"/>
                    <a:gd name="T50" fmla="*/ 0 w 32"/>
                    <a:gd name="T51" fmla="*/ 56 h 424"/>
                    <a:gd name="T52" fmla="*/ 0 w 32"/>
                    <a:gd name="T53" fmla="*/ 54 h 424"/>
                    <a:gd name="T54" fmla="*/ 0 w 32"/>
                    <a:gd name="T55" fmla="*/ 52 h 424"/>
                    <a:gd name="T56" fmla="*/ 0 w 32"/>
                    <a:gd name="T57" fmla="*/ 48 h 424"/>
                    <a:gd name="T58" fmla="*/ 1 w 32"/>
                    <a:gd name="T59" fmla="*/ 36 h 424"/>
                    <a:gd name="T60" fmla="*/ 4 w 32"/>
                    <a:gd name="T61" fmla="*/ 7 h 424"/>
                    <a:gd name="T62" fmla="*/ 5 w 32"/>
                    <a:gd name="T63" fmla="*/ 0 h 424"/>
                    <a:gd name="T64" fmla="*/ 5 w 32"/>
                    <a:gd name="T65" fmla="*/ 7 h 424"/>
                    <a:gd name="T66" fmla="*/ 3 w 32"/>
                    <a:gd name="T67" fmla="*/ 20 h 424"/>
                    <a:gd name="T68" fmla="*/ 2 w 32"/>
                    <a:gd name="T69" fmla="*/ 49 h 424"/>
                    <a:gd name="T70" fmla="*/ 2 w 32"/>
                    <a:gd name="T71" fmla="*/ 53 h 424"/>
                    <a:gd name="T72" fmla="*/ 3 w 32"/>
                    <a:gd name="T73" fmla="*/ 76 h 424"/>
                    <a:gd name="T74" fmla="*/ 4 w 32"/>
                    <a:gd name="T75" fmla="*/ 98 h 424"/>
                    <a:gd name="T76" fmla="*/ 4 w 32"/>
                    <a:gd name="T77" fmla="*/ 114 h 424"/>
                    <a:gd name="T78" fmla="*/ 4 w 32"/>
                    <a:gd name="T79" fmla="*/ 125 h 424"/>
                    <a:gd name="T80" fmla="*/ 2 w 32"/>
                    <a:gd name="T81" fmla="*/ 103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32" h="424">
                      <a:moveTo>
                        <a:pt x="30" y="423"/>
                      </a:moveTo>
                      <a:cubicBezTo>
                        <a:pt x="30" y="422"/>
                        <a:pt x="30" y="420"/>
                        <a:pt x="30" y="419"/>
                      </a:cubicBezTo>
                      <a:cubicBezTo>
                        <a:pt x="30" y="414"/>
                        <a:pt x="30" y="408"/>
                        <a:pt x="30" y="403"/>
                      </a:cubicBezTo>
                      <a:cubicBezTo>
                        <a:pt x="30" y="395"/>
                        <a:pt x="30" y="386"/>
                        <a:pt x="29" y="378"/>
                      </a:cubicBezTo>
                      <a:cubicBezTo>
                        <a:pt x="28" y="371"/>
                        <a:pt x="28" y="365"/>
                        <a:pt x="27" y="358"/>
                      </a:cubicBezTo>
                      <a:cubicBezTo>
                        <a:pt x="22" y="329"/>
                        <a:pt x="18" y="299"/>
                        <a:pt x="15" y="269"/>
                      </a:cubicBezTo>
                      <a:cubicBezTo>
                        <a:pt x="13" y="256"/>
                        <a:pt x="12" y="243"/>
                        <a:pt x="11" y="230"/>
                      </a:cubicBezTo>
                      <a:cubicBezTo>
                        <a:pt x="10" y="220"/>
                        <a:pt x="9" y="210"/>
                        <a:pt x="9" y="200"/>
                      </a:cubicBezTo>
                      <a:cubicBezTo>
                        <a:pt x="8" y="195"/>
                        <a:pt x="8" y="190"/>
                        <a:pt x="8" y="185"/>
                      </a:cubicBezTo>
                      <a:cubicBezTo>
                        <a:pt x="8" y="188"/>
                        <a:pt x="9" y="191"/>
                        <a:pt x="9" y="194"/>
                      </a:cubicBezTo>
                      <a:cubicBezTo>
                        <a:pt x="10" y="200"/>
                        <a:pt x="10" y="205"/>
                        <a:pt x="11" y="211"/>
                      </a:cubicBezTo>
                      <a:cubicBezTo>
                        <a:pt x="12" y="224"/>
                        <a:pt x="13" y="237"/>
                        <a:pt x="14" y="249"/>
                      </a:cubicBezTo>
                      <a:cubicBezTo>
                        <a:pt x="16" y="263"/>
                        <a:pt x="17" y="276"/>
                        <a:pt x="19" y="290"/>
                      </a:cubicBezTo>
                      <a:cubicBezTo>
                        <a:pt x="21" y="302"/>
                        <a:pt x="22" y="314"/>
                        <a:pt x="24" y="327"/>
                      </a:cubicBezTo>
                      <a:cubicBezTo>
                        <a:pt x="25" y="337"/>
                        <a:pt x="27" y="348"/>
                        <a:pt x="29" y="358"/>
                      </a:cubicBezTo>
                      <a:cubicBezTo>
                        <a:pt x="29" y="362"/>
                        <a:pt x="30" y="366"/>
                        <a:pt x="30" y="371"/>
                      </a:cubicBezTo>
                      <a:cubicBezTo>
                        <a:pt x="31" y="379"/>
                        <a:pt x="31" y="387"/>
                        <a:pt x="32" y="395"/>
                      </a:cubicBezTo>
                      <a:cubicBezTo>
                        <a:pt x="32" y="401"/>
                        <a:pt x="32" y="408"/>
                        <a:pt x="32" y="414"/>
                      </a:cubicBezTo>
                      <a:cubicBezTo>
                        <a:pt x="31" y="423"/>
                        <a:pt x="31" y="423"/>
                        <a:pt x="31" y="423"/>
                      </a:cubicBezTo>
                      <a:cubicBezTo>
                        <a:pt x="31" y="423"/>
                        <a:pt x="30" y="423"/>
                        <a:pt x="30" y="423"/>
                      </a:cubicBezTo>
                      <a:cubicBezTo>
                        <a:pt x="30" y="424"/>
                        <a:pt x="30" y="424"/>
                        <a:pt x="30" y="424"/>
                      </a:cubicBezTo>
                      <a:cubicBezTo>
                        <a:pt x="30" y="423"/>
                        <a:pt x="30" y="423"/>
                        <a:pt x="30" y="423"/>
                      </a:cubicBezTo>
                      <a:close/>
                      <a:moveTo>
                        <a:pt x="2" y="103"/>
                      </a:moveTo>
                      <a:cubicBezTo>
                        <a:pt x="2" y="95"/>
                        <a:pt x="1" y="87"/>
                        <a:pt x="1" y="78"/>
                      </a:cubicBezTo>
                      <a:cubicBezTo>
                        <a:pt x="1" y="73"/>
                        <a:pt x="0" y="68"/>
                        <a:pt x="0" y="62"/>
                      </a:cubicBezTo>
                      <a:cubicBezTo>
                        <a:pt x="0" y="60"/>
                        <a:pt x="0" y="58"/>
                        <a:pt x="0" y="56"/>
                      </a:cubicBezTo>
                      <a:cubicBezTo>
                        <a:pt x="0" y="55"/>
                        <a:pt x="0" y="54"/>
                        <a:pt x="0" y="54"/>
                      </a:cubicBezTo>
                      <a:cubicBezTo>
                        <a:pt x="0" y="53"/>
                        <a:pt x="0" y="52"/>
                        <a:pt x="0" y="52"/>
                      </a:cubicBezTo>
                      <a:cubicBezTo>
                        <a:pt x="0" y="50"/>
                        <a:pt x="0" y="49"/>
                        <a:pt x="0" y="48"/>
                      </a:cubicBezTo>
                      <a:cubicBezTo>
                        <a:pt x="0" y="44"/>
                        <a:pt x="0" y="40"/>
                        <a:pt x="1" y="36"/>
                      </a:cubicBezTo>
                      <a:cubicBezTo>
                        <a:pt x="1" y="26"/>
                        <a:pt x="2" y="16"/>
                        <a:pt x="4" y="7"/>
                      </a:cubicBezTo>
                      <a:cubicBezTo>
                        <a:pt x="4" y="4"/>
                        <a:pt x="5" y="2"/>
                        <a:pt x="5" y="0"/>
                      </a:cubicBezTo>
                      <a:cubicBezTo>
                        <a:pt x="5" y="2"/>
                        <a:pt x="5" y="5"/>
                        <a:pt x="5" y="7"/>
                      </a:cubicBezTo>
                      <a:cubicBezTo>
                        <a:pt x="4" y="11"/>
                        <a:pt x="4" y="16"/>
                        <a:pt x="3" y="20"/>
                      </a:cubicBezTo>
                      <a:cubicBezTo>
                        <a:pt x="3" y="30"/>
                        <a:pt x="2" y="39"/>
                        <a:pt x="2" y="49"/>
                      </a:cubicBezTo>
                      <a:cubicBezTo>
                        <a:pt x="2" y="53"/>
                        <a:pt x="2" y="53"/>
                        <a:pt x="2" y="53"/>
                      </a:cubicBezTo>
                      <a:cubicBezTo>
                        <a:pt x="3" y="76"/>
                        <a:pt x="3" y="76"/>
                        <a:pt x="3" y="76"/>
                      </a:cubicBezTo>
                      <a:cubicBezTo>
                        <a:pt x="3" y="83"/>
                        <a:pt x="3" y="90"/>
                        <a:pt x="4" y="98"/>
                      </a:cubicBezTo>
                      <a:cubicBezTo>
                        <a:pt x="4" y="103"/>
                        <a:pt x="4" y="108"/>
                        <a:pt x="4" y="114"/>
                      </a:cubicBezTo>
                      <a:cubicBezTo>
                        <a:pt x="4" y="117"/>
                        <a:pt x="4" y="121"/>
                        <a:pt x="4" y="125"/>
                      </a:cubicBezTo>
                      <a:cubicBezTo>
                        <a:pt x="3" y="118"/>
                        <a:pt x="3" y="111"/>
                        <a:pt x="2" y="103"/>
                      </a:cubicBezTo>
                      <a:close/>
                    </a:path>
                  </a:pathLst>
                </a:custGeom>
                <a:solidFill>
                  <a:srgbClr val="7AB8B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8" name="Freeform 3250">
                  <a:extLst>
                    <a:ext uri="{FF2B5EF4-FFF2-40B4-BE49-F238E27FC236}">
                      <a16:creationId xmlns:a16="http://schemas.microsoft.com/office/drawing/2014/main" id="{8E713D09-C4CF-4F74-8E7A-C4AB7016AF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77023" y="5414279"/>
                  <a:ext cx="12465" cy="8444"/>
                </a:xfrm>
                <a:custGeom>
                  <a:avLst/>
                  <a:gdLst>
                    <a:gd name="T0" fmla="*/ 0 w 13"/>
                    <a:gd name="T1" fmla="*/ 9 h 9"/>
                    <a:gd name="T2" fmla="*/ 13 w 13"/>
                    <a:gd name="T3" fmla="*/ 0 h 9"/>
                    <a:gd name="T4" fmla="*/ 0 w 13"/>
                    <a:gd name="T5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" h="9">
                      <a:moveTo>
                        <a:pt x="0" y="9"/>
                      </a:moveTo>
                      <a:cubicBezTo>
                        <a:pt x="3" y="5"/>
                        <a:pt x="8" y="1"/>
                        <a:pt x="13" y="0"/>
                      </a:cubicBezTo>
                      <a:cubicBezTo>
                        <a:pt x="9" y="4"/>
                        <a:pt x="5" y="7"/>
                        <a:pt x="0" y="9"/>
                      </a:cubicBezTo>
                      <a:close/>
                    </a:path>
                  </a:pathLst>
                </a:custGeom>
                <a:solidFill>
                  <a:srgbClr val="1747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9C56A949-FD4C-445D-A886-C725FF8E39D7}"/>
              </a:ext>
            </a:extLst>
          </p:cNvPr>
          <p:cNvSpPr/>
          <p:nvPr/>
        </p:nvSpPr>
        <p:spPr>
          <a:xfrm rot="5400000">
            <a:off x="3305902" y="3655367"/>
            <a:ext cx="1866539" cy="478245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2B249FF7-1C7F-429A-A9B7-7FD454DF48BE}"/>
              </a:ext>
            </a:extLst>
          </p:cNvPr>
          <p:cNvSpPr txBox="1"/>
          <p:nvPr/>
        </p:nvSpPr>
        <p:spPr>
          <a:xfrm>
            <a:off x="666614" y="6417452"/>
            <a:ext cx="9082094" cy="27699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200" b="1" dirty="0">
                <a:solidFill>
                  <a:schemeClr val="accent1"/>
                </a:solidFill>
                <a:effectLst/>
                <a:latin typeface="Arial"/>
                <a:cs typeface="Arial"/>
              </a:rPr>
              <a:t>Note: </a:t>
            </a:r>
            <a:r>
              <a:rPr lang="en-GB" sz="1200" dirty="0">
                <a:effectLst/>
                <a:latin typeface="Arial"/>
                <a:cs typeface="Arial"/>
              </a:rPr>
              <a:t>NRSS = non-registered support staff; RSC = registered support clinician</a:t>
            </a:r>
            <a:r>
              <a:rPr lang="en-GB" sz="1200" dirty="0">
                <a:latin typeface="Arial"/>
                <a:cs typeface="Arial"/>
              </a:rPr>
              <a:t> – surge model</a:t>
            </a:r>
            <a:endParaRPr lang="en-GB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616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7DE36B2-0B55-45E7-97BC-F91BB1E1E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How were the passports developed?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4768E10-9EF5-464E-85DF-AABC1313291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1033206" y="1760449"/>
            <a:ext cx="756111" cy="817199"/>
            <a:chOff x="2822" y="1661"/>
            <a:chExt cx="1293" cy="1360"/>
          </a:xfrm>
          <a:solidFill>
            <a:schemeClr val="bg1">
              <a:lumMod val="65000"/>
            </a:schemeClr>
          </a:solidFill>
        </p:grpSpPr>
        <p:sp>
          <p:nvSpPr>
            <p:cNvPr id="39" name="Freeform 56">
              <a:extLst>
                <a:ext uri="{FF2B5EF4-FFF2-40B4-BE49-F238E27FC236}">
                  <a16:creationId xmlns:a16="http://schemas.microsoft.com/office/drawing/2014/main" id="{165D3EEC-1A50-4846-BDA3-24F58BE8086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2822" y="1773"/>
              <a:ext cx="578" cy="1010"/>
            </a:xfrm>
            <a:custGeom>
              <a:avLst/>
              <a:gdLst/>
              <a:ahLst/>
              <a:cxnLst>
                <a:cxn ang="0">
                  <a:pos x="201" y="1227"/>
                </a:cxn>
                <a:cxn ang="0">
                  <a:pos x="0" y="1341"/>
                </a:cxn>
                <a:cxn ang="0">
                  <a:pos x="529" y="1415"/>
                </a:cxn>
                <a:cxn ang="0">
                  <a:pos x="718" y="934"/>
                </a:cxn>
                <a:cxn ang="0">
                  <a:pos x="528" y="1042"/>
                </a:cxn>
                <a:cxn ang="0">
                  <a:pos x="472" y="823"/>
                </a:cxn>
                <a:cxn ang="0">
                  <a:pos x="741" y="405"/>
                </a:cxn>
                <a:cxn ang="0">
                  <a:pos x="741" y="405"/>
                </a:cxn>
                <a:cxn ang="0">
                  <a:pos x="605" y="249"/>
                </a:cxn>
                <a:cxn ang="0">
                  <a:pos x="813" y="0"/>
                </a:cxn>
                <a:cxn ang="0">
                  <a:pos x="94" y="823"/>
                </a:cxn>
                <a:cxn ang="0">
                  <a:pos x="201" y="1227"/>
                </a:cxn>
              </a:cxnLst>
              <a:rect l="0" t="0" r="r" b="b"/>
              <a:pathLst>
                <a:path w="813" h="1415">
                  <a:moveTo>
                    <a:pt x="201" y="1227"/>
                  </a:moveTo>
                  <a:lnTo>
                    <a:pt x="0" y="1341"/>
                  </a:lnTo>
                  <a:lnTo>
                    <a:pt x="529" y="1415"/>
                  </a:lnTo>
                  <a:lnTo>
                    <a:pt x="718" y="934"/>
                  </a:lnTo>
                  <a:lnTo>
                    <a:pt x="528" y="1042"/>
                  </a:lnTo>
                  <a:cubicBezTo>
                    <a:pt x="492" y="974"/>
                    <a:pt x="472" y="899"/>
                    <a:pt x="472" y="823"/>
                  </a:cubicBezTo>
                  <a:cubicBezTo>
                    <a:pt x="472" y="645"/>
                    <a:pt x="577" y="482"/>
                    <a:pt x="741" y="405"/>
                  </a:cubicBezTo>
                  <a:lnTo>
                    <a:pt x="741" y="405"/>
                  </a:lnTo>
                  <a:lnTo>
                    <a:pt x="605" y="249"/>
                  </a:lnTo>
                  <a:lnTo>
                    <a:pt x="813" y="0"/>
                  </a:lnTo>
                  <a:cubicBezTo>
                    <a:pt x="399" y="64"/>
                    <a:pt x="94" y="413"/>
                    <a:pt x="94" y="823"/>
                  </a:cubicBezTo>
                  <a:cubicBezTo>
                    <a:pt x="94" y="965"/>
                    <a:pt x="131" y="1104"/>
                    <a:pt x="201" y="1227"/>
                  </a:cubicBezTo>
                  <a:close/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900" ker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0" name="Freeform 57">
              <a:extLst>
                <a:ext uri="{FF2B5EF4-FFF2-40B4-BE49-F238E27FC236}">
                  <a16:creationId xmlns:a16="http://schemas.microsoft.com/office/drawing/2014/main" id="{48E3BD14-B574-4E6B-AD64-D815698B860E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2822" y="1773"/>
              <a:ext cx="578" cy="1010"/>
            </a:xfrm>
            <a:custGeom>
              <a:avLst/>
              <a:gdLst/>
              <a:ahLst/>
              <a:cxnLst>
                <a:cxn ang="0">
                  <a:pos x="201" y="1227"/>
                </a:cxn>
                <a:cxn ang="0">
                  <a:pos x="0" y="1341"/>
                </a:cxn>
                <a:cxn ang="0">
                  <a:pos x="529" y="1415"/>
                </a:cxn>
                <a:cxn ang="0">
                  <a:pos x="718" y="934"/>
                </a:cxn>
                <a:cxn ang="0">
                  <a:pos x="528" y="1042"/>
                </a:cxn>
                <a:cxn ang="0">
                  <a:pos x="472" y="823"/>
                </a:cxn>
                <a:cxn ang="0">
                  <a:pos x="741" y="405"/>
                </a:cxn>
                <a:cxn ang="0">
                  <a:pos x="741" y="405"/>
                </a:cxn>
                <a:cxn ang="0">
                  <a:pos x="605" y="249"/>
                </a:cxn>
                <a:cxn ang="0">
                  <a:pos x="813" y="0"/>
                </a:cxn>
                <a:cxn ang="0">
                  <a:pos x="94" y="823"/>
                </a:cxn>
                <a:cxn ang="0">
                  <a:pos x="201" y="1227"/>
                </a:cxn>
              </a:cxnLst>
              <a:rect l="0" t="0" r="r" b="b"/>
              <a:pathLst>
                <a:path w="813" h="1415">
                  <a:moveTo>
                    <a:pt x="201" y="1227"/>
                  </a:moveTo>
                  <a:lnTo>
                    <a:pt x="0" y="1341"/>
                  </a:lnTo>
                  <a:lnTo>
                    <a:pt x="529" y="1415"/>
                  </a:lnTo>
                  <a:lnTo>
                    <a:pt x="718" y="934"/>
                  </a:lnTo>
                  <a:lnTo>
                    <a:pt x="528" y="1042"/>
                  </a:lnTo>
                  <a:cubicBezTo>
                    <a:pt x="492" y="974"/>
                    <a:pt x="472" y="899"/>
                    <a:pt x="472" y="823"/>
                  </a:cubicBezTo>
                  <a:cubicBezTo>
                    <a:pt x="472" y="645"/>
                    <a:pt x="577" y="482"/>
                    <a:pt x="741" y="405"/>
                  </a:cubicBezTo>
                  <a:lnTo>
                    <a:pt x="741" y="405"/>
                  </a:lnTo>
                  <a:lnTo>
                    <a:pt x="605" y="249"/>
                  </a:lnTo>
                  <a:lnTo>
                    <a:pt x="813" y="0"/>
                  </a:lnTo>
                  <a:cubicBezTo>
                    <a:pt x="399" y="64"/>
                    <a:pt x="94" y="413"/>
                    <a:pt x="94" y="823"/>
                  </a:cubicBezTo>
                  <a:cubicBezTo>
                    <a:pt x="94" y="965"/>
                    <a:pt x="131" y="1104"/>
                    <a:pt x="201" y="1227"/>
                  </a:cubicBezTo>
                  <a:close/>
                </a:path>
              </a:pathLst>
            </a:custGeom>
            <a:grpFill/>
            <a:ln w="635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900" ker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1" name="Freeform 58">
              <a:extLst>
                <a:ext uri="{FF2B5EF4-FFF2-40B4-BE49-F238E27FC236}">
                  <a16:creationId xmlns:a16="http://schemas.microsoft.com/office/drawing/2014/main" id="{69CB8DA9-C10A-404C-BE0F-F51B29AEA8A9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3048" y="2388"/>
              <a:ext cx="1067" cy="633"/>
            </a:xfrm>
            <a:custGeom>
              <a:avLst/>
              <a:gdLst/>
              <a:ahLst/>
              <a:cxnLst>
                <a:cxn ang="0">
                  <a:pos x="1353" y="396"/>
                </a:cxn>
                <a:cxn ang="0">
                  <a:pos x="1496" y="481"/>
                </a:cxn>
                <a:cxn ang="0">
                  <a:pos x="1307" y="0"/>
                </a:cxn>
                <a:cxn ang="0">
                  <a:pos x="816" y="74"/>
                </a:cxn>
                <a:cxn ang="0">
                  <a:pos x="1031" y="203"/>
                </a:cxn>
                <a:cxn ang="0">
                  <a:pos x="382" y="359"/>
                </a:cxn>
                <a:cxn ang="0">
                  <a:pos x="309" y="306"/>
                </a:cxn>
                <a:cxn ang="0">
                  <a:pos x="309" y="306"/>
                </a:cxn>
                <a:cxn ang="0">
                  <a:pos x="211" y="555"/>
                </a:cxn>
                <a:cxn ang="0">
                  <a:pos x="0" y="526"/>
                </a:cxn>
                <a:cxn ang="0">
                  <a:pos x="1201" y="577"/>
                </a:cxn>
                <a:cxn ang="0">
                  <a:pos x="1353" y="396"/>
                </a:cxn>
              </a:cxnLst>
              <a:rect l="0" t="0" r="r" b="b"/>
              <a:pathLst>
                <a:path w="1496" h="888">
                  <a:moveTo>
                    <a:pt x="1353" y="396"/>
                  </a:moveTo>
                  <a:lnTo>
                    <a:pt x="1496" y="481"/>
                  </a:lnTo>
                  <a:lnTo>
                    <a:pt x="1307" y="0"/>
                  </a:lnTo>
                  <a:lnTo>
                    <a:pt x="816" y="74"/>
                  </a:lnTo>
                  <a:lnTo>
                    <a:pt x="1031" y="203"/>
                  </a:lnTo>
                  <a:cubicBezTo>
                    <a:pt x="896" y="422"/>
                    <a:pt x="605" y="491"/>
                    <a:pt x="382" y="359"/>
                  </a:cubicBezTo>
                  <a:cubicBezTo>
                    <a:pt x="356" y="343"/>
                    <a:pt x="332" y="326"/>
                    <a:pt x="309" y="306"/>
                  </a:cubicBezTo>
                  <a:lnTo>
                    <a:pt x="309" y="306"/>
                  </a:lnTo>
                  <a:lnTo>
                    <a:pt x="211" y="555"/>
                  </a:lnTo>
                  <a:lnTo>
                    <a:pt x="0" y="526"/>
                  </a:lnTo>
                  <a:cubicBezTo>
                    <a:pt x="317" y="865"/>
                    <a:pt x="855" y="888"/>
                    <a:pt x="1201" y="577"/>
                  </a:cubicBezTo>
                  <a:cubicBezTo>
                    <a:pt x="1260" y="524"/>
                    <a:pt x="1312" y="463"/>
                    <a:pt x="1353" y="396"/>
                  </a:cubicBezTo>
                  <a:close/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900" ker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2" name="Freeform 59">
              <a:extLst>
                <a:ext uri="{FF2B5EF4-FFF2-40B4-BE49-F238E27FC236}">
                  <a16:creationId xmlns:a16="http://schemas.microsoft.com/office/drawing/2014/main" id="{F937D00B-65AD-4D6C-B29D-FE76CDD8C7C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3048" y="2388"/>
              <a:ext cx="1067" cy="633"/>
            </a:xfrm>
            <a:custGeom>
              <a:avLst/>
              <a:gdLst/>
              <a:ahLst/>
              <a:cxnLst>
                <a:cxn ang="0">
                  <a:pos x="1353" y="396"/>
                </a:cxn>
                <a:cxn ang="0">
                  <a:pos x="1496" y="481"/>
                </a:cxn>
                <a:cxn ang="0">
                  <a:pos x="1307" y="0"/>
                </a:cxn>
                <a:cxn ang="0">
                  <a:pos x="816" y="74"/>
                </a:cxn>
                <a:cxn ang="0">
                  <a:pos x="1031" y="203"/>
                </a:cxn>
                <a:cxn ang="0">
                  <a:pos x="382" y="359"/>
                </a:cxn>
                <a:cxn ang="0">
                  <a:pos x="309" y="306"/>
                </a:cxn>
                <a:cxn ang="0">
                  <a:pos x="309" y="306"/>
                </a:cxn>
                <a:cxn ang="0">
                  <a:pos x="211" y="555"/>
                </a:cxn>
                <a:cxn ang="0">
                  <a:pos x="0" y="526"/>
                </a:cxn>
                <a:cxn ang="0">
                  <a:pos x="1201" y="577"/>
                </a:cxn>
                <a:cxn ang="0">
                  <a:pos x="1353" y="396"/>
                </a:cxn>
              </a:cxnLst>
              <a:rect l="0" t="0" r="r" b="b"/>
              <a:pathLst>
                <a:path w="1496" h="888">
                  <a:moveTo>
                    <a:pt x="1353" y="396"/>
                  </a:moveTo>
                  <a:lnTo>
                    <a:pt x="1496" y="481"/>
                  </a:lnTo>
                  <a:lnTo>
                    <a:pt x="1307" y="0"/>
                  </a:lnTo>
                  <a:lnTo>
                    <a:pt x="816" y="74"/>
                  </a:lnTo>
                  <a:lnTo>
                    <a:pt x="1031" y="203"/>
                  </a:lnTo>
                  <a:cubicBezTo>
                    <a:pt x="896" y="422"/>
                    <a:pt x="605" y="491"/>
                    <a:pt x="382" y="359"/>
                  </a:cubicBezTo>
                  <a:cubicBezTo>
                    <a:pt x="356" y="343"/>
                    <a:pt x="332" y="326"/>
                    <a:pt x="309" y="306"/>
                  </a:cubicBezTo>
                  <a:lnTo>
                    <a:pt x="309" y="306"/>
                  </a:lnTo>
                  <a:lnTo>
                    <a:pt x="211" y="555"/>
                  </a:lnTo>
                  <a:lnTo>
                    <a:pt x="0" y="526"/>
                  </a:lnTo>
                  <a:cubicBezTo>
                    <a:pt x="317" y="865"/>
                    <a:pt x="855" y="888"/>
                    <a:pt x="1201" y="577"/>
                  </a:cubicBezTo>
                  <a:cubicBezTo>
                    <a:pt x="1260" y="524"/>
                    <a:pt x="1312" y="463"/>
                    <a:pt x="1353" y="396"/>
                  </a:cubicBezTo>
                  <a:close/>
                </a:path>
              </a:pathLst>
            </a:custGeom>
            <a:grpFill/>
            <a:ln w="635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900" ker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3" name="Freeform 60">
              <a:extLst>
                <a:ext uri="{FF2B5EF4-FFF2-40B4-BE49-F238E27FC236}">
                  <a16:creationId xmlns:a16="http://schemas.microsoft.com/office/drawing/2014/main" id="{7FC781E3-E3C8-4910-9620-F935F3AC815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3252" y="1661"/>
              <a:ext cx="850" cy="923"/>
            </a:xfrm>
            <a:custGeom>
              <a:avLst/>
              <a:gdLst/>
              <a:ahLst/>
              <a:cxnLst>
                <a:cxn ang="0">
                  <a:pos x="340" y="148"/>
                </a:cxn>
                <a:cxn ang="0">
                  <a:pos x="340" y="0"/>
                </a:cxn>
                <a:cxn ang="0">
                  <a:pos x="0" y="407"/>
                </a:cxn>
                <a:cxn ang="0">
                  <a:pos x="340" y="796"/>
                </a:cxn>
                <a:cxn ang="0">
                  <a:pos x="340" y="518"/>
                </a:cxn>
                <a:cxn ang="0">
                  <a:pos x="812" y="981"/>
                </a:cxn>
                <a:cxn ang="0">
                  <a:pos x="812" y="981"/>
                </a:cxn>
                <a:cxn ang="0">
                  <a:pos x="807" y="1050"/>
                </a:cxn>
                <a:cxn ang="0">
                  <a:pos x="807" y="1050"/>
                </a:cxn>
                <a:cxn ang="0">
                  <a:pos x="1020" y="1018"/>
                </a:cxn>
                <a:cxn ang="0">
                  <a:pos x="1128" y="1293"/>
                </a:cxn>
                <a:cxn ang="0">
                  <a:pos x="1190" y="981"/>
                </a:cxn>
                <a:cxn ang="0">
                  <a:pos x="340" y="148"/>
                </a:cxn>
              </a:cxnLst>
              <a:rect l="0" t="0" r="r" b="b"/>
              <a:pathLst>
                <a:path w="1190" h="1293">
                  <a:moveTo>
                    <a:pt x="340" y="148"/>
                  </a:moveTo>
                  <a:lnTo>
                    <a:pt x="340" y="0"/>
                  </a:lnTo>
                  <a:lnTo>
                    <a:pt x="0" y="407"/>
                  </a:lnTo>
                  <a:lnTo>
                    <a:pt x="340" y="796"/>
                  </a:lnTo>
                  <a:lnTo>
                    <a:pt x="340" y="518"/>
                  </a:lnTo>
                  <a:cubicBezTo>
                    <a:pt x="601" y="518"/>
                    <a:pt x="812" y="725"/>
                    <a:pt x="812" y="981"/>
                  </a:cubicBezTo>
                  <a:cubicBezTo>
                    <a:pt x="812" y="981"/>
                    <a:pt x="812" y="981"/>
                    <a:pt x="812" y="981"/>
                  </a:cubicBezTo>
                  <a:cubicBezTo>
                    <a:pt x="812" y="1004"/>
                    <a:pt x="810" y="1027"/>
                    <a:pt x="807" y="1050"/>
                  </a:cubicBezTo>
                  <a:lnTo>
                    <a:pt x="807" y="1050"/>
                  </a:lnTo>
                  <a:lnTo>
                    <a:pt x="1020" y="1018"/>
                  </a:lnTo>
                  <a:lnTo>
                    <a:pt x="1128" y="1293"/>
                  </a:lnTo>
                  <a:cubicBezTo>
                    <a:pt x="1169" y="1194"/>
                    <a:pt x="1190" y="1088"/>
                    <a:pt x="1190" y="981"/>
                  </a:cubicBezTo>
                  <a:cubicBezTo>
                    <a:pt x="1190" y="521"/>
                    <a:pt x="809" y="148"/>
                    <a:pt x="340" y="148"/>
                  </a:cubicBezTo>
                  <a:close/>
                </a:path>
              </a:pathLst>
            </a:custGeom>
            <a:grpFill/>
            <a:ln w="6350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900" ker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4" name="Freeform 61">
              <a:extLst>
                <a:ext uri="{FF2B5EF4-FFF2-40B4-BE49-F238E27FC236}">
                  <a16:creationId xmlns:a16="http://schemas.microsoft.com/office/drawing/2014/main" id="{E1D0283C-1AFD-431A-8C10-3D13131207C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3252" y="1661"/>
              <a:ext cx="850" cy="923"/>
            </a:xfrm>
            <a:custGeom>
              <a:avLst/>
              <a:gdLst/>
              <a:ahLst/>
              <a:cxnLst>
                <a:cxn ang="0">
                  <a:pos x="340" y="148"/>
                </a:cxn>
                <a:cxn ang="0">
                  <a:pos x="340" y="0"/>
                </a:cxn>
                <a:cxn ang="0">
                  <a:pos x="0" y="407"/>
                </a:cxn>
                <a:cxn ang="0">
                  <a:pos x="340" y="796"/>
                </a:cxn>
                <a:cxn ang="0">
                  <a:pos x="340" y="518"/>
                </a:cxn>
                <a:cxn ang="0">
                  <a:pos x="812" y="981"/>
                </a:cxn>
                <a:cxn ang="0">
                  <a:pos x="812" y="981"/>
                </a:cxn>
                <a:cxn ang="0">
                  <a:pos x="807" y="1050"/>
                </a:cxn>
                <a:cxn ang="0">
                  <a:pos x="807" y="1050"/>
                </a:cxn>
                <a:cxn ang="0">
                  <a:pos x="1020" y="1018"/>
                </a:cxn>
                <a:cxn ang="0">
                  <a:pos x="1128" y="1293"/>
                </a:cxn>
                <a:cxn ang="0">
                  <a:pos x="1190" y="981"/>
                </a:cxn>
                <a:cxn ang="0">
                  <a:pos x="340" y="148"/>
                </a:cxn>
              </a:cxnLst>
              <a:rect l="0" t="0" r="r" b="b"/>
              <a:pathLst>
                <a:path w="1190" h="1293">
                  <a:moveTo>
                    <a:pt x="340" y="148"/>
                  </a:moveTo>
                  <a:lnTo>
                    <a:pt x="340" y="0"/>
                  </a:lnTo>
                  <a:lnTo>
                    <a:pt x="0" y="407"/>
                  </a:lnTo>
                  <a:lnTo>
                    <a:pt x="340" y="796"/>
                  </a:lnTo>
                  <a:lnTo>
                    <a:pt x="340" y="518"/>
                  </a:lnTo>
                  <a:cubicBezTo>
                    <a:pt x="601" y="518"/>
                    <a:pt x="812" y="725"/>
                    <a:pt x="812" y="981"/>
                  </a:cubicBezTo>
                  <a:cubicBezTo>
                    <a:pt x="812" y="981"/>
                    <a:pt x="812" y="981"/>
                    <a:pt x="812" y="981"/>
                  </a:cubicBezTo>
                  <a:cubicBezTo>
                    <a:pt x="812" y="1004"/>
                    <a:pt x="810" y="1027"/>
                    <a:pt x="807" y="1050"/>
                  </a:cubicBezTo>
                  <a:lnTo>
                    <a:pt x="807" y="1050"/>
                  </a:lnTo>
                  <a:lnTo>
                    <a:pt x="1020" y="1018"/>
                  </a:lnTo>
                  <a:lnTo>
                    <a:pt x="1128" y="1293"/>
                  </a:lnTo>
                  <a:cubicBezTo>
                    <a:pt x="1169" y="1194"/>
                    <a:pt x="1190" y="1088"/>
                    <a:pt x="1190" y="981"/>
                  </a:cubicBezTo>
                  <a:cubicBezTo>
                    <a:pt x="1190" y="521"/>
                    <a:pt x="809" y="148"/>
                    <a:pt x="340" y="148"/>
                  </a:cubicBezTo>
                  <a:close/>
                </a:path>
              </a:pathLst>
            </a:custGeom>
            <a:grpFill/>
            <a:ln w="635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900" ker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52" name="Freeform 70">
            <a:extLst>
              <a:ext uri="{FF2B5EF4-FFF2-40B4-BE49-F238E27FC236}">
                <a16:creationId xmlns:a16="http://schemas.microsoft.com/office/drawing/2014/main" id="{90C12FA5-3040-4285-B21A-88A7E3BF93CE}"/>
              </a:ext>
            </a:extLst>
          </p:cNvPr>
          <p:cNvSpPr>
            <a:spLocks/>
          </p:cNvSpPr>
          <p:nvPr/>
        </p:nvSpPr>
        <p:spPr bwMode="auto">
          <a:xfrm>
            <a:off x="336552" y="2039707"/>
            <a:ext cx="10337057" cy="481860"/>
          </a:xfrm>
          <a:prstGeom prst="chevron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76200" tIns="38100" rIns="76200" bIns="38100" numCol="1" anchor="t" anchorCtr="0" compatLnSpc="1">
            <a:prstTxWarp prst="textNoShape">
              <a:avLst/>
            </a:prstTxWarp>
          </a:bodyPr>
          <a:lstStyle/>
          <a:p>
            <a:endParaRPr lang="en-US" sz="150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F7EBEEC-FE71-44CF-A615-F7068F1E5062}"/>
              </a:ext>
            </a:extLst>
          </p:cNvPr>
          <p:cNvGrpSpPr/>
          <p:nvPr/>
        </p:nvGrpSpPr>
        <p:grpSpPr>
          <a:xfrm>
            <a:off x="3015303" y="1760389"/>
            <a:ext cx="873125" cy="1020403"/>
            <a:chOff x="5884863" y="2279650"/>
            <a:chExt cx="1047750" cy="1392238"/>
          </a:xfrm>
          <a:solidFill>
            <a:srgbClr val="0091DA"/>
          </a:solidFill>
          <a:effectLst/>
        </p:grpSpPr>
        <p:sp>
          <p:nvSpPr>
            <p:cNvPr id="61" name="Freeform 79">
              <a:extLst>
                <a:ext uri="{FF2B5EF4-FFF2-40B4-BE49-F238E27FC236}">
                  <a16:creationId xmlns:a16="http://schemas.microsoft.com/office/drawing/2014/main" id="{922773BF-C184-4F5E-B77C-78F46798F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2970213"/>
              <a:ext cx="1047750" cy="701675"/>
            </a:xfrm>
            <a:custGeom>
              <a:avLst/>
              <a:gdLst>
                <a:gd name="T0" fmla="*/ 0 w 660"/>
                <a:gd name="T1" fmla="*/ 221 h 442"/>
                <a:gd name="T2" fmla="*/ 220 w 660"/>
                <a:gd name="T3" fmla="*/ 442 h 442"/>
                <a:gd name="T4" fmla="*/ 440 w 660"/>
                <a:gd name="T5" fmla="*/ 221 h 442"/>
                <a:gd name="T6" fmla="*/ 660 w 660"/>
                <a:gd name="T7" fmla="*/ 0 h 442"/>
                <a:gd name="T8" fmla="*/ 220 w 660"/>
                <a:gd name="T9" fmla="*/ 0 h 442"/>
                <a:gd name="T10" fmla="*/ 0 w 660"/>
                <a:gd name="T11" fmla="*/ 221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442">
                  <a:moveTo>
                    <a:pt x="0" y="221"/>
                  </a:moveTo>
                  <a:lnTo>
                    <a:pt x="220" y="442"/>
                  </a:lnTo>
                  <a:lnTo>
                    <a:pt x="440" y="221"/>
                  </a:lnTo>
                  <a:lnTo>
                    <a:pt x="660" y="0"/>
                  </a:lnTo>
                  <a:lnTo>
                    <a:pt x="220" y="0"/>
                  </a:lnTo>
                  <a:lnTo>
                    <a:pt x="0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6200" tIns="38100" rIns="76200" bIns="38100" numCol="1" anchor="t" anchorCtr="0" compatLnSpc="1">
              <a:prstTxWarp prst="textNoShape">
                <a:avLst/>
              </a:prstTxWarp>
            </a:bodyPr>
            <a:lstStyle/>
            <a:p>
              <a:endParaRPr lang="en-US" sz="1500"/>
            </a:p>
          </p:txBody>
        </p:sp>
        <p:sp>
          <p:nvSpPr>
            <p:cNvPr id="62" name="Freeform 80">
              <a:extLst>
                <a:ext uri="{FF2B5EF4-FFF2-40B4-BE49-F238E27FC236}">
                  <a16:creationId xmlns:a16="http://schemas.microsoft.com/office/drawing/2014/main" id="{D4B8B4AC-E9F3-4890-A155-C6D00E4CC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2279650"/>
              <a:ext cx="1047750" cy="690563"/>
            </a:xfrm>
            <a:custGeom>
              <a:avLst/>
              <a:gdLst>
                <a:gd name="T0" fmla="*/ 220 w 660"/>
                <a:gd name="T1" fmla="*/ 0 h 435"/>
                <a:gd name="T2" fmla="*/ 0 w 660"/>
                <a:gd name="T3" fmla="*/ 221 h 435"/>
                <a:gd name="T4" fmla="*/ 220 w 660"/>
                <a:gd name="T5" fmla="*/ 435 h 435"/>
                <a:gd name="T6" fmla="*/ 660 w 660"/>
                <a:gd name="T7" fmla="*/ 435 h 435"/>
                <a:gd name="T8" fmla="*/ 440 w 660"/>
                <a:gd name="T9" fmla="*/ 221 h 435"/>
                <a:gd name="T10" fmla="*/ 220 w 660"/>
                <a:gd name="T1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435">
                  <a:moveTo>
                    <a:pt x="220" y="0"/>
                  </a:moveTo>
                  <a:lnTo>
                    <a:pt x="0" y="221"/>
                  </a:lnTo>
                  <a:lnTo>
                    <a:pt x="220" y="435"/>
                  </a:lnTo>
                  <a:lnTo>
                    <a:pt x="660" y="435"/>
                  </a:lnTo>
                  <a:lnTo>
                    <a:pt x="440" y="221"/>
                  </a:lnTo>
                  <a:lnTo>
                    <a:pt x="2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6200" tIns="38100" rIns="76200" bIns="38100" numCol="1" anchor="t" anchorCtr="0" compatLnSpc="1">
              <a:prstTxWarp prst="textNoShape">
                <a:avLst/>
              </a:prstTxWarp>
            </a:bodyPr>
            <a:lstStyle/>
            <a:p>
              <a:endParaRPr lang="en-US" sz="1500"/>
            </a:p>
          </p:txBody>
        </p:sp>
      </p:grpSp>
      <p:sp>
        <p:nvSpPr>
          <p:cNvPr id="63" name="Freeform 81">
            <a:extLst>
              <a:ext uri="{FF2B5EF4-FFF2-40B4-BE49-F238E27FC236}">
                <a16:creationId xmlns:a16="http://schemas.microsoft.com/office/drawing/2014/main" id="{FFD34B2E-F4C8-4BCF-8978-348F1DC1CB13}"/>
              </a:ext>
            </a:extLst>
          </p:cNvPr>
          <p:cNvSpPr>
            <a:spLocks noEditPoints="1"/>
          </p:cNvSpPr>
          <p:nvPr/>
        </p:nvSpPr>
        <p:spPr bwMode="auto">
          <a:xfrm>
            <a:off x="3207125" y="3001773"/>
            <a:ext cx="198438" cy="199761"/>
          </a:xfrm>
          <a:custGeom>
            <a:avLst/>
            <a:gdLst>
              <a:gd name="T0" fmla="*/ 13 w 26"/>
              <a:gd name="T1" fmla="*/ 0 h 26"/>
              <a:gd name="T2" fmla="*/ 0 w 26"/>
              <a:gd name="T3" fmla="*/ 13 h 26"/>
              <a:gd name="T4" fmla="*/ 13 w 26"/>
              <a:gd name="T5" fmla="*/ 26 h 26"/>
              <a:gd name="T6" fmla="*/ 26 w 26"/>
              <a:gd name="T7" fmla="*/ 13 h 26"/>
              <a:gd name="T8" fmla="*/ 13 w 26"/>
              <a:gd name="T9" fmla="*/ 0 h 26"/>
              <a:gd name="T10" fmla="*/ 13 w 26"/>
              <a:gd name="T11" fmla="*/ 20 h 26"/>
              <a:gd name="T12" fmla="*/ 6 w 26"/>
              <a:gd name="T13" fmla="*/ 13 h 26"/>
              <a:gd name="T14" fmla="*/ 13 w 26"/>
              <a:gd name="T15" fmla="*/ 6 h 26"/>
              <a:gd name="T16" fmla="*/ 20 w 26"/>
              <a:gd name="T17" fmla="*/ 13 h 26"/>
              <a:gd name="T18" fmla="*/ 13 w 26"/>
              <a:gd name="T19" fmla="*/ 2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26">
                <a:moveTo>
                  <a:pt x="13" y="0"/>
                </a:moveTo>
                <a:cubicBezTo>
                  <a:pt x="6" y="0"/>
                  <a:pt x="0" y="6"/>
                  <a:pt x="0" y="13"/>
                </a:cubicBezTo>
                <a:cubicBezTo>
                  <a:pt x="0" y="20"/>
                  <a:pt x="6" y="26"/>
                  <a:pt x="13" y="26"/>
                </a:cubicBezTo>
                <a:cubicBezTo>
                  <a:pt x="20" y="26"/>
                  <a:pt x="26" y="20"/>
                  <a:pt x="26" y="13"/>
                </a:cubicBezTo>
                <a:cubicBezTo>
                  <a:pt x="26" y="6"/>
                  <a:pt x="20" y="0"/>
                  <a:pt x="13" y="0"/>
                </a:cubicBezTo>
                <a:close/>
                <a:moveTo>
                  <a:pt x="13" y="20"/>
                </a:moveTo>
                <a:cubicBezTo>
                  <a:pt x="9" y="20"/>
                  <a:pt x="6" y="17"/>
                  <a:pt x="6" y="13"/>
                </a:cubicBezTo>
                <a:cubicBezTo>
                  <a:pt x="6" y="9"/>
                  <a:pt x="9" y="6"/>
                  <a:pt x="13" y="6"/>
                </a:cubicBezTo>
                <a:cubicBezTo>
                  <a:pt x="17" y="6"/>
                  <a:pt x="20" y="9"/>
                  <a:pt x="20" y="13"/>
                </a:cubicBezTo>
                <a:cubicBezTo>
                  <a:pt x="20" y="17"/>
                  <a:pt x="17" y="20"/>
                  <a:pt x="13" y="20"/>
                </a:cubicBezTo>
                <a:close/>
              </a:path>
            </a:pathLst>
          </a:custGeom>
          <a:solidFill>
            <a:srgbClr val="008F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76200" tIns="38100" rIns="76200" bIns="38100" numCol="1" anchor="t" anchorCtr="0" compatLnSpc="1">
            <a:prstTxWarp prst="textNoShape">
              <a:avLst/>
            </a:prstTxWarp>
          </a:bodyPr>
          <a:lstStyle/>
          <a:p>
            <a:endParaRPr lang="en-US" sz="150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69743C7-AF96-49B5-BC77-0917BD29EE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2511" y="3400291"/>
            <a:ext cx="1227667" cy="407458"/>
          </a:xfrm>
          <a:prstGeom prst="rect">
            <a:avLst/>
          </a:prstGeom>
          <a:solidFill>
            <a:srgbClr val="008F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38100" rIns="76200" bIns="381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500">
              <a:solidFill>
                <a:schemeClr val="bg1"/>
              </a:solidFill>
            </a:endParaRP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7BD03C8-7EBC-4C03-8B4A-F21422946F5A}"/>
              </a:ext>
            </a:extLst>
          </p:cNvPr>
          <p:cNvCxnSpPr>
            <a:stCxn id="61" idx="1"/>
            <a:endCxn id="63" idx="0"/>
          </p:cNvCxnSpPr>
          <p:nvPr/>
        </p:nvCxnSpPr>
        <p:spPr>
          <a:xfrm flipH="1">
            <a:off x="3306344" y="2780792"/>
            <a:ext cx="1" cy="220981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1E0D1C2-DB92-4AE1-816D-083B10B51C60}"/>
              </a:ext>
            </a:extLst>
          </p:cNvPr>
          <p:cNvCxnSpPr>
            <a:stCxn id="63" idx="2"/>
            <a:endCxn id="64" idx="0"/>
          </p:cNvCxnSpPr>
          <p:nvPr/>
        </p:nvCxnSpPr>
        <p:spPr>
          <a:xfrm>
            <a:off x="3306344" y="3201534"/>
            <a:ext cx="1" cy="19875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>
            <a:extLst>
              <a:ext uri="{FF2B5EF4-FFF2-40B4-BE49-F238E27FC236}">
                <a16:creationId xmlns:a16="http://schemas.microsoft.com/office/drawing/2014/main" id="{2E482F99-7876-42CF-93A7-29A8D682DC86}"/>
              </a:ext>
            </a:extLst>
          </p:cNvPr>
          <p:cNvSpPr/>
          <p:nvPr/>
        </p:nvSpPr>
        <p:spPr>
          <a:xfrm>
            <a:off x="2299114" y="3400291"/>
            <a:ext cx="2016000" cy="2232286"/>
          </a:xfrm>
          <a:prstGeom prst="rect">
            <a:avLst/>
          </a:prstGeom>
          <a:solidFill>
            <a:schemeClr val="bg1"/>
          </a:solidFill>
          <a:ln w="28575">
            <a:solidFill>
              <a:srgbClr val="0091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/>
          <a:lstStyle/>
          <a:p>
            <a:pPr algn="ctr">
              <a:spcAft>
                <a:spcPts val="600"/>
              </a:spcAft>
            </a:pPr>
            <a:r>
              <a:rPr lang="en-GB"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Created skills passport</a:t>
            </a:r>
          </a:p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Drafted shortlist of ‘core’ skills for NRSS and RSC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0B1599B-D9E0-4F07-AA1E-D55EC73CDB77}"/>
              </a:ext>
            </a:extLst>
          </p:cNvPr>
          <p:cNvGrpSpPr/>
          <p:nvPr/>
        </p:nvGrpSpPr>
        <p:grpSpPr>
          <a:xfrm>
            <a:off x="5162877" y="1760389"/>
            <a:ext cx="866511" cy="1020403"/>
            <a:chOff x="8037513" y="2279650"/>
            <a:chExt cx="1039813" cy="1392238"/>
          </a:xfrm>
          <a:solidFill>
            <a:srgbClr val="E36877"/>
          </a:solidFill>
          <a:effectLst/>
        </p:grpSpPr>
        <p:sp>
          <p:nvSpPr>
            <p:cNvPr id="68" name="Freeform 86">
              <a:extLst>
                <a:ext uri="{FF2B5EF4-FFF2-40B4-BE49-F238E27FC236}">
                  <a16:creationId xmlns:a16="http://schemas.microsoft.com/office/drawing/2014/main" id="{31853CAA-3287-4E3F-9146-A45DEAE13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513" y="2970213"/>
              <a:ext cx="1039813" cy="701675"/>
            </a:xfrm>
            <a:custGeom>
              <a:avLst/>
              <a:gdLst>
                <a:gd name="T0" fmla="*/ 0 w 655"/>
                <a:gd name="T1" fmla="*/ 221 h 442"/>
                <a:gd name="T2" fmla="*/ 220 w 655"/>
                <a:gd name="T3" fmla="*/ 442 h 442"/>
                <a:gd name="T4" fmla="*/ 441 w 655"/>
                <a:gd name="T5" fmla="*/ 221 h 442"/>
                <a:gd name="T6" fmla="*/ 655 w 655"/>
                <a:gd name="T7" fmla="*/ 0 h 442"/>
                <a:gd name="T8" fmla="*/ 220 w 655"/>
                <a:gd name="T9" fmla="*/ 0 h 442"/>
                <a:gd name="T10" fmla="*/ 0 w 655"/>
                <a:gd name="T11" fmla="*/ 221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5" h="442">
                  <a:moveTo>
                    <a:pt x="0" y="221"/>
                  </a:moveTo>
                  <a:lnTo>
                    <a:pt x="220" y="442"/>
                  </a:lnTo>
                  <a:lnTo>
                    <a:pt x="441" y="221"/>
                  </a:lnTo>
                  <a:lnTo>
                    <a:pt x="655" y="0"/>
                  </a:lnTo>
                  <a:lnTo>
                    <a:pt x="220" y="0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6200" tIns="38100" rIns="76200" bIns="38100" numCol="1" anchor="t" anchorCtr="0" compatLnSpc="1">
              <a:prstTxWarp prst="textNoShape">
                <a:avLst/>
              </a:prstTxWarp>
            </a:bodyPr>
            <a:lstStyle/>
            <a:p>
              <a:endParaRPr lang="en-US" sz="1500"/>
            </a:p>
          </p:txBody>
        </p:sp>
        <p:sp>
          <p:nvSpPr>
            <p:cNvPr id="69" name="Freeform 87">
              <a:extLst>
                <a:ext uri="{FF2B5EF4-FFF2-40B4-BE49-F238E27FC236}">
                  <a16:creationId xmlns:a16="http://schemas.microsoft.com/office/drawing/2014/main" id="{F3CA093D-C34E-4620-B95B-ACD026C99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513" y="2279650"/>
              <a:ext cx="1039813" cy="690563"/>
            </a:xfrm>
            <a:custGeom>
              <a:avLst/>
              <a:gdLst>
                <a:gd name="T0" fmla="*/ 220 w 655"/>
                <a:gd name="T1" fmla="*/ 0 h 435"/>
                <a:gd name="T2" fmla="*/ 0 w 655"/>
                <a:gd name="T3" fmla="*/ 221 h 435"/>
                <a:gd name="T4" fmla="*/ 220 w 655"/>
                <a:gd name="T5" fmla="*/ 435 h 435"/>
                <a:gd name="T6" fmla="*/ 655 w 655"/>
                <a:gd name="T7" fmla="*/ 435 h 435"/>
                <a:gd name="T8" fmla="*/ 441 w 655"/>
                <a:gd name="T9" fmla="*/ 221 h 435"/>
                <a:gd name="T10" fmla="*/ 220 w 655"/>
                <a:gd name="T1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5" h="435">
                  <a:moveTo>
                    <a:pt x="220" y="0"/>
                  </a:moveTo>
                  <a:lnTo>
                    <a:pt x="0" y="221"/>
                  </a:lnTo>
                  <a:lnTo>
                    <a:pt x="220" y="435"/>
                  </a:lnTo>
                  <a:lnTo>
                    <a:pt x="655" y="435"/>
                  </a:lnTo>
                  <a:lnTo>
                    <a:pt x="441" y="221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6200" tIns="38100" rIns="76200" bIns="38100" numCol="1" anchor="t" anchorCtr="0" compatLnSpc="1">
              <a:prstTxWarp prst="textNoShape">
                <a:avLst/>
              </a:prstTxWarp>
            </a:bodyPr>
            <a:lstStyle/>
            <a:p>
              <a:endParaRPr lang="en-US" sz="1500"/>
            </a:p>
          </p:txBody>
        </p:sp>
      </p:grpSp>
      <p:sp>
        <p:nvSpPr>
          <p:cNvPr id="70" name="Freeform 88">
            <a:extLst>
              <a:ext uri="{FF2B5EF4-FFF2-40B4-BE49-F238E27FC236}">
                <a16:creationId xmlns:a16="http://schemas.microsoft.com/office/drawing/2014/main" id="{5A92CD9B-802E-43C7-A2DD-85C37096D912}"/>
              </a:ext>
            </a:extLst>
          </p:cNvPr>
          <p:cNvSpPr>
            <a:spLocks noEditPoints="1"/>
          </p:cNvSpPr>
          <p:nvPr/>
        </p:nvSpPr>
        <p:spPr bwMode="auto">
          <a:xfrm>
            <a:off x="5354700" y="3001773"/>
            <a:ext cx="199761" cy="199761"/>
          </a:xfrm>
          <a:custGeom>
            <a:avLst/>
            <a:gdLst>
              <a:gd name="T0" fmla="*/ 13 w 26"/>
              <a:gd name="T1" fmla="*/ 0 h 26"/>
              <a:gd name="T2" fmla="*/ 0 w 26"/>
              <a:gd name="T3" fmla="*/ 13 h 26"/>
              <a:gd name="T4" fmla="*/ 13 w 26"/>
              <a:gd name="T5" fmla="*/ 26 h 26"/>
              <a:gd name="T6" fmla="*/ 26 w 26"/>
              <a:gd name="T7" fmla="*/ 13 h 26"/>
              <a:gd name="T8" fmla="*/ 13 w 26"/>
              <a:gd name="T9" fmla="*/ 0 h 26"/>
              <a:gd name="T10" fmla="*/ 13 w 26"/>
              <a:gd name="T11" fmla="*/ 20 h 26"/>
              <a:gd name="T12" fmla="*/ 6 w 26"/>
              <a:gd name="T13" fmla="*/ 13 h 26"/>
              <a:gd name="T14" fmla="*/ 13 w 26"/>
              <a:gd name="T15" fmla="*/ 6 h 26"/>
              <a:gd name="T16" fmla="*/ 20 w 26"/>
              <a:gd name="T17" fmla="*/ 13 h 26"/>
              <a:gd name="T18" fmla="*/ 13 w 26"/>
              <a:gd name="T19" fmla="*/ 2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26">
                <a:moveTo>
                  <a:pt x="13" y="0"/>
                </a:moveTo>
                <a:cubicBezTo>
                  <a:pt x="6" y="0"/>
                  <a:pt x="0" y="6"/>
                  <a:pt x="0" y="13"/>
                </a:cubicBezTo>
                <a:cubicBezTo>
                  <a:pt x="0" y="20"/>
                  <a:pt x="6" y="26"/>
                  <a:pt x="13" y="26"/>
                </a:cubicBezTo>
                <a:cubicBezTo>
                  <a:pt x="20" y="26"/>
                  <a:pt x="26" y="20"/>
                  <a:pt x="26" y="13"/>
                </a:cubicBezTo>
                <a:cubicBezTo>
                  <a:pt x="26" y="6"/>
                  <a:pt x="20" y="0"/>
                  <a:pt x="13" y="0"/>
                </a:cubicBezTo>
                <a:close/>
                <a:moveTo>
                  <a:pt x="13" y="20"/>
                </a:moveTo>
                <a:cubicBezTo>
                  <a:pt x="9" y="20"/>
                  <a:pt x="6" y="17"/>
                  <a:pt x="6" y="13"/>
                </a:cubicBezTo>
                <a:cubicBezTo>
                  <a:pt x="6" y="9"/>
                  <a:pt x="9" y="6"/>
                  <a:pt x="13" y="6"/>
                </a:cubicBezTo>
                <a:cubicBezTo>
                  <a:pt x="17" y="6"/>
                  <a:pt x="20" y="9"/>
                  <a:pt x="20" y="13"/>
                </a:cubicBezTo>
                <a:cubicBezTo>
                  <a:pt x="20" y="17"/>
                  <a:pt x="17" y="20"/>
                  <a:pt x="13" y="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76200" tIns="38100" rIns="76200" bIns="38100" numCol="1" anchor="t" anchorCtr="0" compatLnSpc="1">
            <a:prstTxWarp prst="textNoShape">
              <a:avLst/>
            </a:prstTxWarp>
          </a:bodyPr>
          <a:lstStyle/>
          <a:p>
            <a:endParaRPr lang="en-US" sz="150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7149211-C953-48D4-A0DE-07FD3A0CA0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1408" y="3400291"/>
            <a:ext cx="1226344" cy="407458"/>
          </a:xfrm>
          <a:prstGeom prst="rect">
            <a:avLst/>
          </a:prstGeom>
          <a:solidFill>
            <a:srgbClr val="E36877"/>
          </a:solidFill>
          <a:ln>
            <a:noFill/>
          </a:ln>
          <a:effectLst/>
        </p:spPr>
        <p:txBody>
          <a:bodyPr vert="horz" wrap="square" lIns="76200" tIns="38100" rIns="76200" bIns="381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500">
              <a:solidFill>
                <a:schemeClr val="bg1"/>
              </a:solidFill>
            </a:endParaRP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DC4BAD02-CF4F-40F3-BE3B-5C8EB218473C}"/>
              </a:ext>
            </a:extLst>
          </p:cNvPr>
          <p:cNvCxnSpPr>
            <a:stCxn id="68" idx="1"/>
            <a:endCxn id="70" idx="0"/>
          </p:cNvCxnSpPr>
          <p:nvPr/>
        </p:nvCxnSpPr>
        <p:spPr>
          <a:xfrm>
            <a:off x="5453919" y="2780792"/>
            <a:ext cx="662" cy="220981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9EB4FC2-8548-46D4-87B7-717629326C34}"/>
              </a:ext>
            </a:extLst>
          </p:cNvPr>
          <p:cNvCxnSpPr>
            <a:stCxn id="70" idx="2"/>
            <a:endCxn id="71" idx="0"/>
          </p:cNvCxnSpPr>
          <p:nvPr/>
        </p:nvCxnSpPr>
        <p:spPr>
          <a:xfrm flipH="1">
            <a:off x="5454580" y="3201534"/>
            <a:ext cx="1" cy="19875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id="{154AF910-2F1F-459C-B4E6-E972B3BFB413}"/>
              </a:ext>
            </a:extLst>
          </p:cNvPr>
          <p:cNvSpPr/>
          <p:nvPr/>
        </p:nvSpPr>
        <p:spPr>
          <a:xfrm>
            <a:off x="4446654" y="3400291"/>
            <a:ext cx="2016000" cy="223228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/>
          <a:lstStyle/>
          <a:p>
            <a:pPr algn="ctr">
              <a:spcAft>
                <a:spcPts val="600"/>
              </a:spcAft>
            </a:pPr>
            <a:r>
              <a:rPr lang="en-GB"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Circulated for feedback</a:t>
            </a:r>
          </a:p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Via LTLC DAGs, Pan London Healthcare Education Alliance, London </a:t>
            </a:r>
            <a:r>
              <a:rPr lang="en-GB" sz="160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DoNs</a:t>
            </a:r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individual follow-ups</a:t>
            </a:r>
          </a:p>
        </p:txBody>
      </p:sp>
      <p:sp>
        <p:nvSpPr>
          <p:cNvPr id="56" name="Freeform 74">
            <a:extLst>
              <a:ext uri="{FF2B5EF4-FFF2-40B4-BE49-F238E27FC236}">
                <a16:creationId xmlns:a16="http://schemas.microsoft.com/office/drawing/2014/main" id="{F9F5EEAE-965F-4614-AB3D-019985A86DEE}"/>
              </a:ext>
            </a:extLst>
          </p:cNvPr>
          <p:cNvSpPr>
            <a:spLocks noEditPoints="1"/>
          </p:cNvSpPr>
          <p:nvPr/>
        </p:nvSpPr>
        <p:spPr bwMode="auto">
          <a:xfrm>
            <a:off x="1058228" y="2992629"/>
            <a:ext cx="199761" cy="199761"/>
          </a:xfrm>
          <a:custGeom>
            <a:avLst/>
            <a:gdLst>
              <a:gd name="T0" fmla="*/ 13 w 26"/>
              <a:gd name="T1" fmla="*/ 0 h 26"/>
              <a:gd name="T2" fmla="*/ 0 w 26"/>
              <a:gd name="T3" fmla="*/ 13 h 26"/>
              <a:gd name="T4" fmla="*/ 13 w 26"/>
              <a:gd name="T5" fmla="*/ 26 h 26"/>
              <a:gd name="T6" fmla="*/ 26 w 26"/>
              <a:gd name="T7" fmla="*/ 13 h 26"/>
              <a:gd name="T8" fmla="*/ 13 w 26"/>
              <a:gd name="T9" fmla="*/ 0 h 26"/>
              <a:gd name="T10" fmla="*/ 13 w 26"/>
              <a:gd name="T11" fmla="*/ 20 h 26"/>
              <a:gd name="T12" fmla="*/ 6 w 26"/>
              <a:gd name="T13" fmla="*/ 13 h 26"/>
              <a:gd name="T14" fmla="*/ 13 w 26"/>
              <a:gd name="T15" fmla="*/ 6 h 26"/>
              <a:gd name="T16" fmla="*/ 20 w 26"/>
              <a:gd name="T17" fmla="*/ 13 h 26"/>
              <a:gd name="T18" fmla="*/ 13 w 26"/>
              <a:gd name="T19" fmla="*/ 2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26">
                <a:moveTo>
                  <a:pt x="13" y="0"/>
                </a:moveTo>
                <a:cubicBezTo>
                  <a:pt x="6" y="0"/>
                  <a:pt x="0" y="6"/>
                  <a:pt x="0" y="13"/>
                </a:cubicBezTo>
                <a:cubicBezTo>
                  <a:pt x="0" y="20"/>
                  <a:pt x="6" y="26"/>
                  <a:pt x="13" y="26"/>
                </a:cubicBezTo>
                <a:cubicBezTo>
                  <a:pt x="21" y="26"/>
                  <a:pt x="26" y="20"/>
                  <a:pt x="26" y="13"/>
                </a:cubicBezTo>
                <a:cubicBezTo>
                  <a:pt x="26" y="6"/>
                  <a:pt x="21" y="0"/>
                  <a:pt x="13" y="0"/>
                </a:cubicBezTo>
                <a:close/>
                <a:moveTo>
                  <a:pt x="13" y="20"/>
                </a:moveTo>
                <a:cubicBezTo>
                  <a:pt x="9" y="20"/>
                  <a:pt x="6" y="17"/>
                  <a:pt x="6" y="13"/>
                </a:cubicBezTo>
                <a:cubicBezTo>
                  <a:pt x="6" y="9"/>
                  <a:pt x="9" y="6"/>
                  <a:pt x="13" y="6"/>
                </a:cubicBezTo>
                <a:cubicBezTo>
                  <a:pt x="17" y="6"/>
                  <a:pt x="20" y="9"/>
                  <a:pt x="20" y="13"/>
                </a:cubicBezTo>
                <a:cubicBezTo>
                  <a:pt x="20" y="17"/>
                  <a:pt x="17" y="20"/>
                  <a:pt x="13" y="20"/>
                </a:cubicBezTo>
                <a:close/>
              </a:path>
            </a:pathLst>
          </a:custGeom>
          <a:solidFill>
            <a:srgbClr val="002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76200" tIns="38100" rIns="76200" bIns="38100" numCol="1" anchor="t" anchorCtr="0" compatLnSpc="1">
            <a:prstTxWarp prst="textNoShape">
              <a:avLst/>
            </a:prstTxWarp>
          </a:bodyPr>
          <a:lstStyle/>
          <a:p>
            <a:endParaRPr lang="en-US" sz="150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4B4E24B-E049-4169-A78A-880D7F70B1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937" y="3400291"/>
            <a:ext cx="1226344" cy="407458"/>
          </a:xfrm>
          <a:prstGeom prst="rect">
            <a:avLst/>
          </a:prstGeom>
          <a:solidFill>
            <a:srgbClr val="002F8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38100" rIns="76200" bIns="381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500">
              <a:solidFill>
                <a:schemeClr val="bg1"/>
              </a:solidFill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1622A1F-E91E-4C5C-B8AA-5AA8BFCC7A08}"/>
              </a:ext>
            </a:extLst>
          </p:cNvPr>
          <p:cNvCxnSpPr>
            <a:endCxn id="56" idx="0"/>
          </p:cNvCxnSpPr>
          <p:nvPr/>
        </p:nvCxnSpPr>
        <p:spPr>
          <a:xfrm>
            <a:off x="1157447" y="2671064"/>
            <a:ext cx="662" cy="321565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319923F-2C93-4405-AC38-E927A9F75FA4}"/>
              </a:ext>
            </a:extLst>
          </p:cNvPr>
          <p:cNvCxnSpPr>
            <a:stCxn id="56" idx="2"/>
            <a:endCxn id="57" idx="0"/>
          </p:cNvCxnSpPr>
          <p:nvPr/>
        </p:nvCxnSpPr>
        <p:spPr>
          <a:xfrm>
            <a:off x="1158109" y="3192390"/>
            <a:ext cx="0" cy="207901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AB72FD18-9D63-4C4A-97FC-710EA034FAD6}"/>
              </a:ext>
            </a:extLst>
          </p:cNvPr>
          <p:cNvSpPr/>
          <p:nvPr/>
        </p:nvSpPr>
        <p:spPr>
          <a:xfrm>
            <a:off x="151574" y="3400291"/>
            <a:ext cx="2016000" cy="2231283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/>
          <a:lstStyle/>
          <a:p>
            <a:pPr algn="ctr">
              <a:spcAft>
                <a:spcPts val="600"/>
              </a:spcAft>
            </a:pPr>
            <a:r>
              <a:rPr lang="en-GB"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Developed skills matrix</a:t>
            </a:r>
          </a:p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Including longlist of skills recommended for NRSS and RSC roles in CC 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523ED32-3223-4D3E-8B0E-06C024D52A88}"/>
              </a:ext>
            </a:extLst>
          </p:cNvPr>
          <p:cNvGrpSpPr/>
          <p:nvPr/>
        </p:nvGrpSpPr>
        <p:grpSpPr>
          <a:xfrm>
            <a:off x="874343" y="1760389"/>
            <a:ext cx="866511" cy="1020403"/>
            <a:chOff x="3740150" y="2279650"/>
            <a:chExt cx="1039813" cy="1392238"/>
          </a:xfrm>
          <a:solidFill>
            <a:srgbClr val="00338D"/>
          </a:solidFill>
          <a:effectLst/>
        </p:grpSpPr>
        <p:sp>
          <p:nvSpPr>
            <p:cNvPr id="54" name="Freeform 72">
              <a:extLst>
                <a:ext uri="{FF2B5EF4-FFF2-40B4-BE49-F238E27FC236}">
                  <a16:creationId xmlns:a16="http://schemas.microsoft.com/office/drawing/2014/main" id="{2077042A-C247-4280-AC3D-A90113130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150" y="2970213"/>
              <a:ext cx="1039813" cy="701675"/>
            </a:xfrm>
            <a:custGeom>
              <a:avLst/>
              <a:gdLst>
                <a:gd name="T0" fmla="*/ 0 w 655"/>
                <a:gd name="T1" fmla="*/ 221 h 442"/>
                <a:gd name="T2" fmla="*/ 214 w 655"/>
                <a:gd name="T3" fmla="*/ 442 h 442"/>
                <a:gd name="T4" fmla="*/ 435 w 655"/>
                <a:gd name="T5" fmla="*/ 221 h 442"/>
                <a:gd name="T6" fmla="*/ 655 w 655"/>
                <a:gd name="T7" fmla="*/ 0 h 442"/>
                <a:gd name="T8" fmla="*/ 214 w 655"/>
                <a:gd name="T9" fmla="*/ 0 h 442"/>
                <a:gd name="T10" fmla="*/ 0 w 655"/>
                <a:gd name="T11" fmla="*/ 221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5" h="442">
                  <a:moveTo>
                    <a:pt x="0" y="221"/>
                  </a:moveTo>
                  <a:lnTo>
                    <a:pt x="214" y="442"/>
                  </a:lnTo>
                  <a:lnTo>
                    <a:pt x="435" y="221"/>
                  </a:lnTo>
                  <a:lnTo>
                    <a:pt x="655" y="0"/>
                  </a:lnTo>
                  <a:lnTo>
                    <a:pt x="214" y="0"/>
                  </a:lnTo>
                  <a:lnTo>
                    <a:pt x="0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6200" tIns="38100" rIns="76200" bIns="38100" numCol="1" anchor="t" anchorCtr="0" compatLnSpc="1">
              <a:prstTxWarp prst="textNoShape">
                <a:avLst/>
              </a:prstTxWarp>
            </a:bodyPr>
            <a:lstStyle/>
            <a:p>
              <a:endParaRPr lang="en-US" sz="1500"/>
            </a:p>
          </p:txBody>
        </p:sp>
        <p:sp>
          <p:nvSpPr>
            <p:cNvPr id="55" name="Freeform 73">
              <a:extLst>
                <a:ext uri="{FF2B5EF4-FFF2-40B4-BE49-F238E27FC236}">
                  <a16:creationId xmlns:a16="http://schemas.microsoft.com/office/drawing/2014/main" id="{FD6BF94F-1C3B-42B1-8ABF-B080AC8B7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150" y="2279650"/>
              <a:ext cx="1039813" cy="690563"/>
            </a:xfrm>
            <a:custGeom>
              <a:avLst/>
              <a:gdLst>
                <a:gd name="T0" fmla="*/ 214 w 655"/>
                <a:gd name="T1" fmla="*/ 0 h 435"/>
                <a:gd name="T2" fmla="*/ 0 w 655"/>
                <a:gd name="T3" fmla="*/ 221 h 435"/>
                <a:gd name="T4" fmla="*/ 214 w 655"/>
                <a:gd name="T5" fmla="*/ 435 h 435"/>
                <a:gd name="T6" fmla="*/ 655 w 655"/>
                <a:gd name="T7" fmla="*/ 435 h 435"/>
                <a:gd name="T8" fmla="*/ 435 w 655"/>
                <a:gd name="T9" fmla="*/ 221 h 435"/>
                <a:gd name="T10" fmla="*/ 214 w 655"/>
                <a:gd name="T1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5" h="435">
                  <a:moveTo>
                    <a:pt x="214" y="0"/>
                  </a:moveTo>
                  <a:lnTo>
                    <a:pt x="0" y="221"/>
                  </a:lnTo>
                  <a:lnTo>
                    <a:pt x="214" y="435"/>
                  </a:lnTo>
                  <a:lnTo>
                    <a:pt x="655" y="435"/>
                  </a:lnTo>
                  <a:lnTo>
                    <a:pt x="435" y="221"/>
                  </a:lnTo>
                  <a:lnTo>
                    <a:pt x="2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6200" tIns="38100" rIns="76200" bIns="38100" numCol="1" anchor="t" anchorCtr="0" compatLnSpc="1">
              <a:prstTxWarp prst="textNoShape">
                <a:avLst/>
              </a:prstTxWarp>
            </a:bodyPr>
            <a:lstStyle/>
            <a:p>
              <a:endParaRPr lang="en-US" sz="1500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F6EC13B-95B2-4EF8-AB95-341DA9EE3BC9}"/>
              </a:ext>
            </a:extLst>
          </p:cNvPr>
          <p:cNvGrpSpPr/>
          <p:nvPr/>
        </p:nvGrpSpPr>
        <p:grpSpPr>
          <a:xfrm>
            <a:off x="7311774" y="1760389"/>
            <a:ext cx="866511" cy="1020403"/>
            <a:chOff x="10191750" y="2279650"/>
            <a:chExt cx="1039813" cy="1392238"/>
          </a:xfrm>
          <a:solidFill>
            <a:srgbClr val="00A3A1"/>
          </a:solidFill>
          <a:effectLst/>
        </p:grpSpPr>
        <p:sp>
          <p:nvSpPr>
            <p:cNvPr id="75" name="Freeform 93">
              <a:extLst>
                <a:ext uri="{FF2B5EF4-FFF2-40B4-BE49-F238E27FC236}">
                  <a16:creationId xmlns:a16="http://schemas.microsoft.com/office/drawing/2014/main" id="{5F2D362A-1737-4066-BF28-515C3C372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1750" y="2970213"/>
              <a:ext cx="1039813" cy="701675"/>
            </a:xfrm>
            <a:custGeom>
              <a:avLst/>
              <a:gdLst>
                <a:gd name="T0" fmla="*/ 0 w 655"/>
                <a:gd name="T1" fmla="*/ 221 h 442"/>
                <a:gd name="T2" fmla="*/ 220 w 655"/>
                <a:gd name="T3" fmla="*/ 442 h 442"/>
                <a:gd name="T4" fmla="*/ 434 w 655"/>
                <a:gd name="T5" fmla="*/ 221 h 442"/>
                <a:gd name="T6" fmla="*/ 655 w 655"/>
                <a:gd name="T7" fmla="*/ 0 h 442"/>
                <a:gd name="T8" fmla="*/ 220 w 655"/>
                <a:gd name="T9" fmla="*/ 0 h 442"/>
                <a:gd name="T10" fmla="*/ 0 w 655"/>
                <a:gd name="T11" fmla="*/ 221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5" h="442">
                  <a:moveTo>
                    <a:pt x="0" y="221"/>
                  </a:moveTo>
                  <a:lnTo>
                    <a:pt x="220" y="442"/>
                  </a:lnTo>
                  <a:lnTo>
                    <a:pt x="434" y="221"/>
                  </a:lnTo>
                  <a:lnTo>
                    <a:pt x="655" y="0"/>
                  </a:lnTo>
                  <a:lnTo>
                    <a:pt x="220" y="0"/>
                  </a:lnTo>
                  <a:lnTo>
                    <a:pt x="0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6200" tIns="38100" rIns="76200" bIns="38100" numCol="1" anchor="t" anchorCtr="0" compatLnSpc="1">
              <a:prstTxWarp prst="textNoShape">
                <a:avLst/>
              </a:prstTxWarp>
            </a:bodyPr>
            <a:lstStyle/>
            <a:p>
              <a:endParaRPr lang="en-US" sz="1500"/>
            </a:p>
          </p:txBody>
        </p:sp>
        <p:sp>
          <p:nvSpPr>
            <p:cNvPr id="76" name="Freeform 94">
              <a:extLst>
                <a:ext uri="{FF2B5EF4-FFF2-40B4-BE49-F238E27FC236}">
                  <a16:creationId xmlns:a16="http://schemas.microsoft.com/office/drawing/2014/main" id="{22E33F54-65C2-4297-96DA-8EF574CF6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1750" y="2279650"/>
              <a:ext cx="1039813" cy="690563"/>
            </a:xfrm>
            <a:custGeom>
              <a:avLst/>
              <a:gdLst>
                <a:gd name="T0" fmla="*/ 220 w 655"/>
                <a:gd name="T1" fmla="*/ 0 h 435"/>
                <a:gd name="T2" fmla="*/ 0 w 655"/>
                <a:gd name="T3" fmla="*/ 221 h 435"/>
                <a:gd name="T4" fmla="*/ 220 w 655"/>
                <a:gd name="T5" fmla="*/ 435 h 435"/>
                <a:gd name="T6" fmla="*/ 655 w 655"/>
                <a:gd name="T7" fmla="*/ 435 h 435"/>
                <a:gd name="T8" fmla="*/ 434 w 655"/>
                <a:gd name="T9" fmla="*/ 221 h 435"/>
                <a:gd name="T10" fmla="*/ 220 w 655"/>
                <a:gd name="T1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5" h="435">
                  <a:moveTo>
                    <a:pt x="220" y="0"/>
                  </a:moveTo>
                  <a:lnTo>
                    <a:pt x="0" y="221"/>
                  </a:lnTo>
                  <a:lnTo>
                    <a:pt x="220" y="435"/>
                  </a:lnTo>
                  <a:lnTo>
                    <a:pt x="655" y="435"/>
                  </a:lnTo>
                  <a:lnTo>
                    <a:pt x="434" y="221"/>
                  </a:lnTo>
                  <a:lnTo>
                    <a:pt x="2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6200" tIns="38100" rIns="76200" bIns="38100" numCol="1" anchor="t" anchorCtr="0" compatLnSpc="1">
              <a:prstTxWarp prst="textNoShape">
                <a:avLst/>
              </a:prstTxWarp>
            </a:bodyPr>
            <a:lstStyle/>
            <a:p>
              <a:endParaRPr lang="en-US" sz="1500"/>
            </a:p>
          </p:txBody>
        </p:sp>
      </p:grpSp>
      <p:sp>
        <p:nvSpPr>
          <p:cNvPr id="77" name="Freeform 95">
            <a:extLst>
              <a:ext uri="{FF2B5EF4-FFF2-40B4-BE49-F238E27FC236}">
                <a16:creationId xmlns:a16="http://schemas.microsoft.com/office/drawing/2014/main" id="{DF54ECD2-5638-4190-9E83-FC7F9C13569D}"/>
              </a:ext>
            </a:extLst>
          </p:cNvPr>
          <p:cNvSpPr>
            <a:spLocks noEditPoints="1"/>
          </p:cNvSpPr>
          <p:nvPr/>
        </p:nvSpPr>
        <p:spPr bwMode="auto">
          <a:xfrm>
            <a:off x="7502274" y="3001773"/>
            <a:ext cx="199761" cy="199761"/>
          </a:xfrm>
          <a:custGeom>
            <a:avLst/>
            <a:gdLst>
              <a:gd name="T0" fmla="*/ 13 w 26"/>
              <a:gd name="T1" fmla="*/ 0 h 26"/>
              <a:gd name="T2" fmla="*/ 0 w 26"/>
              <a:gd name="T3" fmla="*/ 13 h 26"/>
              <a:gd name="T4" fmla="*/ 13 w 26"/>
              <a:gd name="T5" fmla="*/ 26 h 26"/>
              <a:gd name="T6" fmla="*/ 26 w 26"/>
              <a:gd name="T7" fmla="*/ 13 h 26"/>
              <a:gd name="T8" fmla="*/ 13 w 26"/>
              <a:gd name="T9" fmla="*/ 0 h 26"/>
              <a:gd name="T10" fmla="*/ 13 w 26"/>
              <a:gd name="T11" fmla="*/ 20 h 26"/>
              <a:gd name="T12" fmla="*/ 6 w 26"/>
              <a:gd name="T13" fmla="*/ 13 h 26"/>
              <a:gd name="T14" fmla="*/ 13 w 26"/>
              <a:gd name="T15" fmla="*/ 6 h 26"/>
              <a:gd name="T16" fmla="*/ 20 w 26"/>
              <a:gd name="T17" fmla="*/ 13 h 26"/>
              <a:gd name="T18" fmla="*/ 13 w 26"/>
              <a:gd name="T19" fmla="*/ 2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26">
                <a:moveTo>
                  <a:pt x="13" y="0"/>
                </a:moveTo>
                <a:cubicBezTo>
                  <a:pt x="6" y="0"/>
                  <a:pt x="0" y="6"/>
                  <a:pt x="0" y="13"/>
                </a:cubicBezTo>
                <a:cubicBezTo>
                  <a:pt x="0" y="20"/>
                  <a:pt x="6" y="26"/>
                  <a:pt x="13" y="26"/>
                </a:cubicBezTo>
                <a:cubicBezTo>
                  <a:pt x="20" y="26"/>
                  <a:pt x="26" y="20"/>
                  <a:pt x="26" y="13"/>
                </a:cubicBezTo>
                <a:cubicBezTo>
                  <a:pt x="26" y="6"/>
                  <a:pt x="20" y="0"/>
                  <a:pt x="13" y="0"/>
                </a:cubicBezTo>
                <a:close/>
                <a:moveTo>
                  <a:pt x="13" y="20"/>
                </a:moveTo>
                <a:cubicBezTo>
                  <a:pt x="9" y="20"/>
                  <a:pt x="6" y="17"/>
                  <a:pt x="6" y="13"/>
                </a:cubicBezTo>
                <a:cubicBezTo>
                  <a:pt x="6" y="9"/>
                  <a:pt x="9" y="6"/>
                  <a:pt x="13" y="6"/>
                </a:cubicBezTo>
                <a:cubicBezTo>
                  <a:pt x="17" y="6"/>
                  <a:pt x="20" y="9"/>
                  <a:pt x="20" y="13"/>
                </a:cubicBezTo>
                <a:cubicBezTo>
                  <a:pt x="20" y="17"/>
                  <a:pt x="17" y="20"/>
                  <a:pt x="13" y="20"/>
                </a:cubicBezTo>
                <a:close/>
              </a:path>
            </a:pathLst>
          </a:custGeom>
          <a:solidFill>
            <a:srgbClr val="00A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76200" tIns="38100" rIns="76200" bIns="38100" numCol="1" anchor="t" anchorCtr="0" compatLnSpc="1">
            <a:prstTxWarp prst="textNoShape">
              <a:avLst/>
            </a:prstTxWarp>
          </a:bodyPr>
          <a:lstStyle/>
          <a:p>
            <a:endParaRPr lang="en-US" sz="150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649C06A-4110-45BA-A269-90BD4C01B5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8982" y="3400291"/>
            <a:ext cx="1227667" cy="407458"/>
          </a:xfrm>
          <a:prstGeom prst="rect">
            <a:avLst/>
          </a:prstGeom>
          <a:solidFill>
            <a:srgbClr val="00A3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38100" rIns="76200" bIns="381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500">
              <a:solidFill>
                <a:schemeClr val="bg1"/>
              </a:solidFill>
            </a:endParaRP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376EBB4-DA83-43DD-955F-47EADD101DBF}"/>
              </a:ext>
            </a:extLst>
          </p:cNvPr>
          <p:cNvCxnSpPr>
            <a:stCxn id="75" idx="1"/>
            <a:endCxn id="77" idx="0"/>
          </p:cNvCxnSpPr>
          <p:nvPr/>
        </p:nvCxnSpPr>
        <p:spPr>
          <a:xfrm flipH="1">
            <a:off x="7602155" y="2780792"/>
            <a:ext cx="661" cy="220981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478B437B-C363-4E9C-B57D-0DD7161B85F2}"/>
              </a:ext>
            </a:extLst>
          </p:cNvPr>
          <p:cNvCxnSpPr>
            <a:stCxn id="77" idx="2"/>
            <a:endCxn id="78" idx="0"/>
          </p:cNvCxnSpPr>
          <p:nvPr/>
        </p:nvCxnSpPr>
        <p:spPr>
          <a:xfrm>
            <a:off x="7602155" y="3201534"/>
            <a:ext cx="661" cy="19875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7C87DA9A-49E5-4E00-955E-55B8B1F4CA6B}"/>
              </a:ext>
            </a:extLst>
          </p:cNvPr>
          <p:cNvSpPr/>
          <p:nvPr/>
        </p:nvSpPr>
        <p:spPr>
          <a:xfrm>
            <a:off x="6594194" y="3400291"/>
            <a:ext cx="2016000" cy="2232286"/>
          </a:xfrm>
          <a:prstGeom prst="rect">
            <a:avLst/>
          </a:prstGeom>
          <a:solidFill>
            <a:schemeClr val="bg1"/>
          </a:solidFill>
          <a:ln w="28575">
            <a:solidFill>
              <a:srgbClr val="00A3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/>
          <a:lstStyle/>
          <a:p>
            <a:pPr algn="ctr">
              <a:spcAft>
                <a:spcPts val="600"/>
              </a:spcAft>
            </a:pP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Digitised passport</a:t>
            </a:r>
          </a:p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Operates on mobile, tablet, desktop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49CF41FF-F1C3-4DBA-896C-41F5E685F7B6}"/>
              </a:ext>
            </a:extLst>
          </p:cNvPr>
          <p:cNvGrpSpPr/>
          <p:nvPr/>
        </p:nvGrpSpPr>
        <p:grpSpPr>
          <a:xfrm>
            <a:off x="7697919" y="4582477"/>
            <a:ext cx="684414" cy="961720"/>
            <a:chOff x="1304925" y="1516063"/>
            <a:chExt cx="941388" cy="1306513"/>
          </a:xfrm>
        </p:grpSpPr>
        <p:sp>
          <p:nvSpPr>
            <p:cNvPr id="103" name="Freeform 5">
              <a:extLst>
                <a:ext uri="{FF2B5EF4-FFF2-40B4-BE49-F238E27FC236}">
                  <a16:creationId xmlns:a16="http://schemas.microsoft.com/office/drawing/2014/main" id="{CD2FE6E0-8B3D-4641-980A-4B76E298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225" y="1516063"/>
              <a:ext cx="554038" cy="1087438"/>
            </a:xfrm>
            <a:custGeom>
              <a:avLst/>
              <a:gdLst>
                <a:gd name="T0" fmla="*/ 0 w 258"/>
                <a:gd name="T1" fmla="*/ 472 h 507"/>
                <a:gd name="T2" fmla="*/ 34 w 258"/>
                <a:gd name="T3" fmla="*/ 507 h 507"/>
                <a:gd name="T4" fmla="*/ 224 w 258"/>
                <a:gd name="T5" fmla="*/ 507 h 507"/>
                <a:gd name="T6" fmla="*/ 258 w 258"/>
                <a:gd name="T7" fmla="*/ 472 h 507"/>
                <a:gd name="T8" fmla="*/ 258 w 258"/>
                <a:gd name="T9" fmla="*/ 35 h 507"/>
                <a:gd name="T10" fmla="*/ 224 w 258"/>
                <a:gd name="T11" fmla="*/ 0 h 507"/>
                <a:gd name="T12" fmla="*/ 34 w 258"/>
                <a:gd name="T13" fmla="*/ 0 h 507"/>
                <a:gd name="T14" fmla="*/ 0 w 258"/>
                <a:gd name="T15" fmla="*/ 35 h 507"/>
                <a:gd name="T16" fmla="*/ 0 w 258"/>
                <a:gd name="T17" fmla="*/ 472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507">
                  <a:moveTo>
                    <a:pt x="0" y="472"/>
                  </a:moveTo>
                  <a:cubicBezTo>
                    <a:pt x="0" y="491"/>
                    <a:pt x="15" y="507"/>
                    <a:pt x="34" y="507"/>
                  </a:cubicBezTo>
                  <a:cubicBezTo>
                    <a:pt x="224" y="507"/>
                    <a:pt x="224" y="507"/>
                    <a:pt x="224" y="507"/>
                  </a:cubicBezTo>
                  <a:cubicBezTo>
                    <a:pt x="243" y="507"/>
                    <a:pt x="258" y="491"/>
                    <a:pt x="258" y="472"/>
                  </a:cubicBezTo>
                  <a:cubicBezTo>
                    <a:pt x="258" y="35"/>
                    <a:pt x="258" y="35"/>
                    <a:pt x="258" y="35"/>
                  </a:cubicBezTo>
                  <a:cubicBezTo>
                    <a:pt x="258" y="16"/>
                    <a:pt x="243" y="0"/>
                    <a:pt x="22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472"/>
                    <a:pt x="0" y="472"/>
                    <a:pt x="0" y="472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6">
              <a:extLst>
                <a:ext uri="{FF2B5EF4-FFF2-40B4-BE49-F238E27FC236}">
                  <a16:creationId xmlns:a16="http://schemas.microsoft.com/office/drawing/2014/main" id="{BA0A0ADB-3082-4A69-8C23-E93098D58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2400" y="1520826"/>
              <a:ext cx="549275" cy="1077913"/>
            </a:xfrm>
            <a:custGeom>
              <a:avLst/>
              <a:gdLst>
                <a:gd name="T0" fmla="*/ 222 w 255"/>
                <a:gd name="T1" fmla="*/ 503 h 503"/>
                <a:gd name="T2" fmla="*/ 32 w 255"/>
                <a:gd name="T3" fmla="*/ 503 h 503"/>
                <a:gd name="T4" fmla="*/ 0 w 255"/>
                <a:gd name="T5" fmla="*/ 470 h 503"/>
                <a:gd name="T6" fmla="*/ 0 w 255"/>
                <a:gd name="T7" fmla="*/ 33 h 503"/>
                <a:gd name="T8" fmla="*/ 32 w 255"/>
                <a:gd name="T9" fmla="*/ 0 h 503"/>
                <a:gd name="T10" fmla="*/ 222 w 255"/>
                <a:gd name="T11" fmla="*/ 0 h 503"/>
                <a:gd name="T12" fmla="*/ 255 w 255"/>
                <a:gd name="T13" fmla="*/ 33 h 503"/>
                <a:gd name="T14" fmla="*/ 255 w 255"/>
                <a:gd name="T15" fmla="*/ 470 h 503"/>
                <a:gd name="T16" fmla="*/ 222 w 255"/>
                <a:gd name="T17" fmla="*/ 503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503">
                  <a:moveTo>
                    <a:pt x="222" y="503"/>
                  </a:moveTo>
                  <a:cubicBezTo>
                    <a:pt x="32" y="503"/>
                    <a:pt x="32" y="503"/>
                    <a:pt x="32" y="503"/>
                  </a:cubicBezTo>
                  <a:cubicBezTo>
                    <a:pt x="14" y="503"/>
                    <a:pt x="0" y="488"/>
                    <a:pt x="0" y="47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4" y="0"/>
                    <a:pt x="32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40" y="0"/>
                    <a:pt x="255" y="15"/>
                    <a:pt x="255" y="33"/>
                  </a:cubicBezTo>
                  <a:cubicBezTo>
                    <a:pt x="255" y="470"/>
                    <a:pt x="255" y="470"/>
                    <a:pt x="255" y="470"/>
                  </a:cubicBezTo>
                  <a:cubicBezTo>
                    <a:pt x="255" y="488"/>
                    <a:pt x="240" y="503"/>
                    <a:pt x="222" y="50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7">
              <a:extLst>
                <a:ext uri="{FF2B5EF4-FFF2-40B4-BE49-F238E27FC236}">
                  <a16:creationId xmlns:a16="http://schemas.microsoft.com/office/drawing/2014/main" id="{D05C67C1-0396-4A9A-9017-430522BCC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838" y="1581151"/>
              <a:ext cx="150813" cy="25400"/>
            </a:xfrm>
            <a:custGeom>
              <a:avLst/>
              <a:gdLst>
                <a:gd name="T0" fmla="*/ 6 w 70"/>
                <a:gd name="T1" fmla="*/ 12 h 12"/>
                <a:gd name="T2" fmla="*/ 0 w 70"/>
                <a:gd name="T3" fmla="*/ 6 h 12"/>
                <a:gd name="T4" fmla="*/ 6 w 70"/>
                <a:gd name="T5" fmla="*/ 0 h 12"/>
                <a:gd name="T6" fmla="*/ 64 w 70"/>
                <a:gd name="T7" fmla="*/ 0 h 12"/>
                <a:gd name="T8" fmla="*/ 70 w 70"/>
                <a:gd name="T9" fmla="*/ 6 h 12"/>
                <a:gd name="T10" fmla="*/ 64 w 70"/>
                <a:gd name="T11" fmla="*/ 12 h 12"/>
                <a:gd name="T12" fmla="*/ 6 w 70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9"/>
                    <a:pt x="67" y="12"/>
                    <a:pt x="64" y="12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Rectangle 9">
              <a:extLst>
                <a:ext uri="{FF2B5EF4-FFF2-40B4-BE49-F238E27FC236}">
                  <a16:creationId xmlns:a16="http://schemas.microsoft.com/office/drawing/2014/main" id="{652EE0C9-9780-4A24-8D8D-337E077EA5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3038" y="1655763"/>
              <a:ext cx="508000" cy="803275"/>
            </a:xfrm>
            <a:prstGeom prst="rect">
              <a:avLst/>
            </a:prstGeom>
            <a:solidFill>
              <a:srgbClr val="3D5A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Rectangle 10">
              <a:extLst>
                <a:ext uri="{FF2B5EF4-FFF2-40B4-BE49-F238E27FC236}">
                  <a16:creationId xmlns:a16="http://schemas.microsoft.com/office/drawing/2014/main" id="{EE1B7BD7-637D-4205-A425-5AE04D061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3038" y="1655763"/>
              <a:ext cx="508000" cy="803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Freeform 11">
              <a:extLst>
                <a:ext uri="{FF2B5EF4-FFF2-40B4-BE49-F238E27FC236}">
                  <a16:creationId xmlns:a16="http://schemas.microsoft.com/office/drawing/2014/main" id="{D0D03684-EF7B-4F9F-8487-A7EB6682E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3038" y="1655763"/>
              <a:ext cx="508000" cy="658813"/>
            </a:xfrm>
            <a:custGeom>
              <a:avLst/>
              <a:gdLst>
                <a:gd name="T0" fmla="*/ 237 w 237"/>
                <a:gd name="T1" fmla="*/ 0 h 307"/>
                <a:gd name="T2" fmla="*/ 0 w 237"/>
                <a:gd name="T3" fmla="*/ 0 h 307"/>
                <a:gd name="T4" fmla="*/ 0 w 237"/>
                <a:gd name="T5" fmla="*/ 307 h 307"/>
                <a:gd name="T6" fmla="*/ 81 w 237"/>
                <a:gd name="T7" fmla="*/ 226 h 307"/>
                <a:gd name="T8" fmla="*/ 77 w 237"/>
                <a:gd name="T9" fmla="*/ 205 h 307"/>
                <a:gd name="T10" fmla="*/ 118 w 237"/>
                <a:gd name="T11" fmla="*/ 164 h 307"/>
                <a:gd name="T12" fmla="*/ 138 w 237"/>
                <a:gd name="T13" fmla="*/ 169 h 307"/>
                <a:gd name="T14" fmla="*/ 237 w 237"/>
                <a:gd name="T15" fmla="*/ 70 h 307"/>
                <a:gd name="T16" fmla="*/ 237 w 237"/>
                <a:gd name="T17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307">
                  <a:moveTo>
                    <a:pt x="23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81" y="226"/>
                    <a:pt x="81" y="226"/>
                    <a:pt x="81" y="226"/>
                  </a:cubicBezTo>
                  <a:cubicBezTo>
                    <a:pt x="78" y="218"/>
                    <a:pt x="77" y="211"/>
                    <a:pt x="77" y="205"/>
                  </a:cubicBezTo>
                  <a:cubicBezTo>
                    <a:pt x="77" y="182"/>
                    <a:pt x="96" y="164"/>
                    <a:pt x="118" y="164"/>
                  </a:cubicBezTo>
                  <a:cubicBezTo>
                    <a:pt x="125" y="164"/>
                    <a:pt x="132" y="166"/>
                    <a:pt x="138" y="169"/>
                  </a:cubicBezTo>
                  <a:cubicBezTo>
                    <a:pt x="237" y="70"/>
                    <a:pt x="237" y="70"/>
                    <a:pt x="237" y="70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647B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Freeform 12">
              <a:extLst>
                <a:ext uri="{FF2B5EF4-FFF2-40B4-BE49-F238E27FC236}">
                  <a16:creationId xmlns:a16="http://schemas.microsoft.com/office/drawing/2014/main" id="{2344B7F9-5A11-488E-BE2E-32BE607A9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713" y="2085976"/>
              <a:ext cx="863600" cy="736600"/>
            </a:xfrm>
            <a:custGeom>
              <a:avLst/>
              <a:gdLst>
                <a:gd name="T0" fmla="*/ 17 w 402"/>
                <a:gd name="T1" fmla="*/ 206 h 343"/>
                <a:gd name="T2" fmla="*/ 51 w 402"/>
                <a:gd name="T3" fmla="*/ 241 h 343"/>
                <a:gd name="T4" fmla="*/ 241 w 402"/>
                <a:gd name="T5" fmla="*/ 241 h 343"/>
                <a:gd name="T6" fmla="*/ 275 w 402"/>
                <a:gd name="T7" fmla="*/ 206 h 343"/>
                <a:gd name="T8" fmla="*/ 275 w 402"/>
                <a:gd name="T9" fmla="*/ 136 h 343"/>
                <a:gd name="T10" fmla="*/ 270 w 402"/>
                <a:gd name="T11" fmla="*/ 113 h 343"/>
                <a:gd name="T12" fmla="*/ 282 w 402"/>
                <a:gd name="T13" fmla="*/ 20 h 343"/>
                <a:gd name="T14" fmla="*/ 324 w 402"/>
                <a:gd name="T15" fmla="*/ 12 h 343"/>
                <a:gd name="T16" fmla="*/ 322 w 402"/>
                <a:gd name="T17" fmla="*/ 63 h 343"/>
                <a:gd name="T18" fmla="*/ 350 w 402"/>
                <a:gd name="T19" fmla="*/ 143 h 343"/>
                <a:gd name="T20" fmla="*/ 390 w 402"/>
                <a:gd name="T21" fmla="*/ 247 h 343"/>
                <a:gd name="T22" fmla="*/ 402 w 402"/>
                <a:gd name="T23" fmla="*/ 343 h 343"/>
                <a:gd name="T24" fmla="*/ 66 w 402"/>
                <a:gd name="T25" fmla="*/ 343 h 343"/>
                <a:gd name="T26" fmla="*/ 53 w 402"/>
                <a:gd name="T27" fmla="*/ 314 h 343"/>
                <a:gd name="T28" fmla="*/ 1 w 402"/>
                <a:gd name="T29" fmla="*/ 214 h 343"/>
                <a:gd name="T30" fmla="*/ 17 w 402"/>
                <a:gd name="T31" fmla="*/ 189 h 343"/>
                <a:gd name="T32" fmla="*/ 17 w 402"/>
                <a:gd name="T33" fmla="*/ 206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2" h="343">
                  <a:moveTo>
                    <a:pt x="17" y="206"/>
                  </a:moveTo>
                  <a:cubicBezTo>
                    <a:pt x="17" y="225"/>
                    <a:pt x="32" y="241"/>
                    <a:pt x="51" y="241"/>
                  </a:cubicBezTo>
                  <a:cubicBezTo>
                    <a:pt x="241" y="241"/>
                    <a:pt x="241" y="241"/>
                    <a:pt x="241" y="241"/>
                  </a:cubicBezTo>
                  <a:cubicBezTo>
                    <a:pt x="260" y="241"/>
                    <a:pt x="275" y="225"/>
                    <a:pt x="275" y="206"/>
                  </a:cubicBezTo>
                  <a:cubicBezTo>
                    <a:pt x="275" y="136"/>
                    <a:pt x="275" y="136"/>
                    <a:pt x="275" y="136"/>
                  </a:cubicBezTo>
                  <a:cubicBezTo>
                    <a:pt x="274" y="127"/>
                    <a:pt x="272" y="119"/>
                    <a:pt x="270" y="113"/>
                  </a:cubicBezTo>
                  <a:cubicBezTo>
                    <a:pt x="263" y="82"/>
                    <a:pt x="267" y="40"/>
                    <a:pt x="282" y="20"/>
                  </a:cubicBezTo>
                  <a:cubicBezTo>
                    <a:pt x="297" y="0"/>
                    <a:pt x="321" y="8"/>
                    <a:pt x="324" y="12"/>
                  </a:cubicBezTo>
                  <a:cubicBezTo>
                    <a:pt x="326" y="16"/>
                    <a:pt x="322" y="63"/>
                    <a:pt x="322" y="63"/>
                  </a:cubicBezTo>
                  <a:cubicBezTo>
                    <a:pt x="324" y="77"/>
                    <a:pt x="339" y="115"/>
                    <a:pt x="350" y="143"/>
                  </a:cubicBezTo>
                  <a:cubicBezTo>
                    <a:pt x="360" y="172"/>
                    <a:pt x="385" y="221"/>
                    <a:pt x="390" y="247"/>
                  </a:cubicBezTo>
                  <a:cubicBezTo>
                    <a:pt x="401" y="297"/>
                    <a:pt x="400" y="321"/>
                    <a:pt x="402" y="343"/>
                  </a:cubicBezTo>
                  <a:cubicBezTo>
                    <a:pt x="66" y="343"/>
                    <a:pt x="66" y="343"/>
                    <a:pt x="66" y="343"/>
                  </a:cubicBezTo>
                  <a:cubicBezTo>
                    <a:pt x="60" y="332"/>
                    <a:pt x="56" y="322"/>
                    <a:pt x="53" y="314"/>
                  </a:cubicBezTo>
                  <a:cubicBezTo>
                    <a:pt x="35" y="260"/>
                    <a:pt x="3" y="225"/>
                    <a:pt x="1" y="214"/>
                  </a:cubicBezTo>
                  <a:cubicBezTo>
                    <a:pt x="0" y="209"/>
                    <a:pt x="7" y="202"/>
                    <a:pt x="17" y="189"/>
                  </a:cubicBezTo>
                  <a:lnTo>
                    <a:pt x="17" y="206"/>
                  </a:lnTo>
                  <a:close/>
                </a:path>
              </a:pathLst>
            </a:custGeom>
            <a:solidFill>
              <a:srgbClr val="F8D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Freeform 13">
              <a:extLst>
                <a:ext uri="{FF2B5EF4-FFF2-40B4-BE49-F238E27FC236}">
                  <a16:creationId xmlns:a16="http://schemas.microsoft.com/office/drawing/2014/main" id="{3689BBE9-F7C5-418F-B160-1EF23B659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9938" y="2114551"/>
              <a:ext cx="41275" cy="111125"/>
            </a:xfrm>
            <a:custGeom>
              <a:avLst/>
              <a:gdLst>
                <a:gd name="T0" fmla="*/ 18 w 19"/>
                <a:gd name="T1" fmla="*/ 0 h 52"/>
                <a:gd name="T2" fmla="*/ 16 w 19"/>
                <a:gd name="T3" fmla="*/ 50 h 52"/>
                <a:gd name="T4" fmla="*/ 16 w 19"/>
                <a:gd name="T5" fmla="*/ 52 h 52"/>
                <a:gd name="T6" fmla="*/ 1 w 19"/>
                <a:gd name="T7" fmla="*/ 23 h 52"/>
                <a:gd name="T8" fmla="*/ 18 w 1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2">
                  <a:moveTo>
                    <a:pt x="18" y="0"/>
                  </a:moveTo>
                  <a:cubicBezTo>
                    <a:pt x="19" y="6"/>
                    <a:pt x="16" y="50"/>
                    <a:pt x="16" y="50"/>
                  </a:cubicBezTo>
                  <a:cubicBezTo>
                    <a:pt x="16" y="50"/>
                    <a:pt x="16" y="51"/>
                    <a:pt x="16" y="52"/>
                  </a:cubicBezTo>
                  <a:cubicBezTo>
                    <a:pt x="2" y="44"/>
                    <a:pt x="0" y="35"/>
                    <a:pt x="1" y="23"/>
                  </a:cubicBezTo>
                  <a:cubicBezTo>
                    <a:pt x="2" y="13"/>
                    <a:pt x="12" y="4"/>
                    <a:pt x="18" y="0"/>
                  </a:cubicBezTo>
                  <a:close/>
                </a:path>
              </a:pathLst>
            </a:custGeom>
            <a:solidFill>
              <a:srgbClr val="FFF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Freeform 14">
              <a:extLst>
                <a:ext uri="{FF2B5EF4-FFF2-40B4-BE49-F238E27FC236}">
                  <a16:creationId xmlns:a16="http://schemas.microsoft.com/office/drawing/2014/main" id="{66AAE5FD-D0F9-4D56-A7B0-6BE07D1E1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4925" y="2098676"/>
              <a:ext cx="128588" cy="158750"/>
            </a:xfrm>
            <a:custGeom>
              <a:avLst/>
              <a:gdLst>
                <a:gd name="T0" fmla="*/ 3 w 60"/>
                <a:gd name="T1" fmla="*/ 35 h 74"/>
                <a:gd name="T2" fmla="*/ 25 w 60"/>
                <a:gd name="T3" fmla="*/ 14 h 74"/>
                <a:gd name="T4" fmla="*/ 53 w 60"/>
                <a:gd name="T5" fmla="*/ 0 h 74"/>
                <a:gd name="T6" fmla="*/ 53 w 60"/>
                <a:gd name="T7" fmla="*/ 15 h 74"/>
                <a:gd name="T8" fmla="*/ 60 w 60"/>
                <a:gd name="T9" fmla="*/ 36 h 74"/>
                <a:gd name="T10" fmla="*/ 22 w 60"/>
                <a:gd name="T11" fmla="*/ 70 h 74"/>
                <a:gd name="T12" fmla="*/ 3 w 60"/>
                <a:gd name="T13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4">
                  <a:moveTo>
                    <a:pt x="3" y="35"/>
                  </a:moveTo>
                  <a:cubicBezTo>
                    <a:pt x="5" y="26"/>
                    <a:pt x="15" y="18"/>
                    <a:pt x="25" y="14"/>
                  </a:cubicBezTo>
                  <a:cubicBezTo>
                    <a:pt x="37" y="2"/>
                    <a:pt x="48" y="0"/>
                    <a:pt x="53" y="0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7" y="19"/>
                    <a:pt x="60" y="25"/>
                    <a:pt x="60" y="36"/>
                  </a:cubicBezTo>
                  <a:cubicBezTo>
                    <a:pt x="59" y="70"/>
                    <a:pt x="38" y="74"/>
                    <a:pt x="22" y="70"/>
                  </a:cubicBezTo>
                  <a:cubicBezTo>
                    <a:pt x="6" y="66"/>
                    <a:pt x="0" y="51"/>
                    <a:pt x="3" y="35"/>
                  </a:cubicBezTo>
                  <a:close/>
                </a:path>
              </a:pathLst>
            </a:custGeom>
            <a:solidFill>
              <a:srgbClr val="F8D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Freeform 15">
              <a:extLst>
                <a:ext uri="{FF2B5EF4-FFF2-40B4-BE49-F238E27FC236}">
                  <a16:creationId xmlns:a16="http://schemas.microsoft.com/office/drawing/2014/main" id="{0484FB72-B089-4B1A-AFE1-E66AE04A8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275" y="2257426"/>
              <a:ext cx="128588" cy="174625"/>
            </a:xfrm>
            <a:custGeom>
              <a:avLst/>
              <a:gdLst>
                <a:gd name="T0" fmla="*/ 5 w 60"/>
                <a:gd name="T1" fmla="*/ 54 h 81"/>
                <a:gd name="T2" fmla="*/ 10 w 60"/>
                <a:gd name="T3" fmla="*/ 17 h 81"/>
                <a:gd name="T4" fmla="*/ 50 w 60"/>
                <a:gd name="T5" fmla="*/ 3 h 81"/>
                <a:gd name="T6" fmla="*/ 50 w 60"/>
                <a:gd name="T7" fmla="*/ 24 h 81"/>
                <a:gd name="T8" fmla="*/ 50 w 60"/>
                <a:gd name="T9" fmla="*/ 24 h 81"/>
                <a:gd name="T10" fmla="*/ 59 w 60"/>
                <a:gd name="T11" fmla="*/ 59 h 81"/>
                <a:gd name="T12" fmla="*/ 24 w 60"/>
                <a:gd name="T13" fmla="*/ 79 h 81"/>
                <a:gd name="T14" fmla="*/ 5 w 60"/>
                <a:gd name="T15" fmla="*/ 5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81">
                  <a:moveTo>
                    <a:pt x="5" y="54"/>
                  </a:moveTo>
                  <a:cubicBezTo>
                    <a:pt x="4" y="49"/>
                    <a:pt x="0" y="31"/>
                    <a:pt x="10" y="17"/>
                  </a:cubicBezTo>
                  <a:cubicBezTo>
                    <a:pt x="22" y="0"/>
                    <a:pt x="41" y="1"/>
                    <a:pt x="50" y="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7"/>
                    <a:pt x="58" y="30"/>
                    <a:pt x="59" y="59"/>
                  </a:cubicBezTo>
                  <a:cubicBezTo>
                    <a:pt x="60" y="73"/>
                    <a:pt x="35" y="81"/>
                    <a:pt x="24" y="79"/>
                  </a:cubicBezTo>
                  <a:cubicBezTo>
                    <a:pt x="6" y="74"/>
                    <a:pt x="5" y="59"/>
                    <a:pt x="5" y="54"/>
                  </a:cubicBezTo>
                  <a:close/>
                </a:path>
              </a:pathLst>
            </a:custGeom>
            <a:solidFill>
              <a:srgbClr val="F8D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Freeform 16">
              <a:extLst>
                <a:ext uri="{FF2B5EF4-FFF2-40B4-BE49-F238E27FC236}">
                  <a16:creationId xmlns:a16="http://schemas.microsoft.com/office/drawing/2014/main" id="{B872A256-0C04-45A8-B98D-B792884FD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975" y="2284413"/>
              <a:ext cx="77788" cy="101600"/>
            </a:xfrm>
            <a:custGeom>
              <a:avLst/>
              <a:gdLst>
                <a:gd name="T0" fmla="*/ 36 w 36"/>
                <a:gd name="T1" fmla="*/ 27 h 48"/>
                <a:gd name="T2" fmla="*/ 3 w 36"/>
                <a:gd name="T3" fmla="*/ 48 h 48"/>
                <a:gd name="T4" fmla="*/ 2 w 36"/>
                <a:gd name="T5" fmla="*/ 25 h 48"/>
                <a:gd name="T6" fmla="*/ 36 w 36"/>
                <a:gd name="T7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36" y="27"/>
                  </a:moveTo>
                  <a:cubicBezTo>
                    <a:pt x="36" y="27"/>
                    <a:pt x="8" y="26"/>
                    <a:pt x="3" y="48"/>
                  </a:cubicBezTo>
                  <a:cubicBezTo>
                    <a:pt x="3" y="48"/>
                    <a:pt x="0" y="29"/>
                    <a:pt x="2" y="25"/>
                  </a:cubicBezTo>
                  <a:cubicBezTo>
                    <a:pt x="5" y="20"/>
                    <a:pt x="21" y="0"/>
                    <a:pt x="36" y="27"/>
                  </a:cubicBezTo>
                  <a:close/>
                </a:path>
              </a:pathLst>
            </a:custGeom>
            <a:solidFill>
              <a:srgbClr val="FFF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Freeform 17">
              <a:extLst>
                <a:ext uri="{FF2B5EF4-FFF2-40B4-BE49-F238E27FC236}">
                  <a16:creationId xmlns:a16="http://schemas.microsoft.com/office/drawing/2014/main" id="{34D831F7-E3C0-47E8-82FB-29F12FCA8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275" y="2432051"/>
              <a:ext cx="128588" cy="171450"/>
            </a:xfrm>
            <a:custGeom>
              <a:avLst/>
              <a:gdLst>
                <a:gd name="T0" fmla="*/ 20 w 60"/>
                <a:gd name="T1" fmla="*/ 7 h 80"/>
                <a:gd name="T2" fmla="*/ 50 w 60"/>
                <a:gd name="T3" fmla="*/ 6 h 80"/>
                <a:gd name="T4" fmla="*/ 50 w 60"/>
                <a:gd name="T5" fmla="*/ 30 h 80"/>
                <a:gd name="T6" fmla="*/ 50 w 60"/>
                <a:gd name="T7" fmla="*/ 31 h 80"/>
                <a:gd name="T8" fmla="*/ 42 w 60"/>
                <a:gd name="T9" fmla="*/ 76 h 80"/>
                <a:gd name="T10" fmla="*/ 8 w 60"/>
                <a:gd name="T11" fmla="*/ 55 h 80"/>
                <a:gd name="T12" fmla="*/ 20 w 60"/>
                <a:gd name="T13" fmla="*/ 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80">
                  <a:moveTo>
                    <a:pt x="20" y="7"/>
                  </a:moveTo>
                  <a:cubicBezTo>
                    <a:pt x="33" y="0"/>
                    <a:pt x="44" y="3"/>
                    <a:pt x="50" y="6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60" y="52"/>
                    <a:pt x="57" y="72"/>
                    <a:pt x="42" y="76"/>
                  </a:cubicBezTo>
                  <a:cubicBezTo>
                    <a:pt x="26" y="80"/>
                    <a:pt x="15" y="74"/>
                    <a:pt x="8" y="55"/>
                  </a:cubicBezTo>
                  <a:cubicBezTo>
                    <a:pt x="0" y="37"/>
                    <a:pt x="1" y="18"/>
                    <a:pt x="20" y="7"/>
                  </a:cubicBezTo>
                  <a:close/>
                </a:path>
              </a:pathLst>
            </a:custGeom>
            <a:solidFill>
              <a:srgbClr val="F8D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Freeform 18">
              <a:extLst>
                <a:ext uri="{FF2B5EF4-FFF2-40B4-BE49-F238E27FC236}">
                  <a16:creationId xmlns:a16="http://schemas.microsoft.com/office/drawing/2014/main" id="{CC823592-3E80-427F-8FAA-1EFDC78FC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2388" y="2487613"/>
              <a:ext cx="84138" cy="74613"/>
            </a:xfrm>
            <a:custGeom>
              <a:avLst/>
              <a:gdLst>
                <a:gd name="T0" fmla="*/ 11 w 39"/>
                <a:gd name="T1" fmla="*/ 35 h 35"/>
                <a:gd name="T2" fmla="*/ 39 w 39"/>
                <a:gd name="T3" fmla="*/ 14 h 35"/>
                <a:gd name="T4" fmla="*/ 24 w 39"/>
                <a:gd name="T5" fmla="*/ 0 h 35"/>
                <a:gd name="T6" fmla="*/ 11 w 39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5">
                  <a:moveTo>
                    <a:pt x="11" y="35"/>
                  </a:moveTo>
                  <a:cubicBezTo>
                    <a:pt x="11" y="35"/>
                    <a:pt x="20" y="19"/>
                    <a:pt x="39" y="14"/>
                  </a:cubicBezTo>
                  <a:cubicBezTo>
                    <a:pt x="39" y="14"/>
                    <a:pt x="35" y="0"/>
                    <a:pt x="24" y="0"/>
                  </a:cubicBezTo>
                  <a:cubicBezTo>
                    <a:pt x="14" y="0"/>
                    <a:pt x="0" y="13"/>
                    <a:pt x="11" y="35"/>
                  </a:cubicBezTo>
                  <a:close/>
                </a:path>
              </a:pathLst>
            </a:custGeom>
            <a:solidFill>
              <a:srgbClr val="FFF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Freeform 19">
              <a:extLst>
                <a:ext uri="{FF2B5EF4-FFF2-40B4-BE49-F238E27FC236}">
                  <a16:creationId xmlns:a16="http://schemas.microsoft.com/office/drawing/2014/main" id="{F74741DC-436B-4C22-BCF6-AE936B9AA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663" y="1968501"/>
              <a:ext cx="55563" cy="114300"/>
            </a:xfrm>
            <a:custGeom>
              <a:avLst/>
              <a:gdLst>
                <a:gd name="T0" fmla="*/ 26 w 26"/>
                <a:gd name="T1" fmla="*/ 0 h 53"/>
                <a:gd name="T2" fmla="*/ 26 w 26"/>
                <a:gd name="T3" fmla="*/ 53 h 53"/>
                <a:gd name="T4" fmla="*/ 12 w 26"/>
                <a:gd name="T5" fmla="*/ 38 h 53"/>
                <a:gd name="T6" fmla="*/ 26 w 26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53">
                  <a:moveTo>
                    <a:pt x="26" y="0"/>
                  </a:moveTo>
                  <a:cubicBezTo>
                    <a:pt x="26" y="53"/>
                    <a:pt x="26" y="53"/>
                    <a:pt x="26" y="53"/>
                  </a:cubicBezTo>
                  <a:cubicBezTo>
                    <a:pt x="21" y="51"/>
                    <a:pt x="16" y="47"/>
                    <a:pt x="12" y="38"/>
                  </a:cubicBezTo>
                  <a:cubicBezTo>
                    <a:pt x="0" y="14"/>
                    <a:pt x="17" y="3"/>
                    <a:pt x="26" y="0"/>
                  </a:cubicBezTo>
                  <a:close/>
                </a:path>
              </a:pathLst>
            </a:custGeom>
            <a:solidFill>
              <a:srgbClr val="F8D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117" name="Picture 116">
              <a:extLst>
                <a:ext uri="{FF2B5EF4-FFF2-40B4-BE49-F238E27FC236}">
                  <a16:creationId xmlns:a16="http://schemas.microsoft.com/office/drawing/2014/main" id="{3643299D-10CF-45D0-BE91-3226EF0331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3345" y="1657106"/>
              <a:ext cx="504594" cy="801901"/>
            </a:xfrm>
            <a:prstGeom prst="rect">
              <a:avLst/>
            </a:prstGeom>
          </p:spPr>
        </p:pic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9A6FA4CC-7640-43CC-870B-58EAC8B30A0E}"/>
              </a:ext>
            </a:extLst>
          </p:cNvPr>
          <p:cNvGrpSpPr/>
          <p:nvPr/>
        </p:nvGrpSpPr>
        <p:grpSpPr>
          <a:xfrm>
            <a:off x="9459354" y="1763813"/>
            <a:ext cx="866511" cy="1020403"/>
            <a:chOff x="10191750" y="2279650"/>
            <a:chExt cx="1039813" cy="1392238"/>
          </a:xfrm>
          <a:solidFill>
            <a:srgbClr val="F68D2E"/>
          </a:solidFill>
          <a:effectLst/>
        </p:grpSpPr>
        <p:sp>
          <p:nvSpPr>
            <p:cNvPr id="82" name="Freeform 100">
              <a:extLst>
                <a:ext uri="{FF2B5EF4-FFF2-40B4-BE49-F238E27FC236}">
                  <a16:creationId xmlns:a16="http://schemas.microsoft.com/office/drawing/2014/main" id="{1858A6F0-6F6F-4FD3-9F4F-C4E09CEB2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1750" y="2970213"/>
              <a:ext cx="1039813" cy="701675"/>
            </a:xfrm>
            <a:custGeom>
              <a:avLst/>
              <a:gdLst>
                <a:gd name="T0" fmla="*/ 0 w 655"/>
                <a:gd name="T1" fmla="*/ 221 h 442"/>
                <a:gd name="T2" fmla="*/ 220 w 655"/>
                <a:gd name="T3" fmla="*/ 442 h 442"/>
                <a:gd name="T4" fmla="*/ 434 w 655"/>
                <a:gd name="T5" fmla="*/ 221 h 442"/>
                <a:gd name="T6" fmla="*/ 655 w 655"/>
                <a:gd name="T7" fmla="*/ 0 h 442"/>
                <a:gd name="T8" fmla="*/ 220 w 655"/>
                <a:gd name="T9" fmla="*/ 0 h 442"/>
                <a:gd name="T10" fmla="*/ 0 w 655"/>
                <a:gd name="T11" fmla="*/ 221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5" h="442">
                  <a:moveTo>
                    <a:pt x="0" y="221"/>
                  </a:moveTo>
                  <a:lnTo>
                    <a:pt x="220" y="442"/>
                  </a:lnTo>
                  <a:lnTo>
                    <a:pt x="434" y="221"/>
                  </a:lnTo>
                  <a:lnTo>
                    <a:pt x="655" y="0"/>
                  </a:lnTo>
                  <a:lnTo>
                    <a:pt x="220" y="0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6200" tIns="38100" rIns="76200" bIns="38100" numCol="1" anchor="t" anchorCtr="0" compatLnSpc="1">
              <a:prstTxWarp prst="textNoShape">
                <a:avLst/>
              </a:prstTxWarp>
            </a:bodyPr>
            <a:lstStyle/>
            <a:p>
              <a:endParaRPr lang="en-US" sz="1500"/>
            </a:p>
          </p:txBody>
        </p:sp>
        <p:sp>
          <p:nvSpPr>
            <p:cNvPr id="83" name="Freeform 101">
              <a:extLst>
                <a:ext uri="{FF2B5EF4-FFF2-40B4-BE49-F238E27FC236}">
                  <a16:creationId xmlns:a16="http://schemas.microsoft.com/office/drawing/2014/main" id="{D77C9EEC-4353-43E7-ABE7-AA0DC07F4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1750" y="2279650"/>
              <a:ext cx="1039813" cy="690563"/>
            </a:xfrm>
            <a:custGeom>
              <a:avLst/>
              <a:gdLst>
                <a:gd name="T0" fmla="*/ 220 w 655"/>
                <a:gd name="T1" fmla="*/ 0 h 435"/>
                <a:gd name="T2" fmla="*/ 0 w 655"/>
                <a:gd name="T3" fmla="*/ 221 h 435"/>
                <a:gd name="T4" fmla="*/ 220 w 655"/>
                <a:gd name="T5" fmla="*/ 435 h 435"/>
                <a:gd name="T6" fmla="*/ 655 w 655"/>
                <a:gd name="T7" fmla="*/ 435 h 435"/>
                <a:gd name="T8" fmla="*/ 434 w 655"/>
                <a:gd name="T9" fmla="*/ 221 h 435"/>
                <a:gd name="T10" fmla="*/ 220 w 655"/>
                <a:gd name="T1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5" h="435">
                  <a:moveTo>
                    <a:pt x="220" y="0"/>
                  </a:moveTo>
                  <a:lnTo>
                    <a:pt x="0" y="221"/>
                  </a:lnTo>
                  <a:lnTo>
                    <a:pt x="220" y="435"/>
                  </a:lnTo>
                  <a:lnTo>
                    <a:pt x="655" y="435"/>
                  </a:lnTo>
                  <a:lnTo>
                    <a:pt x="434" y="221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6200" tIns="38100" rIns="76200" bIns="38100" numCol="1" anchor="t" anchorCtr="0" compatLnSpc="1">
              <a:prstTxWarp prst="textNoShape">
                <a:avLst/>
              </a:prstTxWarp>
            </a:bodyPr>
            <a:lstStyle/>
            <a:p>
              <a:endParaRPr lang="en-US" sz="1500"/>
            </a:p>
          </p:txBody>
        </p:sp>
      </p:grpSp>
      <p:sp>
        <p:nvSpPr>
          <p:cNvPr id="84" name="Freeform 102">
            <a:extLst>
              <a:ext uri="{FF2B5EF4-FFF2-40B4-BE49-F238E27FC236}">
                <a16:creationId xmlns:a16="http://schemas.microsoft.com/office/drawing/2014/main" id="{FADE9E06-E6BF-4D71-A937-31529D53C99C}"/>
              </a:ext>
            </a:extLst>
          </p:cNvPr>
          <p:cNvSpPr>
            <a:spLocks noEditPoints="1"/>
          </p:cNvSpPr>
          <p:nvPr/>
        </p:nvSpPr>
        <p:spPr bwMode="auto">
          <a:xfrm>
            <a:off x="9649854" y="3005198"/>
            <a:ext cx="199761" cy="199761"/>
          </a:xfrm>
          <a:custGeom>
            <a:avLst/>
            <a:gdLst>
              <a:gd name="T0" fmla="*/ 13 w 26"/>
              <a:gd name="T1" fmla="*/ 0 h 26"/>
              <a:gd name="T2" fmla="*/ 0 w 26"/>
              <a:gd name="T3" fmla="*/ 13 h 26"/>
              <a:gd name="T4" fmla="*/ 13 w 26"/>
              <a:gd name="T5" fmla="*/ 26 h 26"/>
              <a:gd name="T6" fmla="*/ 26 w 26"/>
              <a:gd name="T7" fmla="*/ 13 h 26"/>
              <a:gd name="T8" fmla="*/ 13 w 26"/>
              <a:gd name="T9" fmla="*/ 0 h 26"/>
              <a:gd name="T10" fmla="*/ 13 w 26"/>
              <a:gd name="T11" fmla="*/ 20 h 26"/>
              <a:gd name="T12" fmla="*/ 6 w 26"/>
              <a:gd name="T13" fmla="*/ 13 h 26"/>
              <a:gd name="T14" fmla="*/ 13 w 26"/>
              <a:gd name="T15" fmla="*/ 6 h 26"/>
              <a:gd name="T16" fmla="*/ 20 w 26"/>
              <a:gd name="T17" fmla="*/ 13 h 26"/>
              <a:gd name="T18" fmla="*/ 13 w 26"/>
              <a:gd name="T19" fmla="*/ 2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26">
                <a:moveTo>
                  <a:pt x="13" y="0"/>
                </a:moveTo>
                <a:cubicBezTo>
                  <a:pt x="6" y="0"/>
                  <a:pt x="0" y="6"/>
                  <a:pt x="0" y="13"/>
                </a:cubicBezTo>
                <a:cubicBezTo>
                  <a:pt x="0" y="20"/>
                  <a:pt x="6" y="26"/>
                  <a:pt x="13" y="26"/>
                </a:cubicBezTo>
                <a:cubicBezTo>
                  <a:pt x="20" y="26"/>
                  <a:pt x="26" y="20"/>
                  <a:pt x="26" y="13"/>
                </a:cubicBezTo>
                <a:cubicBezTo>
                  <a:pt x="26" y="6"/>
                  <a:pt x="20" y="0"/>
                  <a:pt x="13" y="0"/>
                </a:cubicBezTo>
                <a:close/>
                <a:moveTo>
                  <a:pt x="13" y="20"/>
                </a:moveTo>
                <a:cubicBezTo>
                  <a:pt x="9" y="20"/>
                  <a:pt x="6" y="17"/>
                  <a:pt x="6" y="13"/>
                </a:cubicBezTo>
                <a:cubicBezTo>
                  <a:pt x="6" y="9"/>
                  <a:pt x="9" y="6"/>
                  <a:pt x="13" y="6"/>
                </a:cubicBezTo>
                <a:cubicBezTo>
                  <a:pt x="17" y="6"/>
                  <a:pt x="20" y="9"/>
                  <a:pt x="20" y="13"/>
                </a:cubicBezTo>
                <a:cubicBezTo>
                  <a:pt x="20" y="17"/>
                  <a:pt x="17" y="20"/>
                  <a:pt x="13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76200" tIns="38100" rIns="76200" bIns="38100" numCol="1" anchor="t" anchorCtr="0" compatLnSpc="1">
            <a:prstTxWarp prst="textNoShape">
              <a:avLst/>
            </a:prstTxWarp>
          </a:bodyPr>
          <a:lstStyle/>
          <a:p>
            <a:endParaRPr lang="en-US" sz="150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73A4B0D8-6922-46F3-A0ED-80370828D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6562" y="3403715"/>
            <a:ext cx="1227667" cy="407458"/>
          </a:xfrm>
          <a:prstGeom prst="rect">
            <a:avLst/>
          </a:prstGeom>
          <a:solidFill>
            <a:srgbClr val="F68D2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38100" rIns="76200" bIns="381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500">
              <a:solidFill>
                <a:schemeClr val="bg1"/>
              </a:solidFill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38FF5255-CAB2-48F1-AFA8-B9B445840F5B}"/>
              </a:ext>
            </a:extLst>
          </p:cNvPr>
          <p:cNvCxnSpPr>
            <a:stCxn id="82" idx="1"/>
            <a:endCxn id="84" idx="0"/>
          </p:cNvCxnSpPr>
          <p:nvPr/>
        </p:nvCxnSpPr>
        <p:spPr>
          <a:xfrm flipH="1">
            <a:off x="9749735" y="2784216"/>
            <a:ext cx="661" cy="220982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109723E-B6DE-4761-99A3-685D20DABB2B}"/>
              </a:ext>
            </a:extLst>
          </p:cNvPr>
          <p:cNvCxnSpPr>
            <a:stCxn id="84" idx="2"/>
            <a:endCxn id="85" idx="0"/>
          </p:cNvCxnSpPr>
          <p:nvPr/>
        </p:nvCxnSpPr>
        <p:spPr>
          <a:xfrm>
            <a:off x="9749735" y="3204959"/>
            <a:ext cx="661" cy="198756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>
            <a:extLst>
              <a:ext uri="{FF2B5EF4-FFF2-40B4-BE49-F238E27FC236}">
                <a16:creationId xmlns:a16="http://schemas.microsoft.com/office/drawing/2014/main" id="{05F76F43-8C57-4168-AFDA-EA839CDEC239}"/>
              </a:ext>
            </a:extLst>
          </p:cNvPr>
          <p:cNvSpPr/>
          <p:nvPr/>
        </p:nvSpPr>
        <p:spPr>
          <a:xfrm>
            <a:off x="8741734" y="3400291"/>
            <a:ext cx="2016000" cy="223228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/>
          <a:lstStyle/>
          <a:p>
            <a:pPr algn="ctr"/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Received endorsements</a:t>
            </a:r>
          </a:p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ICS, BACCN and CC3N</a:t>
            </a:r>
            <a:endParaRPr lang="en-GB" sz="16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9" name="Picture 118">
            <a:extLst>
              <a:ext uri="{FF2B5EF4-FFF2-40B4-BE49-F238E27FC236}">
                <a16:creationId xmlns:a16="http://schemas.microsoft.com/office/drawing/2014/main" id="{F993BC1A-3DF8-429F-8919-2E4A403016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8174" y="5108604"/>
            <a:ext cx="812127" cy="350197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A6E1EB7B-4FB4-4FF4-BD6B-4E15A4CF71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80743" y="5107987"/>
            <a:ext cx="892866" cy="316458"/>
          </a:xfrm>
          <a:prstGeom prst="rect">
            <a:avLst/>
          </a:prstGeom>
        </p:spPr>
      </p:pic>
      <p:sp>
        <p:nvSpPr>
          <p:cNvPr id="128" name="Rectangle 127">
            <a:extLst>
              <a:ext uri="{FF2B5EF4-FFF2-40B4-BE49-F238E27FC236}">
                <a16:creationId xmlns:a16="http://schemas.microsoft.com/office/drawing/2014/main" id="{C2FFCF45-5DAB-41DB-83DC-5E04E4C727DF}"/>
              </a:ext>
            </a:extLst>
          </p:cNvPr>
          <p:cNvSpPr/>
          <p:nvPr/>
        </p:nvSpPr>
        <p:spPr>
          <a:xfrm>
            <a:off x="10496568" y="2467759"/>
            <a:ext cx="1850401" cy="9014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functionality improvements</a:t>
            </a:r>
            <a:endParaRPr lang="en-GB" sz="1400" i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611BEE43-309A-43AD-8FB0-778B396C37E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73266"/>
          <a:stretch/>
        </p:blipFill>
        <p:spPr>
          <a:xfrm>
            <a:off x="9136562" y="4602863"/>
            <a:ext cx="1219284" cy="40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76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7DE36B2-0B55-45E7-97BC-F91BB1E1E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What is the purpose of the passports?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E7A59F8-39F4-4056-8BBE-BEF4BFF36F22}"/>
              </a:ext>
            </a:extLst>
          </p:cNvPr>
          <p:cNvSpPr/>
          <p:nvPr/>
        </p:nvSpPr>
        <p:spPr>
          <a:xfrm>
            <a:off x="666614" y="1411796"/>
            <a:ext cx="9816037" cy="8204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>
              <a:spcAft>
                <a:spcPts val="600"/>
              </a:spcAft>
            </a:pPr>
            <a:r>
              <a:rPr lang="en-GB" b="1" i="0" dirty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Purpose:</a:t>
            </a:r>
          </a:p>
          <a:p>
            <a:pPr marL="285750" indent="-285750"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i="0" dirty="0">
                <a:solidFill>
                  <a:schemeClr val="tx1"/>
                </a:solidFill>
                <a:effectLst/>
                <a:latin typeface="Arial"/>
                <a:cs typeface="Arial"/>
              </a:rPr>
              <a:t>For staff to document the NRSS or RSC</a:t>
            </a:r>
            <a:r>
              <a:rPr lang="en-GB" i="0" baseline="30000" dirty="0">
                <a:solidFill>
                  <a:schemeClr val="tx1"/>
                </a:solidFill>
                <a:effectLst/>
                <a:latin typeface="Arial"/>
                <a:cs typeface="Arial"/>
              </a:rPr>
              <a:t> (a)</a:t>
            </a:r>
            <a:r>
              <a:rPr lang="en-GB" i="0" dirty="0">
                <a:solidFill>
                  <a:schemeClr val="tx1"/>
                </a:solidFill>
                <a:effectLst/>
                <a:latin typeface="Arial"/>
                <a:cs typeface="Arial"/>
              </a:rPr>
              <a:t> role essential skills they have, that are required to function </a:t>
            </a: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as part of a flexible team </a:t>
            </a:r>
            <a:r>
              <a:rPr lang="en-GB" i="0" dirty="0">
                <a:solidFill>
                  <a:schemeClr val="tx1"/>
                </a:solidFill>
                <a:effectLst/>
                <a:latin typeface="Arial"/>
                <a:cs typeface="Arial"/>
              </a:rPr>
              <a:t>in an intensive care unit (ICU)</a:t>
            </a:r>
          </a:p>
          <a:p>
            <a:pPr marL="285750" indent="-285750">
              <a:spcAft>
                <a:spcPts val="8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For </a:t>
            </a:r>
            <a:r>
              <a:rPr lang="en-GB" i="0" dirty="0">
                <a:solidFill>
                  <a:schemeClr val="tx1"/>
                </a:solidFill>
                <a:effectLst/>
                <a:latin typeface="Arial"/>
                <a:cs typeface="Arial"/>
              </a:rPr>
              <a:t>managerial staff overseeing these roles to have visibility of their team members’ skillsets </a:t>
            </a: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/ capability</a:t>
            </a:r>
            <a:endParaRPr lang="en-GB" i="0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90BBAA7-3D39-4783-A906-9689FFC9DE83}"/>
              </a:ext>
            </a:extLst>
          </p:cNvPr>
          <p:cNvSpPr/>
          <p:nvPr/>
        </p:nvSpPr>
        <p:spPr>
          <a:xfrm>
            <a:off x="666614" y="3681500"/>
            <a:ext cx="10997846" cy="8204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>
              <a:spcAft>
                <a:spcPts val="800"/>
              </a:spcAft>
            </a:pPr>
            <a:r>
              <a:rPr lang="en-GB" b="1" i="0" dirty="0">
                <a:solidFill>
                  <a:schemeClr val="accent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Key info:</a:t>
            </a:r>
          </a:p>
          <a:p>
            <a:pPr marL="285750" indent="-285750">
              <a:spcAft>
                <a:spcPts val="1200"/>
              </a:spcAft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GB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Link to access passports: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https://criticalcare.yourskillspass.com/</a:t>
            </a:r>
            <a:endParaRPr lang="en-GB" i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200"/>
              </a:spcAft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GB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Available digitally (via mobile, tablet, desktop)</a:t>
            </a:r>
          </a:p>
          <a:p>
            <a:pPr marL="285750" indent="-285750">
              <a:spcAft>
                <a:spcPts val="1200"/>
              </a:spcAft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GB" u="none" strike="noStrike" dirty="0">
                <a:solidFill>
                  <a:schemeClr val="tx1"/>
                </a:solidFill>
                <a:latin typeface="Arial"/>
                <a:cs typeface="Arial"/>
              </a:rPr>
              <a:t>Endorsed by:</a:t>
            </a:r>
            <a:endParaRPr lang="en-GB" u="none" strike="noStrik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GB" i="0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28CA1C6-8047-44F9-9D12-536FA5A05ECE}"/>
              </a:ext>
            </a:extLst>
          </p:cNvPr>
          <p:cNvGrpSpPr/>
          <p:nvPr/>
        </p:nvGrpSpPr>
        <p:grpSpPr>
          <a:xfrm>
            <a:off x="10007441" y="3726914"/>
            <a:ext cx="1867934" cy="2428340"/>
            <a:chOff x="1304925" y="1516063"/>
            <a:chExt cx="941388" cy="1306513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01960704-A382-48DF-9A01-EF1789C6E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225" y="1516063"/>
              <a:ext cx="554038" cy="1087438"/>
            </a:xfrm>
            <a:custGeom>
              <a:avLst/>
              <a:gdLst>
                <a:gd name="T0" fmla="*/ 0 w 258"/>
                <a:gd name="T1" fmla="*/ 472 h 507"/>
                <a:gd name="T2" fmla="*/ 34 w 258"/>
                <a:gd name="T3" fmla="*/ 507 h 507"/>
                <a:gd name="T4" fmla="*/ 224 w 258"/>
                <a:gd name="T5" fmla="*/ 507 h 507"/>
                <a:gd name="T6" fmla="*/ 258 w 258"/>
                <a:gd name="T7" fmla="*/ 472 h 507"/>
                <a:gd name="T8" fmla="*/ 258 w 258"/>
                <a:gd name="T9" fmla="*/ 35 h 507"/>
                <a:gd name="T10" fmla="*/ 224 w 258"/>
                <a:gd name="T11" fmla="*/ 0 h 507"/>
                <a:gd name="T12" fmla="*/ 34 w 258"/>
                <a:gd name="T13" fmla="*/ 0 h 507"/>
                <a:gd name="T14" fmla="*/ 0 w 258"/>
                <a:gd name="T15" fmla="*/ 35 h 507"/>
                <a:gd name="T16" fmla="*/ 0 w 258"/>
                <a:gd name="T17" fmla="*/ 472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507">
                  <a:moveTo>
                    <a:pt x="0" y="472"/>
                  </a:moveTo>
                  <a:cubicBezTo>
                    <a:pt x="0" y="491"/>
                    <a:pt x="15" y="507"/>
                    <a:pt x="34" y="507"/>
                  </a:cubicBezTo>
                  <a:cubicBezTo>
                    <a:pt x="224" y="507"/>
                    <a:pt x="224" y="507"/>
                    <a:pt x="224" y="507"/>
                  </a:cubicBezTo>
                  <a:cubicBezTo>
                    <a:pt x="243" y="507"/>
                    <a:pt x="258" y="491"/>
                    <a:pt x="258" y="472"/>
                  </a:cubicBezTo>
                  <a:cubicBezTo>
                    <a:pt x="258" y="35"/>
                    <a:pt x="258" y="35"/>
                    <a:pt x="258" y="35"/>
                  </a:cubicBezTo>
                  <a:cubicBezTo>
                    <a:pt x="258" y="16"/>
                    <a:pt x="243" y="0"/>
                    <a:pt x="22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472"/>
                    <a:pt x="0" y="472"/>
                    <a:pt x="0" y="472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2E751B3B-F3A7-45A7-AECB-88333B20E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2400" y="1520826"/>
              <a:ext cx="549275" cy="1077913"/>
            </a:xfrm>
            <a:custGeom>
              <a:avLst/>
              <a:gdLst>
                <a:gd name="T0" fmla="*/ 222 w 255"/>
                <a:gd name="T1" fmla="*/ 503 h 503"/>
                <a:gd name="T2" fmla="*/ 32 w 255"/>
                <a:gd name="T3" fmla="*/ 503 h 503"/>
                <a:gd name="T4" fmla="*/ 0 w 255"/>
                <a:gd name="T5" fmla="*/ 470 h 503"/>
                <a:gd name="T6" fmla="*/ 0 w 255"/>
                <a:gd name="T7" fmla="*/ 33 h 503"/>
                <a:gd name="T8" fmla="*/ 32 w 255"/>
                <a:gd name="T9" fmla="*/ 0 h 503"/>
                <a:gd name="T10" fmla="*/ 222 w 255"/>
                <a:gd name="T11" fmla="*/ 0 h 503"/>
                <a:gd name="T12" fmla="*/ 255 w 255"/>
                <a:gd name="T13" fmla="*/ 33 h 503"/>
                <a:gd name="T14" fmla="*/ 255 w 255"/>
                <a:gd name="T15" fmla="*/ 470 h 503"/>
                <a:gd name="T16" fmla="*/ 222 w 255"/>
                <a:gd name="T17" fmla="*/ 503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503">
                  <a:moveTo>
                    <a:pt x="222" y="503"/>
                  </a:moveTo>
                  <a:cubicBezTo>
                    <a:pt x="32" y="503"/>
                    <a:pt x="32" y="503"/>
                    <a:pt x="32" y="503"/>
                  </a:cubicBezTo>
                  <a:cubicBezTo>
                    <a:pt x="14" y="503"/>
                    <a:pt x="0" y="488"/>
                    <a:pt x="0" y="47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4" y="0"/>
                    <a:pt x="32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40" y="0"/>
                    <a:pt x="255" y="15"/>
                    <a:pt x="255" y="33"/>
                  </a:cubicBezTo>
                  <a:cubicBezTo>
                    <a:pt x="255" y="470"/>
                    <a:pt x="255" y="470"/>
                    <a:pt x="255" y="470"/>
                  </a:cubicBezTo>
                  <a:cubicBezTo>
                    <a:pt x="255" y="488"/>
                    <a:pt x="240" y="503"/>
                    <a:pt x="222" y="50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5B712B76-C36C-4D4B-8E59-022C9910C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838" y="1581151"/>
              <a:ext cx="150813" cy="25400"/>
            </a:xfrm>
            <a:custGeom>
              <a:avLst/>
              <a:gdLst>
                <a:gd name="T0" fmla="*/ 6 w 70"/>
                <a:gd name="T1" fmla="*/ 12 h 12"/>
                <a:gd name="T2" fmla="*/ 0 w 70"/>
                <a:gd name="T3" fmla="*/ 6 h 12"/>
                <a:gd name="T4" fmla="*/ 6 w 70"/>
                <a:gd name="T5" fmla="*/ 0 h 12"/>
                <a:gd name="T6" fmla="*/ 64 w 70"/>
                <a:gd name="T7" fmla="*/ 0 h 12"/>
                <a:gd name="T8" fmla="*/ 70 w 70"/>
                <a:gd name="T9" fmla="*/ 6 h 12"/>
                <a:gd name="T10" fmla="*/ 64 w 70"/>
                <a:gd name="T11" fmla="*/ 12 h 12"/>
                <a:gd name="T12" fmla="*/ 6 w 70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9"/>
                    <a:pt x="67" y="12"/>
                    <a:pt x="64" y="12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Rectangle 9">
              <a:extLst>
                <a:ext uri="{FF2B5EF4-FFF2-40B4-BE49-F238E27FC236}">
                  <a16:creationId xmlns:a16="http://schemas.microsoft.com/office/drawing/2014/main" id="{D1F968C8-8192-454C-AB8E-F395C8BB3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3038" y="1655763"/>
              <a:ext cx="508000" cy="803275"/>
            </a:xfrm>
            <a:prstGeom prst="rect">
              <a:avLst/>
            </a:prstGeom>
            <a:solidFill>
              <a:srgbClr val="3D5A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Rectangle 10">
              <a:extLst>
                <a:ext uri="{FF2B5EF4-FFF2-40B4-BE49-F238E27FC236}">
                  <a16:creationId xmlns:a16="http://schemas.microsoft.com/office/drawing/2014/main" id="{E6477028-A4A1-4143-A892-0F309C15DB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3038" y="1655763"/>
              <a:ext cx="508000" cy="803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6996960A-3558-4C08-AE9F-5DB4F26F1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3038" y="1655763"/>
              <a:ext cx="508000" cy="658813"/>
            </a:xfrm>
            <a:custGeom>
              <a:avLst/>
              <a:gdLst>
                <a:gd name="T0" fmla="*/ 237 w 237"/>
                <a:gd name="T1" fmla="*/ 0 h 307"/>
                <a:gd name="T2" fmla="*/ 0 w 237"/>
                <a:gd name="T3" fmla="*/ 0 h 307"/>
                <a:gd name="T4" fmla="*/ 0 w 237"/>
                <a:gd name="T5" fmla="*/ 307 h 307"/>
                <a:gd name="T6" fmla="*/ 81 w 237"/>
                <a:gd name="T7" fmla="*/ 226 h 307"/>
                <a:gd name="T8" fmla="*/ 77 w 237"/>
                <a:gd name="T9" fmla="*/ 205 h 307"/>
                <a:gd name="T10" fmla="*/ 118 w 237"/>
                <a:gd name="T11" fmla="*/ 164 h 307"/>
                <a:gd name="T12" fmla="*/ 138 w 237"/>
                <a:gd name="T13" fmla="*/ 169 h 307"/>
                <a:gd name="T14" fmla="*/ 237 w 237"/>
                <a:gd name="T15" fmla="*/ 70 h 307"/>
                <a:gd name="T16" fmla="*/ 237 w 237"/>
                <a:gd name="T17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307">
                  <a:moveTo>
                    <a:pt x="23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81" y="226"/>
                    <a:pt x="81" y="226"/>
                    <a:pt x="81" y="226"/>
                  </a:cubicBezTo>
                  <a:cubicBezTo>
                    <a:pt x="78" y="218"/>
                    <a:pt x="77" y="211"/>
                    <a:pt x="77" y="205"/>
                  </a:cubicBezTo>
                  <a:cubicBezTo>
                    <a:pt x="77" y="182"/>
                    <a:pt x="96" y="164"/>
                    <a:pt x="118" y="164"/>
                  </a:cubicBezTo>
                  <a:cubicBezTo>
                    <a:pt x="125" y="164"/>
                    <a:pt x="132" y="166"/>
                    <a:pt x="138" y="169"/>
                  </a:cubicBezTo>
                  <a:cubicBezTo>
                    <a:pt x="237" y="70"/>
                    <a:pt x="237" y="70"/>
                    <a:pt x="237" y="70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647B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D8443544-273B-4A99-B523-5D511BC40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713" y="2085976"/>
              <a:ext cx="863600" cy="736600"/>
            </a:xfrm>
            <a:custGeom>
              <a:avLst/>
              <a:gdLst>
                <a:gd name="T0" fmla="*/ 17 w 402"/>
                <a:gd name="T1" fmla="*/ 206 h 343"/>
                <a:gd name="T2" fmla="*/ 51 w 402"/>
                <a:gd name="T3" fmla="*/ 241 h 343"/>
                <a:gd name="T4" fmla="*/ 241 w 402"/>
                <a:gd name="T5" fmla="*/ 241 h 343"/>
                <a:gd name="T6" fmla="*/ 275 w 402"/>
                <a:gd name="T7" fmla="*/ 206 h 343"/>
                <a:gd name="T8" fmla="*/ 275 w 402"/>
                <a:gd name="T9" fmla="*/ 136 h 343"/>
                <a:gd name="T10" fmla="*/ 270 w 402"/>
                <a:gd name="T11" fmla="*/ 113 h 343"/>
                <a:gd name="T12" fmla="*/ 282 w 402"/>
                <a:gd name="T13" fmla="*/ 20 h 343"/>
                <a:gd name="T14" fmla="*/ 324 w 402"/>
                <a:gd name="T15" fmla="*/ 12 h 343"/>
                <a:gd name="T16" fmla="*/ 322 w 402"/>
                <a:gd name="T17" fmla="*/ 63 h 343"/>
                <a:gd name="T18" fmla="*/ 350 w 402"/>
                <a:gd name="T19" fmla="*/ 143 h 343"/>
                <a:gd name="T20" fmla="*/ 390 w 402"/>
                <a:gd name="T21" fmla="*/ 247 h 343"/>
                <a:gd name="T22" fmla="*/ 402 w 402"/>
                <a:gd name="T23" fmla="*/ 343 h 343"/>
                <a:gd name="T24" fmla="*/ 66 w 402"/>
                <a:gd name="T25" fmla="*/ 343 h 343"/>
                <a:gd name="T26" fmla="*/ 53 w 402"/>
                <a:gd name="T27" fmla="*/ 314 h 343"/>
                <a:gd name="T28" fmla="*/ 1 w 402"/>
                <a:gd name="T29" fmla="*/ 214 h 343"/>
                <a:gd name="T30" fmla="*/ 17 w 402"/>
                <a:gd name="T31" fmla="*/ 189 h 343"/>
                <a:gd name="T32" fmla="*/ 17 w 402"/>
                <a:gd name="T33" fmla="*/ 206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2" h="343">
                  <a:moveTo>
                    <a:pt x="17" y="206"/>
                  </a:moveTo>
                  <a:cubicBezTo>
                    <a:pt x="17" y="225"/>
                    <a:pt x="32" y="241"/>
                    <a:pt x="51" y="241"/>
                  </a:cubicBezTo>
                  <a:cubicBezTo>
                    <a:pt x="241" y="241"/>
                    <a:pt x="241" y="241"/>
                    <a:pt x="241" y="241"/>
                  </a:cubicBezTo>
                  <a:cubicBezTo>
                    <a:pt x="260" y="241"/>
                    <a:pt x="275" y="225"/>
                    <a:pt x="275" y="206"/>
                  </a:cubicBezTo>
                  <a:cubicBezTo>
                    <a:pt x="275" y="136"/>
                    <a:pt x="275" y="136"/>
                    <a:pt x="275" y="136"/>
                  </a:cubicBezTo>
                  <a:cubicBezTo>
                    <a:pt x="274" y="127"/>
                    <a:pt x="272" y="119"/>
                    <a:pt x="270" y="113"/>
                  </a:cubicBezTo>
                  <a:cubicBezTo>
                    <a:pt x="263" y="82"/>
                    <a:pt x="267" y="40"/>
                    <a:pt x="282" y="20"/>
                  </a:cubicBezTo>
                  <a:cubicBezTo>
                    <a:pt x="297" y="0"/>
                    <a:pt x="321" y="8"/>
                    <a:pt x="324" y="12"/>
                  </a:cubicBezTo>
                  <a:cubicBezTo>
                    <a:pt x="326" y="16"/>
                    <a:pt x="322" y="63"/>
                    <a:pt x="322" y="63"/>
                  </a:cubicBezTo>
                  <a:cubicBezTo>
                    <a:pt x="324" y="77"/>
                    <a:pt x="339" y="115"/>
                    <a:pt x="350" y="143"/>
                  </a:cubicBezTo>
                  <a:cubicBezTo>
                    <a:pt x="360" y="172"/>
                    <a:pt x="385" y="221"/>
                    <a:pt x="390" y="247"/>
                  </a:cubicBezTo>
                  <a:cubicBezTo>
                    <a:pt x="401" y="297"/>
                    <a:pt x="400" y="321"/>
                    <a:pt x="402" y="343"/>
                  </a:cubicBezTo>
                  <a:cubicBezTo>
                    <a:pt x="66" y="343"/>
                    <a:pt x="66" y="343"/>
                    <a:pt x="66" y="343"/>
                  </a:cubicBezTo>
                  <a:cubicBezTo>
                    <a:pt x="60" y="332"/>
                    <a:pt x="56" y="322"/>
                    <a:pt x="53" y="314"/>
                  </a:cubicBezTo>
                  <a:cubicBezTo>
                    <a:pt x="35" y="260"/>
                    <a:pt x="3" y="225"/>
                    <a:pt x="1" y="214"/>
                  </a:cubicBezTo>
                  <a:cubicBezTo>
                    <a:pt x="0" y="209"/>
                    <a:pt x="7" y="202"/>
                    <a:pt x="17" y="189"/>
                  </a:cubicBezTo>
                  <a:lnTo>
                    <a:pt x="17" y="206"/>
                  </a:lnTo>
                  <a:close/>
                </a:path>
              </a:pathLst>
            </a:custGeom>
            <a:solidFill>
              <a:srgbClr val="F8D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DAD544E9-EF3F-4858-80F0-B54F984DA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9938" y="2114551"/>
              <a:ext cx="41275" cy="111125"/>
            </a:xfrm>
            <a:custGeom>
              <a:avLst/>
              <a:gdLst>
                <a:gd name="T0" fmla="*/ 18 w 19"/>
                <a:gd name="T1" fmla="*/ 0 h 52"/>
                <a:gd name="T2" fmla="*/ 16 w 19"/>
                <a:gd name="T3" fmla="*/ 50 h 52"/>
                <a:gd name="T4" fmla="*/ 16 w 19"/>
                <a:gd name="T5" fmla="*/ 52 h 52"/>
                <a:gd name="T6" fmla="*/ 1 w 19"/>
                <a:gd name="T7" fmla="*/ 23 h 52"/>
                <a:gd name="T8" fmla="*/ 18 w 1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2">
                  <a:moveTo>
                    <a:pt x="18" y="0"/>
                  </a:moveTo>
                  <a:cubicBezTo>
                    <a:pt x="19" y="6"/>
                    <a:pt x="16" y="50"/>
                    <a:pt x="16" y="50"/>
                  </a:cubicBezTo>
                  <a:cubicBezTo>
                    <a:pt x="16" y="50"/>
                    <a:pt x="16" y="51"/>
                    <a:pt x="16" y="52"/>
                  </a:cubicBezTo>
                  <a:cubicBezTo>
                    <a:pt x="2" y="44"/>
                    <a:pt x="0" y="35"/>
                    <a:pt x="1" y="23"/>
                  </a:cubicBezTo>
                  <a:cubicBezTo>
                    <a:pt x="2" y="13"/>
                    <a:pt x="12" y="4"/>
                    <a:pt x="18" y="0"/>
                  </a:cubicBezTo>
                  <a:close/>
                </a:path>
              </a:pathLst>
            </a:custGeom>
            <a:solidFill>
              <a:srgbClr val="FFF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737485F9-5242-4DEC-9EDF-1296C6A9B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4925" y="2098676"/>
              <a:ext cx="128588" cy="158750"/>
            </a:xfrm>
            <a:custGeom>
              <a:avLst/>
              <a:gdLst>
                <a:gd name="T0" fmla="*/ 3 w 60"/>
                <a:gd name="T1" fmla="*/ 35 h 74"/>
                <a:gd name="T2" fmla="*/ 25 w 60"/>
                <a:gd name="T3" fmla="*/ 14 h 74"/>
                <a:gd name="T4" fmla="*/ 53 w 60"/>
                <a:gd name="T5" fmla="*/ 0 h 74"/>
                <a:gd name="T6" fmla="*/ 53 w 60"/>
                <a:gd name="T7" fmla="*/ 15 h 74"/>
                <a:gd name="T8" fmla="*/ 60 w 60"/>
                <a:gd name="T9" fmla="*/ 36 h 74"/>
                <a:gd name="T10" fmla="*/ 22 w 60"/>
                <a:gd name="T11" fmla="*/ 70 h 74"/>
                <a:gd name="T12" fmla="*/ 3 w 60"/>
                <a:gd name="T13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4">
                  <a:moveTo>
                    <a:pt x="3" y="35"/>
                  </a:moveTo>
                  <a:cubicBezTo>
                    <a:pt x="5" y="26"/>
                    <a:pt x="15" y="18"/>
                    <a:pt x="25" y="14"/>
                  </a:cubicBezTo>
                  <a:cubicBezTo>
                    <a:pt x="37" y="2"/>
                    <a:pt x="48" y="0"/>
                    <a:pt x="53" y="0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7" y="19"/>
                    <a:pt x="60" y="25"/>
                    <a:pt x="60" y="36"/>
                  </a:cubicBezTo>
                  <a:cubicBezTo>
                    <a:pt x="59" y="70"/>
                    <a:pt x="38" y="74"/>
                    <a:pt x="22" y="70"/>
                  </a:cubicBezTo>
                  <a:cubicBezTo>
                    <a:pt x="6" y="66"/>
                    <a:pt x="0" y="51"/>
                    <a:pt x="3" y="35"/>
                  </a:cubicBezTo>
                  <a:close/>
                </a:path>
              </a:pathLst>
            </a:custGeom>
            <a:solidFill>
              <a:srgbClr val="F8D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B4DEADEE-D5D4-4E73-ACCA-AA42257DC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275" y="2257426"/>
              <a:ext cx="128588" cy="174625"/>
            </a:xfrm>
            <a:custGeom>
              <a:avLst/>
              <a:gdLst>
                <a:gd name="T0" fmla="*/ 5 w 60"/>
                <a:gd name="T1" fmla="*/ 54 h 81"/>
                <a:gd name="T2" fmla="*/ 10 w 60"/>
                <a:gd name="T3" fmla="*/ 17 h 81"/>
                <a:gd name="T4" fmla="*/ 50 w 60"/>
                <a:gd name="T5" fmla="*/ 3 h 81"/>
                <a:gd name="T6" fmla="*/ 50 w 60"/>
                <a:gd name="T7" fmla="*/ 24 h 81"/>
                <a:gd name="T8" fmla="*/ 50 w 60"/>
                <a:gd name="T9" fmla="*/ 24 h 81"/>
                <a:gd name="T10" fmla="*/ 59 w 60"/>
                <a:gd name="T11" fmla="*/ 59 h 81"/>
                <a:gd name="T12" fmla="*/ 24 w 60"/>
                <a:gd name="T13" fmla="*/ 79 h 81"/>
                <a:gd name="T14" fmla="*/ 5 w 60"/>
                <a:gd name="T15" fmla="*/ 5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81">
                  <a:moveTo>
                    <a:pt x="5" y="54"/>
                  </a:moveTo>
                  <a:cubicBezTo>
                    <a:pt x="4" y="49"/>
                    <a:pt x="0" y="31"/>
                    <a:pt x="10" y="17"/>
                  </a:cubicBezTo>
                  <a:cubicBezTo>
                    <a:pt x="22" y="0"/>
                    <a:pt x="41" y="1"/>
                    <a:pt x="50" y="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7"/>
                    <a:pt x="58" y="30"/>
                    <a:pt x="59" y="59"/>
                  </a:cubicBezTo>
                  <a:cubicBezTo>
                    <a:pt x="60" y="73"/>
                    <a:pt x="35" y="81"/>
                    <a:pt x="24" y="79"/>
                  </a:cubicBezTo>
                  <a:cubicBezTo>
                    <a:pt x="6" y="74"/>
                    <a:pt x="5" y="59"/>
                    <a:pt x="5" y="54"/>
                  </a:cubicBezTo>
                  <a:close/>
                </a:path>
              </a:pathLst>
            </a:custGeom>
            <a:solidFill>
              <a:srgbClr val="F8D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947C7E85-CFB0-4FE5-869C-F1AD3B032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975" y="2284413"/>
              <a:ext cx="77788" cy="101600"/>
            </a:xfrm>
            <a:custGeom>
              <a:avLst/>
              <a:gdLst>
                <a:gd name="T0" fmla="*/ 36 w 36"/>
                <a:gd name="T1" fmla="*/ 27 h 48"/>
                <a:gd name="T2" fmla="*/ 3 w 36"/>
                <a:gd name="T3" fmla="*/ 48 h 48"/>
                <a:gd name="T4" fmla="*/ 2 w 36"/>
                <a:gd name="T5" fmla="*/ 25 h 48"/>
                <a:gd name="T6" fmla="*/ 36 w 36"/>
                <a:gd name="T7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36" y="27"/>
                  </a:moveTo>
                  <a:cubicBezTo>
                    <a:pt x="36" y="27"/>
                    <a:pt x="8" y="26"/>
                    <a:pt x="3" y="48"/>
                  </a:cubicBezTo>
                  <a:cubicBezTo>
                    <a:pt x="3" y="48"/>
                    <a:pt x="0" y="29"/>
                    <a:pt x="2" y="25"/>
                  </a:cubicBezTo>
                  <a:cubicBezTo>
                    <a:pt x="5" y="20"/>
                    <a:pt x="21" y="0"/>
                    <a:pt x="36" y="27"/>
                  </a:cubicBezTo>
                  <a:close/>
                </a:path>
              </a:pathLst>
            </a:custGeom>
            <a:solidFill>
              <a:srgbClr val="FFF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E593F9DC-6CD3-425C-8070-239669D42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275" y="2432051"/>
              <a:ext cx="128588" cy="171450"/>
            </a:xfrm>
            <a:custGeom>
              <a:avLst/>
              <a:gdLst>
                <a:gd name="T0" fmla="*/ 20 w 60"/>
                <a:gd name="T1" fmla="*/ 7 h 80"/>
                <a:gd name="T2" fmla="*/ 50 w 60"/>
                <a:gd name="T3" fmla="*/ 6 h 80"/>
                <a:gd name="T4" fmla="*/ 50 w 60"/>
                <a:gd name="T5" fmla="*/ 30 h 80"/>
                <a:gd name="T6" fmla="*/ 50 w 60"/>
                <a:gd name="T7" fmla="*/ 31 h 80"/>
                <a:gd name="T8" fmla="*/ 42 w 60"/>
                <a:gd name="T9" fmla="*/ 76 h 80"/>
                <a:gd name="T10" fmla="*/ 8 w 60"/>
                <a:gd name="T11" fmla="*/ 55 h 80"/>
                <a:gd name="T12" fmla="*/ 20 w 60"/>
                <a:gd name="T13" fmla="*/ 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80">
                  <a:moveTo>
                    <a:pt x="20" y="7"/>
                  </a:moveTo>
                  <a:cubicBezTo>
                    <a:pt x="33" y="0"/>
                    <a:pt x="44" y="3"/>
                    <a:pt x="50" y="6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60" y="52"/>
                    <a:pt x="57" y="72"/>
                    <a:pt x="42" y="76"/>
                  </a:cubicBezTo>
                  <a:cubicBezTo>
                    <a:pt x="26" y="80"/>
                    <a:pt x="15" y="74"/>
                    <a:pt x="8" y="55"/>
                  </a:cubicBezTo>
                  <a:cubicBezTo>
                    <a:pt x="0" y="37"/>
                    <a:pt x="1" y="18"/>
                    <a:pt x="20" y="7"/>
                  </a:cubicBezTo>
                  <a:close/>
                </a:path>
              </a:pathLst>
            </a:custGeom>
            <a:solidFill>
              <a:srgbClr val="F8D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60C43388-FB0D-4D97-A406-E0A43FA2F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2388" y="2487613"/>
              <a:ext cx="84138" cy="74613"/>
            </a:xfrm>
            <a:custGeom>
              <a:avLst/>
              <a:gdLst>
                <a:gd name="T0" fmla="*/ 11 w 39"/>
                <a:gd name="T1" fmla="*/ 35 h 35"/>
                <a:gd name="T2" fmla="*/ 39 w 39"/>
                <a:gd name="T3" fmla="*/ 14 h 35"/>
                <a:gd name="T4" fmla="*/ 24 w 39"/>
                <a:gd name="T5" fmla="*/ 0 h 35"/>
                <a:gd name="T6" fmla="*/ 11 w 39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5">
                  <a:moveTo>
                    <a:pt x="11" y="35"/>
                  </a:moveTo>
                  <a:cubicBezTo>
                    <a:pt x="11" y="35"/>
                    <a:pt x="20" y="19"/>
                    <a:pt x="39" y="14"/>
                  </a:cubicBezTo>
                  <a:cubicBezTo>
                    <a:pt x="39" y="14"/>
                    <a:pt x="35" y="0"/>
                    <a:pt x="24" y="0"/>
                  </a:cubicBezTo>
                  <a:cubicBezTo>
                    <a:pt x="14" y="0"/>
                    <a:pt x="0" y="13"/>
                    <a:pt x="11" y="35"/>
                  </a:cubicBezTo>
                  <a:close/>
                </a:path>
              </a:pathLst>
            </a:custGeom>
            <a:solidFill>
              <a:srgbClr val="FFF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B43E7C7E-893E-4115-A2BB-BAD2BAF3E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663" y="1968501"/>
              <a:ext cx="55563" cy="114300"/>
            </a:xfrm>
            <a:custGeom>
              <a:avLst/>
              <a:gdLst>
                <a:gd name="T0" fmla="*/ 26 w 26"/>
                <a:gd name="T1" fmla="*/ 0 h 53"/>
                <a:gd name="T2" fmla="*/ 26 w 26"/>
                <a:gd name="T3" fmla="*/ 53 h 53"/>
                <a:gd name="T4" fmla="*/ 12 w 26"/>
                <a:gd name="T5" fmla="*/ 38 h 53"/>
                <a:gd name="T6" fmla="*/ 26 w 26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53">
                  <a:moveTo>
                    <a:pt x="26" y="0"/>
                  </a:moveTo>
                  <a:cubicBezTo>
                    <a:pt x="26" y="53"/>
                    <a:pt x="26" y="53"/>
                    <a:pt x="26" y="53"/>
                  </a:cubicBezTo>
                  <a:cubicBezTo>
                    <a:pt x="21" y="51"/>
                    <a:pt x="16" y="47"/>
                    <a:pt x="12" y="38"/>
                  </a:cubicBezTo>
                  <a:cubicBezTo>
                    <a:pt x="0" y="14"/>
                    <a:pt x="17" y="3"/>
                    <a:pt x="26" y="0"/>
                  </a:cubicBezTo>
                  <a:close/>
                </a:path>
              </a:pathLst>
            </a:custGeom>
            <a:solidFill>
              <a:srgbClr val="F8DF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2F8C8A0-7B7C-49F3-A846-F9CF16F500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3345" y="1657106"/>
              <a:ext cx="504594" cy="801901"/>
            </a:xfrm>
            <a:prstGeom prst="rect">
              <a:avLst/>
            </a:prstGeom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F606ED78-324B-4620-97F6-DCF4E8F4D51D}"/>
              </a:ext>
            </a:extLst>
          </p:cNvPr>
          <p:cNvSpPr txBox="1"/>
          <p:nvPr/>
        </p:nvSpPr>
        <p:spPr>
          <a:xfrm>
            <a:off x="666614" y="6417452"/>
            <a:ext cx="9082094" cy="27699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200" b="1" dirty="0">
                <a:solidFill>
                  <a:schemeClr val="accent1"/>
                </a:solidFill>
                <a:effectLst/>
                <a:latin typeface="Arial"/>
                <a:cs typeface="Arial"/>
              </a:rPr>
              <a:t>Note: </a:t>
            </a:r>
            <a:r>
              <a:rPr lang="en-GB" sz="1200" dirty="0">
                <a:effectLst/>
                <a:latin typeface="Arial"/>
                <a:cs typeface="Arial"/>
              </a:rPr>
              <a:t>NRSS = non-registered support staff; RSC = registered support clinician</a:t>
            </a:r>
            <a:r>
              <a:rPr lang="en-GB" sz="1200" dirty="0">
                <a:latin typeface="Arial"/>
                <a:cs typeface="Arial"/>
              </a:rPr>
              <a:t> – surge model</a:t>
            </a:r>
            <a:endParaRPr lang="en-GB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ABCAEA-EAA7-43A3-8D5E-DEF6D3F568F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3266"/>
          <a:stretch/>
        </p:blipFill>
        <p:spPr>
          <a:xfrm>
            <a:off x="2560043" y="5064372"/>
            <a:ext cx="2397575" cy="80121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B1D7CD1-A5C9-45D1-BF2B-1C7B1F2779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344" b="26706"/>
          <a:stretch/>
        </p:blipFill>
        <p:spPr>
          <a:xfrm>
            <a:off x="5099368" y="5001893"/>
            <a:ext cx="1512168" cy="84965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50CFAE5-37E1-4BF9-9545-E0DD631B42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2571"/>
          <a:stretch/>
        </p:blipFill>
        <p:spPr>
          <a:xfrm>
            <a:off x="6822451" y="5140891"/>
            <a:ext cx="1890456" cy="64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036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8B1848D-0AF4-4855-AA89-2F8075A84285}"/>
              </a:ext>
            </a:extLst>
          </p:cNvPr>
          <p:cNvSpPr/>
          <p:nvPr/>
        </p:nvSpPr>
        <p:spPr>
          <a:xfrm>
            <a:off x="6327863" y="3673743"/>
            <a:ext cx="5336597" cy="26654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CC84C3C-D793-4B2A-960E-4D5BD3D55D28}"/>
              </a:ext>
            </a:extLst>
          </p:cNvPr>
          <p:cNvSpPr/>
          <p:nvPr/>
        </p:nvSpPr>
        <p:spPr>
          <a:xfrm>
            <a:off x="606842" y="3673743"/>
            <a:ext cx="5336597" cy="26654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7DE36B2-0B55-45E7-97BC-F91BB1E1E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Which passports are available?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E7A59F8-39F4-4056-8BBE-BEF4BFF36F22}"/>
              </a:ext>
            </a:extLst>
          </p:cNvPr>
          <p:cNvSpPr/>
          <p:nvPr/>
        </p:nvSpPr>
        <p:spPr>
          <a:xfrm>
            <a:off x="666614" y="1411796"/>
            <a:ext cx="10997846" cy="8204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</a:pPr>
            <a:r>
              <a:rPr lang="en-GB" b="1" i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There are 2 digital skills passports available and staff can complete one or both: </a:t>
            </a:r>
            <a:endParaRPr lang="en-GB" i="0" u="none" strike="noStrike"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17FBF9-C072-4A9E-9D0E-9AFEF811B54D}"/>
              </a:ext>
            </a:extLst>
          </p:cNvPr>
          <p:cNvSpPr/>
          <p:nvPr/>
        </p:nvSpPr>
        <p:spPr>
          <a:xfrm>
            <a:off x="606842" y="3735387"/>
            <a:ext cx="5336597" cy="21208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200"/>
              </a:spcAft>
            </a:pPr>
            <a:r>
              <a:rPr lang="en-GB" b="1" i="1">
                <a:solidFill>
                  <a:schemeClr val="accent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Non-registered support staff (NRSS)</a:t>
            </a:r>
          </a:p>
          <a:p>
            <a:pPr algn="l">
              <a:spcAft>
                <a:spcPts val="400"/>
              </a:spcAft>
              <a:buClr>
                <a:schemeClr val="accent1"/>
              </a:buClr>
            </a:pPr>
            <a:r>
              <a:rPr lang="en-GB" b="0" i="0" u="none" strike="noStrike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A NRSS may be:</a:t>
            </a:r>
          </a:p>
          <a:p>
            <a:pPr marL="285750" indent="-285750" algn="l"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b="0" i="0" u="none" strike="noStrike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a Health Care Support Worker or</a:t>
            </a:r>
          </a:p>
          <a:p>
            <a:pPr marL="285750" indent="-285750" algn="l"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b="0" i="0" u="none" strike="noStrike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a non-registered member of staff specifically recruited to ICU in this role or</a:t>
            </a:r>
          </a:p>
          <a:p>
            <a:pPr marL="285750" indent="-285750" algn="l"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b="0" i="0" u="none" strike="noStrike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healthcare students who may wish to work on Critical Care Units during the surge as bank staff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B43CCE-7B4E-43E2-B545-7529071F5EEC}"/>
              </a:ext>
            </a:extLst>
          </p:cNvPr>
          <p:cNvSpPr/>
          <p:nvPr/>
        </p:nvSpPr>
        <p:spPr>
          <a:xfrm>
            <a:off x="6327863" y="3735387"/>
            <a:ext cx="5336597" cy="8166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200"/>
              </a:spcAft>
            </a:pPr>
            <a:r>
              <a:rPr lang="en-GB" b="1" i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Registered support clinicians (RSC)</a:t>
            </a:r>
            <a:endParaRPr lang="en-GB" b="1" i="1">
              <a:solidFill>
                <a:schemeClr val="accent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Aft>
                <a:spcPts val="400"/>
              </a:spcAft>
            </a:pPr>
            <a:r>
              <a:rPr lang="en-GB">
                <a:solidFill>
                  <a:srgbClr val="333333"/>
                </a:solidFill>
                <a:latin typeface="Arial" panose="020B0604020202020204" pitchFamily="34" charset="0"/>
              </a:rPr>
              <a:t>A RSC may be:</a:t>
            </a:r>
          </a:p>
          <a:p>
            <a:pPr marL="285750" indent="-285750" algn="l"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>
                <a:solidFill>
                  <a:srgbClr val="333333"/>
                </a:solidFill>
                <a:latin typeface="Arial" panose="020B0604020202020204" pitchFamily="34" charset="0"/>
              </a:rPr>
              <a:t>a junior ICU nurse who has not yet achieved their step 1 competencies in the National Competency Framework,</a:t>
            </a:r>
          </a:p>
          <a:p>
            <a:pPr marL="285750" indent="-285750"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>
                <a:solidFill>
                  <a:srgbClr val="333333"/>
                </a:solidFill>
                <a:latin typeface="Arial" panose="020B0604020202020204" pitchFamily="34" charset="0"/>
              </a:rPr>
              <a:t>a registered nurse, who works outside of ICU or</a:t>
            </a:r>
          </a:p>
          <a:p>
            <a:pPr marL="285750" indent="-285750"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>
                <a:solidFill>
                  <a:srgbClr val="333333"/>
                </a:solidFill>
                <a:latin typeface="Arial" panose="020B0604020202020204" pitchFamily="34" charset="0"/>
              </a:rPr>
              <a:t>a registered (non-nursing) health care professional</a:t>
            </a:r>
          </a:p>
          <a:p>
            <a:pPr algn="ctr">
              <a:spcAft>
                <a:spcPts val="600"/>
              </a:spcAft>
            </a:pPr>
            <a:endParaRPr lang="en-GB" sz="1600" b="0" i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C1EF93-9B64-40FA-AFA4-AC7835B241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99" t="30598" r="73933" b="10041"/>
          <a:stretch/>
        </p:blipFill>
        <p:spPr>
          <a:xfrm>
            <a:off x="2385940" y="1874475"/>
            <a:ext cx="1778401" cy="165440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6A7A8E5-BB55-4150-87C6-F6714ADDD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6961" y="1874475"/>
            <a:ext cx="1778400" cy="173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028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7DE36B2-0B55-45E7-97BC-F91BB1E1E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What are the key benefits of the passports?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125F26D-BCBF-444F-89C8-466DB9F6D866}"/>
              </a:ext>
            </a:extLst>
          </p:cNvPr>
          <p:cNvSpPr/>
          <p:nvPr/>
        </p:nvSpPr>
        <p:spPr>
          <a:xfrm>
            <a:off x="527052" y="2570075"/>
            <a:ext cx="3640826" cy="8204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lvl="0" algn="ctr">
              <a:spcAft>
                <a:spcPts val="600"/>
              </a:spcAft>
            </a:pPr>
            <a:r>
              <a:rPr lang="en-GB" sz="1600" b="1" dirty="0">
                <a:solidFill>
                  <a:schemeClr val="accent1"/>
                </a:solidFill>
                <a:effectLst/>
                <a:latin typeface="Arial"/>
                <a:ea typeface="Calibri" panose="020F0502020204030204" pitchFamily="34" charset="0"/>
                <a:cs typeface="Arial"/>
              </a:rPr>
              <a:t>For staff:</a:t>
            </a:r>
          </a:p>
          <a:p>
            <a:pPr marL="285750" lvl="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Record and recognition </a:t>
            </a:r>
            <a:r>
              <a:rPr lang="en-GB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skills and learning, that maps to revalidation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effectLst/>
                <a:latin typeface="Arial"/>
                <a:ea typeface="Calibri" panose="020F0502020204030204" pitchFamily="34" charset="0"/>
                <a:cs typeface="Arial"/>
              </a:rPr>
              <a:t>Further preparedness and ability to build skills</a:t>
            </a:r>
            <a:r>
              <a:rPr lang="en-GB" sz="1600" dirty="0">
                <a:solidFill>
                  <a:schemeClr val="tx1"/>
                </a:solidFill>
                <a:latin typeface="Arial"/>
                <a:ea typeface="Calibri" panose="020F0502020204030204" pitchFamily="34" charset="0"/>
                <a:cs typeface="Arial"/>
              </a:rPr>
              <a:t> for CPD</a:t>
            </a:r>
            <a:r>
              <a:rPr lang="en-GB" sz="1600" dirty="0">
                <a:solidFill>
                  <a:schemeClr val="tx1"/>
                </a:solidFill>
                <a:effectLst/>
                <a:latin typeface="Arial"/>
                <a:ea typeface="Calibri" panose="020F0502020204030204" pitchFamily="34" charset="0"/>
                <a:cs typeface="Arial"/>
              </a:rPr>
              <a:t>, through access to self-directed educational resources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effectLst/>
                <a:latin typeface="Arial"/>
                <a:ea typeface="Calibri" panose="020F0502020204030204" pitchFamily="34" charset="0"/>
                <a:cs typeface="Arial"/>
              </a:rPr>
              <a:t>More str</a:t>
            </a:r>
            <a:r>
              <a:rPr lang="en-GB" sz="1600" dirty="0">
                <a:solidFill>
                  <a:schemeClr val="tx1"/>
                </a:solidFill>
                <a:latin typeface="Arial"/>
                <a:ea typeface="Calibri" panose="020F0502020204030204" pitchFamily="34" charset="0"/>
                <a:cs typeface="Arial"/>
              </a:rPr>
              <a:t>eamlined deployment, by reducing unnecessary training and/or skill info sharing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Arial"/>
                <a:ea typeface="Calibri" panose="020F0502020204030204" pitchFamily="34" charset="0"/>
                <a:cs typeface="Arial"/>
              </a:rPr>
              <a:t>Better working environment, due to teams being rostered by recognised skill set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Arial"/>
                <a:ea typeface="Calibri" panose="020F0502020204030204" pitchFamily="34" charset="0"/>
                <a:cs typeface="Arial"/>
              </a:rPr>
              <a:t>Increased mobility across sites</a:t>
            </a:r>
            <a:endParaRPr lang="en-GB" sz="16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F6E7BE-F33A-404A-BE86-86CF371FC141}"/>
              </a:ext>
            </a:extLst>
          </p:cNvPr>
          <p:cNvSpPr/>
          <p:nvPr/>
        </p:nvSpPr>
        <p:spPr>
          <a:xfrm>
            <a:off x="4085074" y="2573885"/>
            <a:ext cx="4118103" cy="41156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lvl="0" algn="ctr">
              <a:spcAft>
                <a:spcPts val="600"/>
              </a:spcAft>
            </a:pPr>
            <a:r>
              <a:rPr lang="en-GB" sz="1600" b="1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Trusts: </a:t>
            </a:r>
            <a:endParaRPr lang="en-GB" sz="1600" dirty="0">
              <a:solidFill>
                <a:schemeClr val="accent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Improved quality assurance of staff skills and training, through standardisation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Useful cross-service skills held irrespective of staff’s professional group / specialism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Further preparedness and productivity through competency-based workforce planning and rostering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efficient (targeted) and standardised delivery of education, based on skill gaps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staff mobility across sites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Arial"/>
                <a:cs typeface="Arial"/>
              </a:rPr>
              <a:t>Valuing &amp; recognising staff contribution </a:t>
            </a:r>
            <a:endParaRPr lang="en-GB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7E2531-59B3-4CC9-A63D-7414AEE93920}"/>
              </a:ext>
            </a:extLst>
          </p:cNvPr>
          <p:cNvSpPr/>
          <p:nvPr/>
        </p:nvSpPr>
        <p:spPr>
          <a:xfrm>
            <a:off x="8108149" y="2570074"/>
            <a:ext cx="3640827" cy="8204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>
              <a:spcAft>
                <a:spcPts val="600"/>
              </a:spcAft>
            </a:pPr>
            <a:r>
              <a:rPr lang="en-GB" sz="1600" b="1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Systems: 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 quality assurance of staff skills and training, through standardisation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Further preparedness and productivity through competency-based workforce planning and rostering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staff mobility across sites, Trusts and Systems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flexibility and agility of wider workforce, through additional learning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91393DF7-D56F-4349-899A-E16EF23B54E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445630" y="1321489"/>
            <a:ext cx="1396991" cy="1032237"/>
            <a:chOff x="6188075" y="4119563"/>
            <a:chExt cx="3076576" cy="2295525"/>
          </a:xfrm>
        </p:grpSpPr>
        <p:sp>
          <p:nvSpPr>
            <p:cNvPr id="146" name="Rectangle 16">
              <a:extLst>
                <a:ext uri="{FF2B5EF4-FFF2-40B4-BE49-F238E27FC236}">
                  <a16:creationId xmlns:a16="http://schemas.microsoft.com/office/drawing/2014/main" id="{493D5372-F5E6-4425-89BE-EF19165BAA8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188075" y="6323013"/>
              <a:ext cx="2990850" cy="66675"/>
            </a:xfrm>
            <a:prstGeom prst="rect">
              <a:avLst/>
            </a:prstGeom>
            <a:solidFill>
              <a:srgbClr val="7F7F7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48" name="Rectangle 18">
              <a:extLst>
                <a:ext uri="{FF2B5EF4-FFF2-40B4-BE49-F238E27FC236}">
                  <a16:creationId xmlns:a16="http://schemas.microsoft.com/office/drawing/2014/main" id="{E80B6DD7-DECB-41FE-B2AF-6C29117E833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188075" y="6389688"/>
              <a:ext cx="2990850" cy="25400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49" name="Rectangle 49">
              <a:extLst>
                <a:ext uri="{FF2B5EF4-FFF2-40B4-BE49-F238E27FC236}">
                  <a16:creationId xmlns:a16="http://schemas.microsoft.com/office/drawing/2014/main" id="{ED8A3C53-FABC-4E8E-B9CB-3D91277D805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788275" y="4189413"/>
              <a:ext cx="1184275" cy="2133600"/>
            </a:xfrm>
            <a:prstGeom prst="rect">
              <a:avLst/>
            </a:prstGeom>
            <a:solidFill>
              <a:srgbClr val="AFC9C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50" name="Rectangle 50">
              <a:extLst>
                <a:ext uri="{FF2B5EF4-FFF2-40B4-BE49-F238E27FC236}">
                  <a16:creationId xmlns:a16="http://schemas.microsoft.com/office/drawing/2014/main" id="{1600589A-6C16-4262-BC8D-497811664A4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788275" y="4189413"/>
              <a:ext cx="1184275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51" name="Rectangle 51">
              <a:extLst>
                <a:ext uri="{FF2B5EF4-FFF2-40B4-BE49-F238E27FC236}">
                  <a16:creationId xmlns:a16="http://schemas.microsoft.com/office/drawing/2014/main" id="{DE4F5F10-EB69-4223-B9FC-A8DFA1E300D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324600" y="5035551"/>
              <a:ext cx="1463675" cy="1287463"/>
            </a:xfrm>
            <a:prstGeom prst="rect">
              <a:avLst/>
            </a:prstGeom>
            <a:solidFill>
              <a:srgbClr val="C3DDD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52" name="Rectangle 52">
              <a:extLst>
                <a:ext uri="{FF2B5EF4-FFF2-40B4-BE49-F238E27FC236}">
                  <a16:creationId xmlns:a16="http://schemas.microsoft.com/office/drawing/2014/main" id="{34430163-02BB-4F6A-928C-CE615FF0836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324600" y="5035551"/>
              <a:ext cx="1463675" cy="1287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53" name="Rectangle 53">
              <a:extLst>
                <a:ext uri="{FF2B5EF4-FFF2-40B4-BE49-F238E27FC236}">
                  <a16:creationId xmlns:a16="http://schemas.microsoft.com/office/drawing/2014/main" id="{F0B4648C-08BA-4F2D-87BA-D5ED9958710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278563" y="4953001"/>
              <a:ext cx="1568450" cy="82550"/>
            </a:xfrm>
            <a:prstGeom prst="rect">
              <a:avLst/>
            </a:prstGeom>
            <a:solidFill>
              <a:srgbClr val="D5EFE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54" name="Rectangle 54">
              <a:extLst>
                <a:ext uri="{FF2B5EF4-FFF2-40B4-BE49-F238E27FC236}">
                  <a16:creationId xmlns:a16="http://schemas.microsoft.com/office/drawing/2014/main" id="{37958FC3-B6CB-4982-8333-17288850FE0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278563" y="4953001"/>
              <a:ext cx="1568450" cy="82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55" name="Rectangle 55">
              <a:extLst>
                <a:ext uri="{FF2B5EF4-FFF2-40B4-BE49-F238E27FC236}">
                  <a16:creationId xmlns:a16="http://schemas.microsoft.com/office/drawing/2014/main" id="{B4BB3FF9-C501-4142-944B-326B3FB82CA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754938" y="4119563"/>
              <a:ext cx="1250950" cy="90488"/>
            </a:xfrm>
            <a:prstGeom prst="rect">
              <a:avLst/>
            </a:prstGeom>
            <a:solidFill>
              <a:srgbClr val="C3DDD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56" name="Rectangle 56">
              <a:extLst>
                <a:ext uri="{FF2B5EF4-FFF2-40B4-BE49-F238E27FC236}">
                  <a16:creationId xmlns:a16="http://schemas.microsoft.com/office/drawing/2014/main" id="{684B433A-325E-4661-A929-9B50CE56992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754938" y="4119563"/>
              <a:ext cx="1250950" cy="90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57" name="Rectangle 57">
              <a:extLst>
                <a:ext uri="{FF2B5EF4-FFF2-40B4-BE49-F238E27FC236}">
                  <a16:creationId xmlns:a16="http://schemas.microsoft.com/office/drawing/2014/main" id="{2E3AA499-B326-4516-ADCB-524064D43C9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537325" y="5554663"/>
              <a:ext cx="1019175" cy="768350"/>
            </a:xfrm>
            <a:prstGeom prst="rect">
              <a:avLst/>
            </a:prstGeom>
            <a:solidFill>
              <a:srgbClr val="9EB2B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58" name="Rectangle 58">
              <a:extLst>
                <a:ext uri="{FF2B5EF4-FFF2-40B4-BE49-F238E27FC236}">
                  <a16:creationId xmlns:a16="http://schemas.microsoft.com/office/drawing/2014/main" id="{849F19F5-7294-4602-AC09-D6303E6BE5A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537325" y="5554663"/>
              <a:ext cx="1019175" cy="76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59" name="Rectangle 59">
              <a:extLst>
                <a:ext uri="{FF2B5EF4-FFF2-40B4-BE49-F238E27FC236}">
                  <a16:creationId xmlns:a16="http://schemas.microsoft.com/office/drawing/2014/main" id="{8B7609F4-11F2-417B-8FE7-45D36F93AA9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045325" y="5680076"/>
              <a:ext cx="468313" cy="5730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60" name="Rectangle 60">
              <a:extLst>
                <a:ext uri="{FF2B5EF4-FFF2-40B4-BE49-F238E27FC236}">
                  <a16:creationId xmlns:a16="http://schemas.microsoft.com/office/drawing/2014/main" id="{5B67FA4E-0B26-4FCC-BAA9-F15CCCEF9FD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045325" y="5680076"/>
              <a:ext cx="468313" cy="573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61" name="Rectangle 61">
              <a:extLst>
                <a:ext uri="{FF2B5EF4-FFF2-40B4-BE49-F238E27FC236}">
                  <a16:creationId xmlns:a16="http://schemas.microsoft.com/office/drawing/2014/main" id="{94DB1A1C-8201-4392-992C-4CCA05007BC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754938" y="4119563"/>
              <a:ext cx="1250950" cy="44450"/>
            </a:xfrm>
            <a:prstGeom prst="rect">
              <a:avLst/>
            </a:prstGeom>
            <a:solidFill>
              <a:srgbClr val="D6EAE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62" name="Rectangle 62">
              <a:extLst>
                <a:ext uri="{FF2B5EF4-FFF2-40B4-BE49-F238E27FC236}">
                  <a16:creationId xmlns:a16="http://schemas.microsoft.com/office/drawing/2014/main" id="{79A312EA-F567-428E-A8E2-A7399F52E1B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278563" y="4953001"/>
              <a:ext cx="1568450" cy="41275"/>
            </a:xfrm>
            <a:prstGeom prst="rect">
              <a:avLst/>
            </a:prstGeom>
            <a:solidFill>
              <a:srgbClr val="E7F7F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63" name="Rectangle 63">
              <a:extLst>
                <a:ext uri="{FF2B5EF4-FFF2-40B4-BE49-F238E27FC236}">
                  <a16:creationId xmlns:a16="http://schemas.microsoft.com/office/drawing/2014/main" id="{FD4CDFD3-7423-4767-ADB8-97EEB6EF0E1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077075" y="5711826"/>
              <a:ext cx="404813" cy="539750"/>
            </a:xfrm>
            <a:prstGeom prst="rect">
              <a:avLst/>
            </a:prstGeom>
            <a:solidFill>
              <a:srgbClr val="E7F7F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64" name="Rectangle 64">
              <a:extLst>
                <a:ext uri="{FF2B5EF4-FFF2-40B4-BE49-F238E27FC236}">
                  <a16:creationId xmlns:a16="http://schemas.microsoft.com/office/drawing/2014/main" id="{7BB03F15-3F2B-43B5-8B39-320AF084569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077075" y="5711826"/>
              <a:ext cx="404813" cy="539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65" name="Freeform 65">
              <a:extLst>
                <a:ext uri="{FF2B5EF4-FFF2-40B4-BE49-F238E27FC236}">
                  <a16:creationId xmlns:a16="http://schemas.microsoft.com/office/drawing/2014/main" id="{33A67D6F-7602-44A3-A164-5D46D628E0F4}"/>
                </a:ext>
              </a:extLst>
            </p:cNvPr>
            <p:cNvSpPr>
              <a:spLocks/>
            </p:cNvSpPr>
            <p:nvPr/>
          </p:nvSpPr>
          <p:spPr bwMode="gray">
            <a:xfrm>
              <a:off x="7092950" y="5734051"/>
              <a:ext cx="142875" cy="141288"/>
            </a:xfrm>
            <a:custGeom>
              <a:avLst/>
              <a:gdLst>
                <a:gd name="T0" fmla="*/ 57 w 90"/>
                <a:gd name="T1" fmla="*/ 0 h 89"/>
                <a:gd name="T2" fmla="*/ 0 w 90"/>
                <a:gd name="T3" fmla="*/ 57 h 89"/>
                <a:gd name="T4" fmla="*/ 0 w 90"/>
                <a:gd name="T5" fmla="*/ 89 h 89"/>
                <a:gd name="T6" fmla="*/ 90 w 90"/>
                <a:gd name="T7" fmla="*/ 0 h 89"/>
                <a:gd name="T8" fmla="*/ 57 w 90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57" y="0"/>
                  </a:moveTo>
                  <a:lnTo>
                    <a:pt x="0" y="57"/>
                  </a:lnTo>
                  <a:lnTo>
                    <a:pt x="0" y="89"/>
                  </a:lnTo>
                  <a:lnTo>
                    <a:pt x="90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66" name="Freeform 66">
              <a:extLst>
                <a:ext uri="{FF2B5EF4-FFF2-40B4-BE49-F238E27FC236}">
                  <a16:creationId xmlns:a16="http://schemas.microsoft.com/office/drawing/2014/main" id="{EDE0BEC2-2B45-43D3-9A91-74E6089AFA32}"/>
                </a:ext>
              </a:extLst>
            </p:cNvPr>
            <p:cNvSpPr>
              <a:spLocks/>
            </p:cNvSpPr>
            <p:nvPr/>
          </p:nvSpPr>
          <p:spPr bwMode="gray">
            <a:xfrm>
              <a:off x="7092950" y="5734051"/>
              <a:ext cx="90488" cy="90488"/>
            </a:xfrm>
            <a:custGeom>
              <a:avLst/>
              <a:gdLst>
                <a:gd name="T0" fmla="*/ 0 w 57"/>
                <a:gd name="T1" fmla="*/ 0 h 57"/>
                <a:gd name="T2" fmla="*/ 0 w 57"/>
                <a:gd name="T3" fmla="*/ 57 h 57"/>
                <a:gd name="T4" fmla="*/ 57 w 57"/>
                <a:gd name="T5" fmla="*/ 0 h 57"/>
                <a:gd name="T6" fmla="*/ 0 w 57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0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67" name="Freeform 67">
              <a:extLst>
                <a:ext uri="{FF2B5EF4-FFF2-40B4-BE49-F238E27FC236}">
                  <a16:creationId xmlns:a16="http://schemas.microsoft.com/office/drawing/2014/main" id="{04ABE65F-A53A-4642-B444-0AA4801D167A}"/>
                </a:ext>
              </a:extLst>
            </p:cNvPr>
            <p:cNvSpPr>
              <a:spLocks/>
            </p:cNvSpPr>
            <p:nvPr/>
          </p:nvSpPr>
          <p:spPr bwMode="gray">
            <a:xfrm>
              <a:off x="7092950" y="5734051"/>
              <a:ext cx="180975" cy="247650"/>
            </a:xfrm>
            <a:custGeom>
              <a:avLst/>
              <a:gdLst>
                <a:gd name="T0" fmla="*/ 114 w 114"/>
                <a:gd name="T1" fmla="*/ 0 h 156"/>
                <a:gd name="T2" fmla="*/ 90 w 114"/>
                <a:gd name="T3" fmla="*/ 0 h 156"/>
                <a:gd name="T4" fmla="*/ 0 w 114"/>
                <a:gd name="T5" fmla="*/ 89 h 156"/>
                <a:gd name="T6" fmla="*/ 0 w 114"/>
                <a:gd name="T7" fmla="*/ 156 h 156"/>
                <a:gd name="T8" fmla="*/ 32 w 114"/>
                <a:gd name="T9" fmla="*/ 156 h 156"/>
                <a:gd name="T10" fmla="*/ 114 w 114"/>
                <a:gd name="T11" fmla="*/ 75 h 156"/>
                <a:gd name="T12" fmla="*/ 114 w 114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56">
                  <a:moveTo>
                    <a:pt x="114" y="0"/>
                  </a:moveTo>
                  <a:lnTo>
                    <a:pt x="90" y="0"/>
                  </a:lnTo>
                  <a:lnTo>
                    <a:pt x="0" y="89"/>
                  </a:lnTo>
                  <a:lnTo>
                    <a:pt x="0" y="156"/>
                  </a:lnTo>
                  <a:lnTo>
                    <a:pt x="32" y="156"/>
                  </a:lnTo>
                  <a:lnTo>
                    <a:pt x="114" y="75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68" name="Freeform 68">
              <a:extLst>
                <a:ext uri="{FF2B5EF4-FFF2-40B4-BE49-F238E27FC236}">
                  <a16:creationId xmlns:a16="http://schemas.microsoft.com/office/drawing/2014/main" id="{E296BF0C-4651-482B-B160-E8769034582D}"/>
                </a:ext>
              </a:extLst>
            </p:cNvPr>
            <p:cNvSpPr>
              <a:spLocks/>
            </p:cNvSpPr>
            <p:nvPr/>
          </p:nvSpPr>
          <p:spPr bwMode="gray">
            <a:xfrm>
              <a:off x="7143750" y="5853113"/>
              <a:ext cx="130175" cy="128588"/>
            </a:xfrm>
            <a:custGeom>
              <a:avLst/>
              <a:gdLst>
                <a:gd name="T0" fmla="*/ 82 w 82"/>
                <a:gd name="T1" fmla="*/ 0 h 81"/>
                <a:gd name="T2" fmla="*/ 0 w 82"/>
                <a:gd name="T3" fmla="*/ 81 h 81"/>
                <a:gd name="T4" fmla="*/ 82 w 82"/>
                <a:gd name="T5" fmla="*/ 81 h 81"/>
                <a:gd name="T6" fmla="*/ 82 w 82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81">
                  <a:moveTo>
                    <a:pt x="82" y="0"/>
                  </a:moveTo>
                  <a:lnTo>
                    <a:pt x="0" y="81"/>
                  </a:lnTo>
                  <a:lnTo>
                    <a:pt x="82" y="8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69" name="Rectangle 69">
              <a:extLst>
                <a:ext uri="{FF2B5EF4-FFF2-40B4-BE49-F238E27FC236}">
                  <a16:creationId xmlns:a16="http://schemas.microsoft.com/office/drawing/2014/main" id="{ABFF98BA-48B7-40F8-99A1-A7C660C622E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092950" y="5734051"/>
              <a:ext cx="20638" cy="24765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70" name="Rectangle 70">
              <a:extLst>
                <a:ext uri="{FF2B5EF4-FFF2-40B4-BE49-F238E27FC236}">
                  <a16:creationId xmlns:a16="http://schemas.microsoft.com/office/drawing/2014/main" id="{7910177A-84CA-4C69-8D6E-EE3BE26E993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092950" y="5734051"/>
              <a:ext cx="180975" cy="2063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71" name="Freeform 71">
              <a:extLst>
                <a:ext uri="{FF2B5EF4-FFF2-40B4-BE49-F238E27FC236}">
                  <a16:creationId xmlns:a16="http://schemas.microsoft.com/office/drawing/2014/main" id="{96628229-7396-4F41-B96B-FB7BE0F4827B}"/>
                </a:ext>
              </a:extLst>
            </p:cNvPr>
            <p:cNvSpPr>
              <a:spLocks/>
            </p:cNvSpPr>
            <p:nvPr/>
          </p:nvSpPr>
          <p:spPr bwMode="gray">
            <a:xfrm>
              <a:off x="7285038" y="5734051"/>
              <a:ext cx="142875" cy="141288"/>
            </a:xfrm>
            <a:custGeom>
              <a:avLst/>
              <a:gdLst>
                <a:gd name="T0" fmla="*/ 58 w 90"/>
                <a:gd name="T1" fmla="*/ 0 h 89"/>
                <a:gd name="T2" fmla="*/ 0 w 90"/>
                <a:gd name="T3" fmla="*/ 57 h 89"/>
                <a:gd name="T4" fmla="*/ 0 w 90"/>
                <a:gd name="T5" fmla="*/ 89 h 89"/>
                <a:gd name="T6" fmla="*/ 90 w 90"/>
                <a:gd name="T7" fmla="*/ 0 h 89"/>
                <a:gd name="T8" fmla="*/ 58 w 90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58" y="0"/>
                  </a:moveTo>
                  <a:lnTo>
                    <a:pt x="0" y="57"/>
                  </a:lnTo>
                  <a:lnTo>
                    <a:pt x="0" y="89"/>
                  </a:lnTo>
                  <a:lnTo>
                    <a:pt x="90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72" name="Freeform 72">
              <a:extLst>
                <a:ext uri="{FF2B5EF4-FFF2-40B4-BE49-F238E27FC236}">
                  <a16:creationId xmlns:a16="http://schemas.microsoft.com/office/drawing/2014/main" id="{21EEB568-BE31-4E4D-9996-0ED98FEB4F97}"/>
                </a:ext>
              </a:extLst>
            </p:cNvPr>
            <p:cNvSpPr>
              <a:spLocks/>
            </p:cNvSpPr>
            <p:nvPr/>
          </p:nvSpPr>
          <p:spPr bwMode="gray">
            <a:xfrm>
              <a:off x="7285038" y="5734051"/>
              <a:ext cx="142875" cy="141288"/>
            </a:xfrm>
            <a:custGeom>
              <a:avLst/>
              <a:gdLst>
                <a:gd name="T0" fmla="*/ 58 w 90"/>
                <a:gd name="T1" fmla="*/ 0 h 89"/>
                <a:gd name="T2" fmla="*/ 0 w 90"/>
                <a:gd name="T3" fmla="*/ 57 h 89"/>
                <a:gd name="T4" fmla="*/ 0 w 90"/>
                <a:gd name="T5" fmla="*/ 89 h 89"/>
                <a:gd name="T6" fmla="*/ 90 w 90"/>
                <a:gd name="T7" fmla="*/ 0 h 89"/>
                <a:gd name="T8" fmla="*/ 58 w 90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58" y="0"/>
                  </a:moveTo>
                  <a:lnTo>
                    <a:pt x="0" y="57"/>
                  </a:lnTo>
                  <a:lnTo>
                    <a:pt x="0" y="89"/>
                  </a:lnTo>
                  <a:lnTo>
                    <a:pt x="90" y="0"/>
                  </a:lnTo>
                  <a:lnTo>
                    <a:pt x="5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73" name="Freeform 73">
              <a:extLst>
                <a:ext uri="{FF2B5EF4-FFF2-40B4-BE49-F238E27FC236}">
                  <a16:creationId xmlns:a16="http://schemas.microsoft.com/office/drawing/2014/main" id="{244D9D08-840D-4279-A478-164FF8503D59}"/>
                </a:ext>
              </a:extLst>
            </p:cNvPr>
            <p:cNvSpPr>
              <a:spLocks/>
            </p:cNvSpPr>
            <p:nvPr/>
          </p:nvSpPr>
          <p:spPr bwMode="gray">
            <a:xfrm>
              <a:off x="7285038" y="5734051"/>
              <a:ext cx="92075" cy="90488"/>
            </a:xfrm>
            <a:custGeom>
              <a:avLst/>
              <a:gdLst>
                <a:gd name="T0" fmla="*/ 0 w 58"/>
                <a:gd name="T1" fmla="*/ 0 h 57"/>
                <a:gd name="T2" fmla="*/ 0 w 58"/>
                <a:gd name="T3" fmla="*/ 57 h 57"/>
                <a:gd name="T4" fmla="*/ 58 w 58"/>
                <a:gd name="T5" fmla="*/ 0 h 57"/>
                <a:gd name="T6" fmla="*/ 0 w 58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0" y="57"/>
                  </a:lnTo>
                  <a:lnTo>
                    <a:pt x="5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74" name="Freeform 74">
              <a:extLst>
                <a:ext uri="{FF2B5EF4-FFF2-40B4-BE49-F238E27FC236}">
                  <a16:creationId xmlns:a16="http://schemas.microsoft.com/office/drawing/2014/main" id="{622F4F5D-623C-4099-A8BF-9B573F63A5FF}"/>
                </a:ext>
              </a:extLst>
            </p:cNvPr>
            <p:cNvSpPr>
              <a:spLocks/>
            </p:cNvSpPr>
            <p:nvPr/>
          </p:nvSpPr>
          <p:spPr bwMode="gray">
            <a:xfrm>
              <a:off x="7285038" y="5734051"/>
              <a:ext cx="92075" cy="90488"/>
            </a:xfrm>
            <a:custGeom>
              <a:avLst/>
              <a:gdLst>
                <a:gd name="T0" fmla="*/ 0 w 58"/>
                <a:gd name="T1" fmla="*/ 0 h 57"/>
                <a:gd name="T2" fmla="*/ 0 w 58"/>
                <a:gd name="T3" fmla="*/ 57 h 57"/>
                <a:gd name="T4" fmla="*/ 58 w 58"/>
                <a:gd name="T5" fmla="*/ 0 h 57"/>
                <a:gd name="T6" fmla="*/ 0 w 58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7">
                  <a:moveTo>
                    <a:pt x="0" y="0"/>
                  </a:moveTo>
                  <a:lnTo>
                    <a:pt x="0" y="57"/>
                  </a:lnTo>
                  <a:lnTo>
                    <a:pt x="58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75" name="Freeform 75">
              <a:extLst>
                <a:ext uri="{FF2B5EF4-FFF2-40B4-BE49-F238E27FC236}">
                  <a16:creationId xmlns:a16="http://schemas.microsoft.com/office/drawing/2014/main" id="{418DA3EE-65B0-45A8-B065-5C1C8308CD43}"/>
                </a:ext>
              </a:extLst>
            </p:cNvPr>
            <p:cNvSpPr>
              <a:spLocks/>
            </p:cNvSpPr>
            <p:nvPr/>
          </p:nvSpPr>
          <p:spPr bwMode="gray">
            <a:xfrm>
              <a:off x="7285038" y="5734051"/>
              <a:ext cx="180975" cy="247650"/>
            </a:xfrm>
            <a:custGeom>
              <a:avLst/>
              <a:gdLst>
                <a:gd name="T0" fmla="*/ 114 w 114"/>
                <a:gd name="T1" fmla="*/ 0 h 156"/>
                <a:gd name="T2" fmla="*/ 90 w 114"/>
                <a:gd name="T3" fmla="*/ 0 h 156"/>
                <a:gd name="T4" fmla="*/ 0 w 114"/>
                <a:gd name="T5" fmla="*/ 89 h 156"/>
                <a:gd name="T6" fmla="*/ 0 w 114"/>
                <a:gd name="T7" fmla="*/ 156 h 156"/>
                <a:gd name="T8" fmla="*/ 33 w 114"/>
                <a:gd name="T9" fmla="*/ 156 h 156"/>
                <a:gd name="T10" fmla="*/ 114 w 114"/>
                <a:gd name="T11" fmla="*/ 75 h 156"/>
                <a:gd name="T12" fmla="*/ 114 w 114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56">
                  <a:moveTo>
                    <a:pt x="114" y="0"/>
                  </a:moveTo>
                  <a:lnTo>
                    <a:pt x="90" y="0"/>
                  </a:lnTo>
                  <a:lnTo>
                    <a:pt x="0" y="89"/>
                  </a:lnTo>
                  <a:lnTo>
                    <a:pt x="0" y="156"/>
                  </a:lnTo>
                  <a:lnTo>
                    <a:pt x="33" y="156"/>
                  </a:lnTo>
                  <a:lnTo>
                    <a:pt x="114" y="75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76" name="Freeform 76">
              <a:extLst>
                <a:ext uri="{FF2B5EF4-FFF2-40B4-BE49-F238E27FC236}">
                  <a16:creationId xmlns:a16="http://schemas.microsoft.com/office/drawing/2014/main" id="{ECFC5CF9-7E78-4446-AADC-FC19B98737DF}"/>
                </a:ext>
              </a:extLst>
            </p:cNvPr>
            <p:cNvSpPr>
              <a:spLocks/>
            </p:cNvSpPr>
            <p:nvPr/>
          </p:nvSpPr>
          <p:spPr bwMode="gray">
            <a:xfrm>
              <a:off x="7285038" y="5734051"/>
              <a:ext cx="180975" cy="247650"/>
            </a:xfrm>
            <a:custGeom>
              <a:avLst/>
              <a:gdLst>
                <a:gd name="T0" fmla="*/ 114 w 114"/>
                <a:gd name="T1" fmla="*/ 0 h 156"/>
                <a:gd name="T2" fmla="*/ 90 w 114"/>
                <a:gd name="T3" fmla="*/ 0 h 156"/>
                <a:gd name="T4" fmla="*/ 0 w 114"/>
                <a:gd name="T5" fmla="*/ 89 h 156"/>
                <a:gd name="T6" fmla="*/ 0 w 114"/>
                <a:gd name="T7" fmla="*/ 156 h 156"/>
                <a:gd name="T8" fmla="*/ 33 w 114"/>
                <a:gd name="T9" fmla="*/ 156 h 156"/>
                <a:gd name="T10" fmla="*/ 114 w 114"/>
                <a:gd name="T11" fmla="*/ 75 h 156"/>
                <a:gd name="T12" fmla="*/ 114 w 114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56">
                  <a:moveTo>
                    <a:pt x="114" y="0"/>
                  </a:moveTo>
                  <a:lnTo>
                    <a:pt x="90" y="0"/>
                  </a:lnTo>
                  <a:lnTo>
                    <a:pt x="0" y="89"/>
                  </a:lnTo>
                  <a:lnTo>
                    <a:pt x="0" y="156"/>
                  </a:lnTo>
                  <a:lnTo>
                    <a:pt x="33" y="156"/>
                  </a:lnTo>
                  <a:lnTo>
                    <a:pt x="114" y="75"/>
                  </a:lnTo>
                  <a:lnTo>
                    <a:pt x="11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77" name="Freeform 77">
              <a:extLst>
                <a:ext uri="{FF2B5EF4-FFF2-40B4-BE49-F238E27FC236}">
                  <a16:creationId xmlns:a16="http://schemas.microsoft.com/office/drawing/2014/main" id="{61C3976F-0C77-4509-B3D3-6BB97382E57D}"/>
                </a:ext>
              </a:extLst>
            </p:cNvPr>
            <p:cNvSpPr>
              <a:spLocks/>
            </p:cNvSpPr>
            <p:nvPr/>
          </p:nvSpPr>
          <p:spPr bwMode="gray">
            <a:xfrm>
              <a:off x="7337425" y="5853113"/>
              <a:ext cx="128588" cy="128588"/>
            </a:xfrm>
            <a:custGeom>
              <a:avLst/>
              <a:gdLst>
                <a:gd name="T0" fmla="*/ 81 w 81"/>
                <a:gd name="T1" fmla="*/ 0 h 81"/>
                <a:gd name="T2" fmla="*/ 0 w 81"/>
                <a:gd name="T3" fmla="*/ 81 h 81"/>
                <a:gd name="T4" fmla="*/ 81 w 81"/>
                <a:gd name="T5" fmla="*/ 81 h 81"/>
                <a:gd name="T6" fmla="*/ 81 w 81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81">
                  <a:moveTo>
                    <a:pt x="81" y="0"/>
                  </a:moveTo>
                  <a:lnTo>
                    <a:pt x="0" y="81"/>
                  </a:lnTo>
                  <a:lnTo>
                    <a:pt x="81" y="81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78" name="Freeform 78">
              <a:extLst>
                <a:ext uri="{FF2B5EF4-FFF2-40B4-BE49-F238E27FC236}">
                  <a16:creationId xmlns:a16="http://schemas.microsoft.com/office/drawing/2014/main" id="{416A9ADF-698E-4571-A471-7D748613DA58}"/>
                </a:ext>
              </a:extLst>
            </p:cNvPr>
            <p:cNvSpPr>
              <a:spLocks/>
            </p:cNvSpPr>
            <p:nvPr/>
          </p:nvSpPr>
          <p:spPr bwMode="gray">
            <a:xfrm>
              <a:off x="7337425" y="5853113"/>
              <a:ext cx="128588" cy="128588"/>
            </a:xfrm>
            <a:custGeom>
              <a:avLst/>
              <a:gdLst>
                <a:gd name="T0" fmla="*/ 81 w 81"/>
                <a:gd name="T1" fmla="*/ 0 h 81"/>
                <a:gd name="T2" fmla="*/ 0 w 81"/>
                <a:gd name="T3" fmla="*/ 81 h 81"/>
                <a:gd name="T4" fmla="*/ 81 w 81"/>
                <a:gd name="T5" fmla="*/ 81 h 81"/>
                <a:gd name="T6" fmla="*/ 81 w 81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81">
                  <a:moveTo>
                    <a:pt x="81" y="0"/>
                  </a:moveTo>
                  <a:lnTo>
                    <a:pt x="0" y="81"/>
                  </a:lnTo>
                  <a:lnTo>
                    <a:pt x="81" y="81"/>
                  </a:lnTo>
                  <a:lnTo>
                    <a:pt x="81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79" name="Rectangle 79">
              <a:extLst>
                <a:ext uri="{FF2B5EF4-FFF2-40B4-BE49-F238E27FC236}">
                  <a16:creationId xmlns:a16="http://schemas.microsoft.com/office/drawing/2014/main" id="{2996FEA3-11E3-4D76-B2D7-7CB8E984989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85038" y="5734051"/>
              <a:ext cx="22225" cy="24765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80" name="Rectangle 80">
              <a:extLst>
                <a:ext uri="{FF2B5EF4-FFF2-40B4-BE49-F238E27FC236}">
                  <a16:creationId xmlns:a16="http://schemas.microsoft.com/office/drawing/2014/main" id="{95F5983B-E635-4BE6-A28B-304ECC1C9DC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85038" y="5734051"/>
              <a:ext cx="22225" cy="247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81" name="Rectangle 81">
              <a:extLst>
                <a:ext uri="{FF2B5EF4-FFF2-40B4-BE49-F238E27FC236}">
                  <a16:creationId xmlns:a16="http://schemas.microsoft.com/office/drawing/2014/main" id="{4CE9D53F-74E8-49CF-87C4-5D7E3FF34BC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85038" y="5734051"/>
              <a:ext cx="180975" cy="2063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82" name="Rectangle 82">
              <a:extLst>
                <a:ext uri="{FF2B5EF4-FFF2-40B4-BE49-F238E27FC236}">
                  <a16:creationId xmlns:a16="http://schemas.microsoft.com/office/drawing/2014/main" id="{C67CD5DA-CF81-4564-8EDE-8E078E09A48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85038" y="5734051"/>
              <a:ext cx="180975" cy="20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83" name="Freeform 83">
              <a:extLst>
                <a:ext uri="{FF2B5EF4-FFF2-40B4-BE49-F238E27FC236}">
                  <a16:creationId xmlns:a16="http://schemas.microsoft.com/office/drawing/2014/main" id="{EE491B37-D26B-4D6E-BE54-DB49AA547552}"/>
                </a:ext>
              </a:extLst>
            </p:cNvPr>
            <p:cNvSpPr>
              <a:spLocks/>
            </p:cNvSpPr>
            <p:nvPr/>
          </p:nvSpPr>
          <p:spPr bwMode="gray">
            <a:xfrm>
              <a:off x="7235825" y="5892801"/>
              <a:ext cx="38100" cy="150813"/>
            </a:xfrm>
            <a:custGeom>
              <a:avLst/>
              <a:gdLst>
                <a:gd name="T0" fmla="*/ 24 w 24"/>
                <a:gd name="T1" fmla="*/ 97 h 97"/>
                <a:gd name="T2" fmla="*/ 0 w 24"/>
                <a:gd name="T3" fmla="*/ 74 h 97"/>
                <a:gd name="T4" fmla="*/ 0 w 24"/>
                <a:gd name="T5" fmla="*/ 24 h 97"/>
                <a:gd name="T6" fmla="*/ 24 w 24"/>
                <a:gd name="T7" fmla="*/ 0 h 97"/>
                <a:gd name="T8" fmla="*/ 24 w 24"/>
                <a:gd name="T9" fmla="*/ 9 h 97"/>
                <a:gd name="T10" fmla="*/ 9 w 24"/>
                <a:gd name="T11" fmla="*/ 24 h 97"/>
                <a:gd name="T12" fmla="*/ 9 w 24"/>
                <a:gd name="T13" fmla="*/ 74 h 97"/>
                <a:gd name="T14" fmla="*/ 24 w 24"/>
                <a:gd name="T15" fmla="*/ 89 h 97"/>
                <a:gd name="T16" fmla="*/ 24 w 24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97">
                  <a:moveTo>
                    <a:pt x="24" y="97"/>
                  </a:moveTo>
                  <a:cubicBezTo>
                    <a:pt x="11" y="97"/>
                    <a:pt x="0" y="87"/>
                    <a:pt x="0" y="7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16" y="9"/>
                    <a:pt x="9" y="15"/>
                    <a:pt x="9" y="2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82"/>
                    <a:pt x="16" y="89"/>
                    <a:pt x="24" y="89"/>
                  </a:cubicBezTo>
                  <a:lnTo>
                    <a:pt x="24" y="97"/>
                  </a:lnTo>
                  <a:close/>
                </a:path>
              </a:pathLst>
            </a:custGeom>
            <a:solidFill>
              <a:srgbClr val="FFEB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84" name="Freeform 84">
              <a:extLst>
                <a:ext uri="{FF2B5EF4-FFF2-40B4-BE49-F238E27FC236}">
                  <a16:creationId xmlns:a16="http://schemas.microsoft.com/office/drawing/2014/main" id="{DD8C2E01-4494-4C26-B31B-12FB649B63AC}"/>
                </a:ext>
              </a:extLst>
            </p:cNvPr>
            <p:cNvSpPr>
              <a:spLocks/>
            </p:cNvSpPr>
            <p:nvPr/>
          </p:nvSpPr>
          <p:spPr bwMode="gray">
            <a:xfrm>
              <a:off x="7285038" y="5892801"/>
              <a:ext cx="38100" cy="150813"/>
            </a:xfrm>
            <a:custGeom>
              <a:avLst/>
              <a:gdLst>
                <a:gd name="T0" fmla="*/ 0 w 24"/>
                <a:gd name="T1" fmla="*/ 0 h 97"/>
                <a:gd name="T2" fmla="*/ 24 w 24"/>
                <a:gd name="T3" fmla="*/ 24 h 97"/>
                <a:gd name="T4" fmla="*/ 24 w 24"/>
                <a:gd name="T5" fmla="*/ 74 h 97"/>
                <a:gd name="T6" fmla="*/ 0 w 24"/>
                <a:gd name="T7" fmla="*/ 97 h 97"/>
                <a:gd name="T8" fmla="*/ 0 w 24"/>
                <a:gd name="T9" fmla="*/ 89 h 97"/>
                <a:gd name="T10" fmla="*/ 15 w 24"/>
                <a:gd name="T11" fmla="*/ 74 h 97"/>
                <a:gd name="T12" fmla="*/ 15 w 24"/>
                <a:gd name="T13" fmla="*/ 24 h 97"/>
                <a:gd name="T14" fmla="*/ 0 w 24"/>
                <a:gd name="T15" fmla="*/ 9 h 97"/>
                <a:gd name="T16" fmla="*/ 0 w 24"/>
                <a:gd name="T1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97">
                  <a:moveTo>
                    <a:pt x="0" y="0"/>
                  </a:moveTo>
                  <a:cubicBezTo>
                    <a:pt x="13" y="0"/>
                    <a:pt x="24" y="11"/>
                    <a:pt x="24" y="2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87"/>
                    <a:pt x="13" y="97"/>
                    <a:pt x="0" y="97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8" y="89"/>
                    <a:pt x="15" y="82"/>
                    <a:pt x="15" y="7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15"/>
                    <a:pt x="8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B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85" name="Rectangle 85">
              <a:extLst>
                <a:ext uri="{FF2B5EF4-FFF2-40B4-BE49-F238E27FC236}">
                  <a16:creationId xmlns:a16="http://schemas.microsoft.com/office/drawing/2014/main" id="{555AC678-87A4-4814-A104-B5D8DE5ADB8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73925" y="5711826"/>
              <a:ext cx="11113" cy="5397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86" name="Rectangle 86">
              <a:extLst>
                <a:ext uri="{FF2B5EF4-FFF2-40B4-BE49-F238E27FC236}">
                  <a16:creationId xmlns:a16="http://schemas.microsoft.com/office/drawing/2014/main" id="{DC3831C2-8080-4BAD-82A2-19D81781906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73925" y="5711826"/>
              <a:ext cx="11113" cy="539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87" name="Rectangle 87">
              <a:extLst>
                <a:ext uri="{FF2B5EF4-FFF2-40B4-BE49-F238E27FC236}">
                  <a16:creationId xmlns:a16="http://schemas.microsoft.com/office/drawing/2014/main" id="{C202638A-EDDA-4040-B017-9A8691B8656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605588" y="5680076"/>
              <a:ext cx="384175" cy="4270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88" name="Freeform 88">
              <a:extLst>
                <a:ext uri="{FF2B5EF4-FFF2-40B4-BE49-F238E27FC236}">
                  <a16:creationId xmlns:a16="http://schemas.microsoft.com/office/drawing/2014/main" id="{F18DA547-98CE-4D42-B359-F50867EFDB7C}"/>
                </a:ext>
              </a:extLst>
            </p:cNvPr>
            <p:cNvSpPr>
              <a:spLocks/>
            </p:cNvSpPr>
            <p:nvPr/>
          </p:nvSpPr>
          <p:spPr bwMode="gray">
            <a:xfrm>
              <a:off x="6626225" y="5697538"/>
              <a:ext cx="90488" cy="92075"/>
            </a:xfrm>
            <a:custGeom>
              <a:avLst/>
              <a:gdLst>
                <a:gd name="T0" fmla="*/ 0 w 57"/>
                <a:gd name="T1" fmla="*/ 0 h 58"/>
                <a:gd name="T2" fmla="*/ 0 w 57"/>
                <a:gd name="T3" fmla="*/ 58 h 58"/>
                <a:gd name="T4" fmla="*/ 57 w 57"/>
                <a:gd name="T5" fmla="*/ 0 h 58"/>
                <a:gd name="T6" fmla="*/ 0 w 57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8">
                  <a:moveTo>
                    <a:pt x="0" y="0"/>
                  </a:moveTo>
                  <a:lnTo>
                    <a:pt x="0" y="58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89" name="Freeform 89">
              <a:extLst>
                <a:ext uri="{FF2B5EF4-FFF2-40B4-BE49-F238E27FC236}">
                  <a16:creationId xmlns:a16="http://schemas.microsoft.com/office/drawing/2014/main" id="{CCA9D723-3DB4-4C66-8C2B-D001D0BDEC83}"/>
                </a:ext>
              </a:extLst>
            </p:cNvPr>
            <p:cNvSpPr>
              <a:spLocks/>
            </p:cNvSpPr>
            <p:nvPr/>
          </p:nvSpPr>
          <p:spPr bwMode="gray">
            <a:xfrm>
              <a:off x="6626225" y="5697538"/>
              <a:ext cx="136525" cy="138113"/>
            </a:xfrm>
            <a:custGeom>
              <a:avLst/>
              <a:gdLst>
                <a:gd name="T0" fmla="*/ 57 w 86"/>
                <a:gd name="T1" fmla="*/ 0 h 87"/>
                <a:gd name="T2" fmla="*/ 0 w 86"/>
                <a:gd name="T3" fmla="*/ 58 h 87"/>
                <a:gd name="T4" fmla="*/ 0 w 86"/>
                <a:gd name="T5" fmla="*/ 87 h 87"/>
                <a:gd name="T6" fmla="*/ 86 w 86"/>
                <a:gd name="T7" fmla="*/ 0 h 87"/>
                <a:gd name="T8" fmla="*/ 57 w 86"/>
                <a:gd name="T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7">
                  <a:moveTo>
                    <a:pt x="57" y="0"/>
                  </a:moveTo>
                  <a:lnTo>
                    <a:pt x="0" y="58"/>
                  </a:lnTo>
                  <a:lnTo>
                    <a:pt x="0" y="87"/>
                  </a:lnTo>
                  <a:lnTo>
                    <a:pt x="86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90" name="Freeform 90">
              <a:extLst>
                <a:ext uri="{FF2B5EF4-FFF2-40B4-BE49-F238E27FC236}">
                  <a16:creationId xmlns:a16="http://schemas.microsoft.com/office/drawing/2014/main" id="{AD931532-E03E-449E-83CF-E14EEEE25728}"/>
                </a:ext>
              </a:extLst>
            </p:cNvPr>
            <p:cNvSpPr>
              <a:spLocks/>
            </p:cNvSpPr>
            <p:nvPr/>
          </p:nvSpPr>
          <p:spPr bwMode="gray">
            <a:xfrm>
              <a:off x="6856413" y="5972176"/>
              <a:ext cx="114300" cy="114300"/>
            </a:xfrm>
            <a:custGeom>
              <a:avLst/>
              <a:gdLst>
                <a:gd name="T0" fmla="*/ 72 w 72"/>
                <a:gd name="T1" fmla="*/ 72 h 72"/>
                <a:gd name="T2" fmla="*/ 72 w 72"/>
                <a:gd name="T3" fmla="*/ 0 h 72"/>
                <a:gd name="T4" fmla="*/ 0 w 72"/>
                <a:gd name="T5" fmla="*/ 72 h 72"/>
                <a:gd name="T6" fmla="*/ 72 w 72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72">
                  <a:moveTo>
                    <a:pt x="72" y="72"/>
                  </a:moveTo>
                  <a:lnTo>
                    <a:pt x="72" y="0"/>
                  </a:lnTo>
                  <a:lnTo>
                    <a:pt x="0" y="72"/>
                  </a:lnTo>
                  <a:lnTo>
                    <a:pt x="72" y="72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91" name="Freeform 91">
              <a:extLst>
                <a:ext uri="{FF2B5EF4-FFF2-40B4-BE49-F238E27FC236}">
                  <a16:creationId xmlns:a16="http://schemas.microsoft.com/office/drawing/2014/main" id="{367E498B-ECD5-4B3E-983E-F817A1DCE00E}"/>
                </a:ext>
              </a:extLst>
            </p:cNvPr>
            <p:cNvSpPr>
              <a:spLocks/>
            </p:cNvSpPr>
            <p:nvPr/>
          </p:nvSpPr>
          <p:spPr bwMode="gray">
            <a:xfrm>
              <a:off x="6681788" y="5797551"/>
              <a:ext cx="288925" cy="288925"/>
            </a:xfrm>
            <a:custGeom>
              <a:avLst/>
              <a:gdLst>
                <a:gd name="T0" fmla="*/ 0 w 182"/>
                <a:gd name="T1" fmla="*/ 182 h 182"/>
                <a:gd name="T2" fmla="*/ 110 w 182"/>
                <a:gd name="T3" fmla="*/ 182 h 182"/>
                <a:gd name="T4" fmla="*/ 182 w 182"/>
                <a:gd name="T5" fmla="*/ 110 h 182"/>
                <a:gd name="T6" fmla="*/ 182 w 182"/>
                <a:gd name="T7" fmla="*/ 0 h 182"/>
                <a:gd name="T8" fmla="*/ 0 w 182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182">
                  <a:moveTo>
                    <a:pt x="0" y="182"/>
                  </a:moveTo>
                  <a:lnTo>
                    <a:pt x="110" y="182"/>
                  </a:lnTo>
                  <a:lnTo>
                    <a:pt x="182" y="110"/>
                  </a:lnTo>
                  <a:lnTo>
                    <a:pt x="182" y="0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92" name="Freeform 92">
              <a:extLst>
                <a:ext uri="{FF2B5EF4-FFF2-40B4-BE49-F238E27FC236}">
                  <a16:creationId xmlns:a16="http://schemas.microsoft.com/office/drawing/2014/main" id="{42104488-36C9-4CFC-9B43-F0F84A14E2A5}"/>
                </a:ext>
              </a:extLst>
            </p:cNvPr>
            <p:cNvSpPr>
              <a:spLocks/>
            </p:cNvSpPr>
            <p:nvPr/>
          </p:nvSpPr>
          <p:spPr bwMode="gray">
            <a:xfrm>
              <a:off x="6626225" y="5697538"/>
              <a:ext cx="344488" cy="388938"/>
            </a:xfrm>
            <a:custGeom>
              <a:avLst/>
              <a:gdLst>
                <a:gd name="T0" fmla="*/ 217 w 217"/>
                <a:gd name="T1" fmla="*/ 0 h 245"/>
                <a:gd name="T2" fmla="*/ 180 w 217"/>
                <a:gd name="T3" fmla="*/ 0 h 245"/>
                <a:gd name="T4" fmla="*/ 0 w 217"/>
                <a:gd name="T5" fmla="*/ 181 h 245"/>
                <a:gd name="T6" fmla="*/ 0 w 217"/>
                <a:gd name="T7" fmla="*/ 245 h 245"/>
                <a:gd name="T8" fmla="*/ 35 w 217"/>
                <a:gd name="T9" fmla="*/ 245 h 245"/>
                <a:gd name="T10" fmla="*/ 217 w 217"/>
                <a:gd name="T11" fmla="*/ 63 h 245"/>
                <a:gd name="T12" fmla="*/ 217 w 217"/>
                <a:gd name="T1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245">
                  <a:moveTo>
                    <a:pt x="217" y="0"/>
                  </a:moveTo>
                  <a:lnTo>
                    <a:pt x="180" y="0"/>
                  </a:lnTo>
                  <a:lnTo>
                    <a:pt x="0" y="181"/>
                  </a:lnTo>
                  <a:lnTo>
                    <a:pt x="0" y="245"/>
                  </a:lnTo>
                  <a:lnTo>
                    <a:pt x="35" y="245"/>
                  </a:lnTo>
                  <a:lnTo>
                    <a:pt x="217" y="63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93" name="Freeform 93">
              <a:extLst>
                <a:ext uri="{FF2B5EF4-FFF2-40B4-BE49-F238E27FC236}">
                  <a16:creationId xmlns:a16="http://schemas.microsoft.com/office/drawing/2014/main" id="{5BD99509-4926-4479-82A9-E39DD32149B3}"/>
                </a:ext>
              </a:extLst>
            </p:cNvPr>
            <p:cNvSpPr>
              <a:spLocks/>
            </p:cNvSpPr>
            <p:nvPr/>
          </p:nvSpPr>
          <p:spPr bwMode="gray">
            <a:xfrm>
              <a:off x="6626225" y="5697538"/>
              <a:ext cx="285750" cy="287338"/>
            </a:xfrm>
            <a:custGeom>
              <a:avLst/>
              <a:gdLst>
                <a:gd name="T0" fmla="*/ 86 w 180"/>
                <a:gd name="T1" fmla="*/ 0 h 181"/>
                <a:gd name="T2" fmla="*/ 0 w 180"/>
                <a:gd name="T3" fmla="*/ 87 h 181"/>
                <a:gd name="T4" fmla="*/ 0 w 180"/>
                <a:gd name="T5" fmla="*/ 181 h 181"/>
                <a:gd name="T6" fmla="*/ 180 w 180"/>
                <a:gd name="T7" fmla="*/ 0 h 181"/>
                <a:gd name="T8" fmla="*/ 86 w 180"/>
                <a:gd name="T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86" y="0"/>
                  </a:moveTo>
                  <a:lnTo>
                    <a:pt x="0" y="87"/>
                  </a:lnTo>
                  <a:lnTo>
                    <a:pt x="0" y="181"/>
                  </a:lnTo>
                  <a:lnTo>
                    <a:pt x="180" y="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94" name="Rectangle 94">
              <a:extLst>
                <a:ext uri="{FF2B5EF4-FFF2-40B4-BE49-F238E27FC236}">
                  <a16:creationId xmlns:a16="http://schemas.microsoft.com/office/drawing/2014/main" id="{A464F607-BB59-4054-B68B-56575409EFE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626225" y="5697538"/>
              <a:ext cx="17463" cy="38893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95" name="Rectangle 95">
              <a:extLst>
                <a:ext uri="{FF2B5EF4-FFF2-40B4-BE49-F238E27FC236}">
                  <a16:creationId xmlns:a16="http://schemas.microsoft.com/office/drawing/2014/main" id="{352FD15E-E5B5-4F67-9F07-A1B5FF3F63A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807200" y="5697538"/>
              <a:ext cx="19050" cy="38893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96" name="Rectangle 96">
              <a:extLst>
                <a:ext uri="{FF2B5EF4-FFF2-40B4-BE49-F238E27FC236}">
                  <a16:creationId xmlns:a16="http://schemas.microsoft.com/office/drawing/2014/main" id="{B7E42338-DF69-46D5-97E9-EB00822D14B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626225" y="5697538"/>
              <a:ext cx="344488" cy="1905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97" name="Rectangle 97">
              <a:extLst>
                <a:ext uri="{FF2B5EF4-FFF2-40B4-BE49-F238E27FC236}">
                  <a16:creationId xmlns:a16="http://schemas.microsoft.com/office/drawing/2014/main" id="{38172BD2-38D2-407E-A517-8A4A31842E8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626225" y="5892801"/>
              <a:ext cx="344488" cy="1905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98" name="Rectangle 98">
              <a:extLst>
                <a:ext uri="{FF2B5EF4-FFF2-40B4-BE49-F238E27FC236}">
                  <a16:creationId xmlns:a16="http://schemas.microsoft.com/office/drawing/2014/main" id="{304BBC9F-BFBE-42F9-82FA-9CB1BC0E6DE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788150" y="5697538"/>
              <a:ext cx="19050" cy="3889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99" name="Rectangle 99">
              <a:extLst>
                <a:ext uri="{FF2B5EF4-FFF2-40B4-BE49-F238E27FC236}">
                  <a16:creationId xmlns:a16="http://schemas.microsoft.com/office/drawing/2014/main" id="{15380AFE-64E8-4842-8A59-A749033F228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626225" y="5873751"/>
              <a:ext cx="344488" cy="190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00" name="Rectangle 100">
              <a:extLst>
                <a:ext uri="{FF2B5EF4-FFF2-40B4-BE49-F238E27FC236}">
                  <a16:creationId xmlns:a16="http://schemas.microsoft.com/office/drawing/2014/main" id="{E6300937-A6C3-45BC-AE8E-5766BC6607E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551613" y="5081588"/>
              <a:ext cx="268288" cy="2984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01" name="Rectangle 101">
              <a:extLst>
                <a:ext uri="{FF2B5EF4-FFF2-40B4-BE49-F238E27FC236}">
                  <a16:creationId xmlns:a16="http://schemas.microsoft.com/office/drawing/2014/main" id="{E5B2DDD8-F508-427F-809E-C029061EF11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551613" y="5081588"/>
              <a:ext cx="268288" cy="298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02" name="Freeform 102">
              <a:extLst>
                <a:ext uri="{FF2B5EF4-FFF2-40B4-BE49-F238E27FC236}">
                  <a16:creationId xmlns:a16="http://schemas.microsoft.com/office/drawing/2014/main" id="{C4C96133-F30E-4C0C-A2B6-5DCC52859BF5}"/>
                </a:ext>
              </a:extLst>
            </p:cNvPr>
            <p:cNvSpPr>
              <a:spLocks/>
            </p:cNvSpPr>
            <p:nvPr/>
          </p:nvSpPr>
          <p:spPr bwMode="gray">
            <a:xfrm>
              <a:off x="6565900" y="5092701"/>
              <a:ext cx="63500" cy="65088"/>
            </a:xfrm>
            <a:custGeom>
              <a:avLst/>
              <a:gdLst>
                <a:gd name="T0" fmla="*/ 0 w 40"/>
                <a:gd name="T1" fmla="*/ 0 h 41"/>
                <a:gd name="T2" fmla="*/ 0 w 40"/>
                <a:gd name="T3" fmla="*/ 41 h 41"/>
                <a:gd name="T4" fmla="*/ 40 w 40"/>
                <a:gd name="T5" fmla="*/ 0 h 41"/>
                <a:gd name="T6" fmla="*/ 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0" y="0"/>
                  </a:moveTo>
                  <a:lnTo>
                    <a:pt x="0" y="41"/>
                  </a:lnTo>
                  <a:lnTo>
                    <a:pt x="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03" name="Freeform 103">
              <a:extLst>
                <a:ext uri="{FF2B5EF4-FFF2-40B4-BE49-F238E27FC236}">
                  <a16:creationId xmlns:a16="http://schemas.microsoft.com/office/drawing/2014/main" id="{158E2C70-6067-437F-B814-7417D137274A}"/>
                </a:ext>
              </a:extLst>
            </p:cNvPr>
            <p:cNvSpPr>
              <a:spLocks/>
            </p:cNvSpPr>
            <p:nvPr/>
          </p:nvSpPr>
          <p:spPr bwMode="gray">
            <a:xfrm>
              <a:off x="6565900" y="5092701"/>
              <a:ext cx="63500" cy="65088"/>
            </a:xfrm>
            <a:custGeom>
              <a:avLst/>
              <a:gdLst>
                <a:gd name="T0" fmla="*/ 0 w 40"/>
                <a:gd name="T1" fmla="*/ 0 h 41"/>
                <a:gd name="T2" fmla="*/ 0 w 40"/>
                <a:gd name="T3" fmla="*/ 41 h 41"/>
                <a:gd name="T4" fmla="*/ 40 w 40"/>
                <a:gd name="T5" fmla="*/ 0 h 41"/>
                <a:gd name="T6" fmla="*/ 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0" y="0"/>
                  </a:moveTo>
                  <a:lnTo>
                    <a:pt x="0" y="41"/>
                  </a:lnTo>
                  <a:lnTo>
                    <a:pt x="40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04" name="Freeform 104">
              <a:extLst>
                <a:ext uri="{FF2B5EF4-FFF2-40B4-BE49-F238E27FC236}">
                  <a16:creationId xmlns:a16="http://schemas.microsoft.com/office/drawing/2014/main" id="{9B963AA9-7603-449C-A81B-A566D95ED7C5}"/>
                </a:ext>
              </a:extLst>
            </p:cNvPr>
            <p:cNvSpPr>
              <a:spLocks/>
            </p:cNvSpPr>
            <p:nvPr/>
          </p:nvSpPr>
          <p:spPr bwMode="gray">
            <a:xfrm>
              <a:off x="6565900" y="5092701"/>
              <a:ext cx="96838" cy="98425"/>
            </a:xfrm>
            <a:custGeom>
              <a:avLst/>
              <a:gdLst>
                <a:gd name="T0" fmla="*/ 40 w 61"/>
                <a:gd name="T1" fmla="*/ 0 h 62"/>
                <a:gd name="T2" fmla="*/ 0 w 61"/>
                <a:gd name="T3" fmla="*/ 41 h 62"/>
                <a:gd name="T4" fmla="*/ 0 w 61"/>
                <a:gd name="T5" fmla="*/ 62 h 62"/>
                <a:gd name="T6" fmla="*/ 61 w 61"/>
                <a:gd name="T7" fmla="*/ 0 h 62"/>
                <a:gd name="T8" fmla="*/ 40 w 61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2">
                  <a:moveTo>
                    <a:pt x="40" y="0"/>
                  </a:moveTo>
                  <a:lnTo>
                    <a:pt x="0" y="41"/>
                  </a:lnTo>
                  <a:lnTo>
                    <a:pt x="0" y="62"/>
                  </a:lnTo>
                  <a:lnTo>
                    <a:pt x="61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05" name="Freeform 105">
              <a:extLst>
                <a:ext uri="{FF2B5EF4-FFF2-40B4-BE49-F238E27FC236}">
                  <a16:creationId xmlns:a16="http://schemas.microsoft.com/office/drawing/2014/main" id="{BE64BDDD-A910-4AA7-91CC-08C81F39DFD1}"/>
                </a:ext>
              </a:extLst>
            </p:cNvPr>
            <p:cNvSpPr>
              <a:spLocks/>
            </p:cNvSpPr>
            <p:nvPr/>
          </p:nvSpPr>
          <p:spPr bwMode="gray">
            <a:xfrm>
              <a:off x="6565900" y="5092701"/>
              <a:ext cx="96838" cy="98425"/>
            </a:xfrm>
            <a:custGeom>
              <a:avLst/>
              <a:gdLst>
                <a:gd name="T0" fmla="*/ 40 w 61"/>
                <a:gd name="T1" fmla="*/ 0 h 62"/>
                <a:gd name="T2" fmla="*/ 0 w 61"/>
                <a:gd name="T3" fmla="*/ 41 h 62"/>
                <a:gd name="T4" fmla="*/ 0 w 61"/>
                <a:gd name="T5" fmla="*/ 62 h 62"/>
                <a:gd name="T6" fmla="*/ 61 w 61"/>
                <a:gd name="T7" fmla="*/ 0 h 62"/>
                <a:gd name="T8" fmla="*/ 40 w 61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2">
                  <a:moveTo>
                    <a:pt x="40" y="0"/>
                  </a:moveTo>
                  <a:lnTo>
                    <a:pt x="0" y="41"/>
                  </a:lnTo>
                  <a:lnTo>
                    <a:pt x="0" y="62"/>
                  </a:lnTo>
                  <a:lnTo>
                    <a:pt x="61" y="0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06" name="Freeform 106">
              <a:extLst>
                <a:ext uri="{FF2B5EF4-FFF2-40B4-BE49-F238E27FC236}">
                  <a16:creationId xmlns:a16="http://schemas.microsoft.com/office/drawing/2014/main" id="{D45B9870-4047-4009-B517-8E3B0DA3D7FB}"/>
                </a:ext>
              </a:extLst>
            </p:cNvPr>
            <p:cNvSpPr>
              <a:spLocks/>
            </p:cNvSpPr>
            <p:nvPr/>
          </p:nvSpPr>
          <p:spPr bwMode="gray">
            <a:xfrm>
              <a:off x="6727825" y="5284788"/>
              <a:ext cx="79375" cy="80963"/>
            </a:xfrm>
            <a:custGeom>
              <a:avLst/>
              <a:gdLst>
                <a:gd name="T0" fmla="*/ 50 w 50"/>
                <a:gd name="T1" fmla="*/ 51 h 51"/>
                <a:gd name="T2" fmla="*/ 50 w 50"/>
                <a:gd name="T3" fmla="*/ 0 h 51"/>
                <a:gd name="T4" fmla="*/ 0 w 50"/>
                <a:gd name="T5" fmla="*/ 51 h 51"/>
                <a:gd name="T6" fmla="*/ 50 w 50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1">
                  <a:moveTo>
                    <a:pt x="50" y="51"/>
                  </a:moveTo>
                  <a:lnTo>
                    <a:pt x="50" y="0"/>
                  </a:lnTo>
                  <a:lnTo>
                    <a:pt x="0" y="51"/>
                  </a:lnTo>
                  <a:lnTo>
                    <a:pt x="50" y="51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07" name="Freeform 107">
              <a:extLst>
                <a:ext uri="{FF2B5EF4-FFF2-40B4-BE49-F238E27FC236}">
                  <a16:creationId xmlns:a16="http://schemas.microsoft.com/office/drawing/2014/main" id="{2AAAE01E-43DB-48D4-926B-A0D9AB9B5484}"/>
                </a:ext>
              </a:extLst>
            </p:cNvPr>
            <p:cNvSpPr>
              <a:spLocks/>
            </p:cNvSpPr>
            <p:nvPr/>
          </p:nvSpPr>
          <p:spPr bwMode="gray">
            <a:xfrm>
              <a:off x="6605588" y="5162551"/>
              <a:ext cx="201613" cy="203200"/>
            </a:xfrm>
            <a:custGeom>
              <a:avLst/>
              <a:gdLst>
                <a:gd name="T0" fmla="*/ 0 w 127"/>
                <a:gd name="T1" fmla="*/ 128 h 128"/>
                <a:gd name="T2" fmla="*/ 77 w 127"/>
                <a:gd name="T3" fmla="*/ 128 h 128"/>
                <a:gd name="T4" fmla="*/ 127 w 127"/>
                <a:gd name="T5" fmla="*/ 77 h 128"/>
                <a:gd name="T6" fmla="*/ 127 w 127"/>
                <a:gd name="T7" fmla="*/ 0 h 128"/>
                <a:gd name="T8" fmla="*/ 0 w 127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8">
                  <a:moveTo>
                    <a:pt x="0" y="128"/>
                  </a:moveTo>
                  <a:lnTo>
                    <a:pt x="77" y="128"/>
                  </a:lnTo>
                  <a:lnTo>
                    <a:pt x="127" y="77"/>
                  </a:lnTo>
                  <a:lnTo>
                    <a:pt x="127" y="0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08" name="Freeform 108">
              <a:extLst>
                <a:ext uri="{FF2B5EF4-FFF2-40B4-BE49-F238E27FC236}">
                  <a16:creationId xmlns:a16="http://schemas.microsoft.com/office/drawing/2014/main" id="{EF9402A0-E253-426E-8D17-7BE0024DF274}"/>
                </a:ext>
              </a:extLst>
            </p:cNvPr>
            <p:cNvSpPr>
              <a:spLocks/>
            </p:cNvSpPr>
            <p:nvPr/>
          </p:nvSpPr>
          <p:spPr bwMode="gray">
            <a:xfrm>
              <a:off x="6565900" y="5092701"/>
              <a:ext cx="241300" cy="273050"/>
            </a:xfrm>
            <a:custGeom>
              <a:avLst/>
              <a:gdLst>
                <a:gd name="T0" fmla="*/ 152 w 152"/>
                <a:gd name="T1" fmla="*/ 0 h 172"/>
                <a:gd name="T2" fmla="*/ 125 w 152"/>
                <a:gd name="T3" fmla="*/ 0 h 172"/>
                <a:gd name="T4" fmla="*/ 0 w 152"/>
                <a:gd name="T5" fmla="*/ 127 h 172"/>
                <a:gd name="T6" fmla="*/ 0 w 152"/>
                <a:gd name="T7" fmla="*/ 172 h 172"/>
                <a:gd name="T8" fmla="*/ 25 w 152"/>
                <a:gd name="T9" fmla="*/ 172 h 172"/>
                <a:gd name="T10" fmla="*/ 152 w 152"/>
                <a:gd name="T11" fmla="*/ 44 h 172"/>
                <a:gd name="T12" fmla="*/ 152 w 152"/>
                <a:gd name="T13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72">
                  <a:moveTo>
                    <a:pt x="152" y="0"/>
                  </a:moveTo>
                  <a:lnTo>
                    <a:pt x="125" y="0"/>
                  </a:lnTo>
                  <a:lnTo>
                    <a:pt x="0" y="127"/>
                  </a:lnTo>
                  <a:lnTo>
                    <a:pt x="0" y="172"/>
                  </a:lnTo>
                  <a:lnTo>
                    <a:pt x="25" y="172"/>
                  </a:lnTo>
                  <a:lnTo>
                    <a:pt x="152" y="44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09" name="Freeform 109">
              <a:extLst>
                <a:ext uri="{FF2B5EF4-FFF2-40B4-BE49-F238E27FC236}">
                  <a16:creationId xmlns:a16="http://schemas.microsoft.com/office/drawing/2014/main" id="{3654BBDF-FCB4-44DA-8AB8-11853787FE3F}"/>
                </a:ext>
              </a:extLst>
            </p:cNvPr>
            <p:cNvSpPr>
              <a:spLocks/>
            </p:cNvSpPr>
            <p:nvPr/>
          </p:nvSpPr>
          <p:spPr bwMode="gray">
            <a:xfrm>
              <a:off x="6565900" y="5092701"/>
              <a:ext cx="241300" cy="273050"/>
            </a:xfrm>
            <a:custGeom>
              <a:avLst/>
              <a:gdLst>
                <a:gd name="T0" fmla="*/ 152 w 152"/>
                <a:gd name="T1" fmla="*/ 0 h 172"/>
                <a:gd name="T2" fmla="*/ 125 w 152"/>
                <a:gd name="T3" fmla="*/ 0 h 172"/>
                <a:gd name="T4" fmla="*/ 0 w 152"/>
                <a:gd name="T5" fmla="*/ 127 h 172"/>
                <a:gd name="T6" fmla="*/ 0 w 152"/>
                <a:gd name="T7" fmla="*/ 172 h 172"/>
                <a:gd name="T8" fmla="*/ 25 w 152"/>
                <a:gd name="T9" fmla="*/ 172 h 172"/>
                <a:gd name="T10" fmla="*/ 152 w 152"/>
                <a:gd name="T11" fmla="*/ 44 h 172"/>
                <a:gd name="T12" fmla="*/ 152 w 152"/>
                <a:gd name="T13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72">
                  <a:moveTo>
                    <a:pt x="152" y="0"/>
                  </a:moveTo>
                  <a:lnTo>
                    <a:pt x="125" y="0"/>
                  </a:lnTo>
                  <a:lnTo>
                    <a:pt x="0" y="127"/>
                  </a:lnTo>
                  <a:lnTo>
                    <a:pt x="0" y="172"/>
                  </a:lnTo>
                  <a:lnTo>
                    <a:pt x="25" y="172"/>
                  </a:lnTo>
                  <a:lnTo>
                    <a:pt x="152" y="44"/>
                  </a:lnTo>
                  <a:lnTo>
                    <a:pt x="1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10" name="Freeform 110">
              <a:extLst>
                <a:ext uri="{FF2B5EF4-FFF2-40B4-BE49-F238E27FC236}">
                  <a16:creationId xmlns:a16="http://schemas.microsoft.com/office/drawing/2014/main" id="{B7BC11EB-7E35-43A9-9380-82ED62C1C473}"/>
                </a:ext>
              </a:extLst>
            </p:cNvPr>
            <p:cNvSpPr>
              <a:spLocks/>
            </p:cNvSpPr>
            <p:nvPr/>
          </p:nvSpPr>
          <p:spPr bwMode="gray">
            <a:xfrm>
              <a:off x="6565900" y="5092701"/>
              <a:ext cx="198438" cy="201613"/>
            </a:xfrm>
            <a:custGeom>
              <a:avLst/>
              <a:gdLst>
                <a:gd name="T0" fmla="*/ 61 w 125"/>
                <a:gd name="T1" fmla="*/ 0 h 127"/>
                <a:gd name="T2" fmla="*/ 0 w 125"/>
                <a:gd name="T3" fmla="*/ 62 h 127"/>
                <a:gd name="T4" fmla="*/ 0 w 125"/>
                <a:gd name="T5" fmla="*/ 127 h 127"/>
                <a:gd name="T6" fmla="*/ 125 w 125"/>
                <a:gd name="T7" fmla="*/ 0 h 127"/>
                <a:gd name="T8" fmla="*/ 61 w 125"/>
                <a:gd name="T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7">
                  <a:moveTo>
                    <a:pt x="61" y="0"/>
                  </a:moveTo>
                  <a:lnTo>
                    <a:pt x="0" y="62"/>
                  </a:lnTo>
                  <a:lnTo>
                    <a:pt x="0" y="127"/>
                  </a:lnTo>
                  <a:lnTo>
                    <a:pt x="125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11" name="Freeform 111">
              <a:extLst>
                <a:ext uri="{FF2B5EF4-FFF2-40B4-BE49-F238E27FC236}">
                  <a16:creationId xmlns:a16="http://schemas.microsoft.com/office/drawing/2014/main" id="{AADFD506-A71E-4255-B4D8-83814F1A2E73}"/>
                </a:ext>
              </a:extLst>
            </p:cNvPr>
            <p:cNvSpPr>
              <a:spLocks/>
            </p:cNvSpPr>
            <p:nvPr/>
          </p:nvSpPr>
          <p:spPr bwMode="gray">
            <a:xfrm>
              <a:off x="6565900" y="5092701"/>
              <a:ext cx="198438" cy="201613"/>
            </a:xfrm>
            <a:custGeom>
              <a:avLst/>
              <a:gdLst>
                <a:gd name="T0" fmla="*/ 61 w 125"/>
                <a:gd name="T1" fmla="*/ 0 h 127"/>
                <a:gd name="T2" fmla="*/ 0 w 125"/>
                <a:gd name="T3" fmla="*/ 62 h 127"/>
                <a:gd name="T4" fmla="*/ 0 w 125"/>
                <a:gd name="T5" fmla="*/ 127 h 127"/>
                <a:gd name="T6" fmla="*/ 125 w 125"/>
                <a:gd name="T7" fmla="*/ 0 h 127"/>
                <a:gd name="T8" fmla="*/ 61 w 125"/>
                <a:gd name="T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7">
                  <a:moveTo>
                    <a:pt x="61" y="0"/>
                  </a:moveTo>
                  <a:lnTo>
                    <a:pt x="0" y="62"/>
                  </a:lnTo>
                  <a:lnTo>
                    <a:pt x="0" y="127"/>
                  </a:lnTo>
                  <a:lnTo>
                    <a:pt x="125" y="0"/>
                  </a:lnTo>
                  <a:lnTo>
                    <a:pt x="61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12" name="Rectangle 112">
              <a:extLst>
                <a:ext uri="{FF2B5EF4-FFF2-40B4-BE49-F238E27FC236}">
                  <a16:creationId xmlns:a16="http://schemas.microsoft.com/office/drawing/2014/main" id="{5DA3A591-1AE3-4757-9CF0-31B1A554A69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565900" y="5092701"/>
              <a:ext cx="12700" cy="27305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13" name="Rectangle 113">
              <a:extLst>
                <a:ext uri="{FF2B5EF4-FFF2-40B4-BE49-F238E27FC236}">
                  <a16:creationId xmlns:a16="http://schemas.microsoft.com/office/drawing/2014/main" id="{7F13DB8A-EBB6-4591-A31D-A605E2AD759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565900" y="5092701"/>
              <a:ext cx="12700" cy="273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14" name="Rectangle 114">
              <a:extLst>
                <a:ext uri="{FF2B5EF4-FFF2-40B4-BE49-F238E27FC236}">
                  <a16:creationId xmlns:a16="http://schemas.microsoft.com/office/drawing/2014/main" id="{5CB420C7-059C-4ED3-B1A0-82CFD1F43F4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692900" y="5092701"/>
              <a:ext cx="12700" cy="27305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15" name="Rectangle 115">
              <a:extLst>
                <a:ext uri="{FF2B5EF4-FFF2-40B4-BE49-F238E27FC236}">
                  <a16:creationId xmlns:a16="http://schemas.microsoft.com/office/drawing/2014/main" id="{C3F9FC38-8034-429F-8A30-5BC479299A0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692900" y="5092701"/>
              <a:ext cx="12700" cy="273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16" name="Rectangle 116">
              <a:extLst>
                <a:ext uri="{FF2B5EF4-FFF2-40B4-BE49-F238E27FC236}">
                  <a16:creationId xmlns:a16="http://schemas.microsoft.com/office/drawing/2014/main" id="{50DF0ED2-C60B-479F-A366-E9BBB76206E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565900" y="5092701"/>
              <a:ext cx="241300" cy="142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17" name="Rectangle 117">
              <a:extLst>
                <a:ext uri="{FF2B5EF4-FFF2-40B4-BE49-F238E27FC236}">
                  <a16:creationId xmlns:a16="http://schemas.microsoft.com/office/drawing/2014/main" id="{3221C293-8283-4AB6-8CA5-6D31189B1B9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565900" y="5092701"/>
              <a:ext cx="241300" cy="14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18" name="Rectangle 118">
              <a:extLst>
                <a:ext uri="{FF2B5EF4-FFF2-40B4-BE49-F238E27FC236}">
                  <a16:creationId xmlns:a16="http://schemas.microsoft.com/office/drawing/2014/main" id="{ED5158AF-37ED-47DB-85A6-54A8A359230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565900" y="5229226"/>
              <a:ext cx="241300" cy="142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19" name="Rectangle 119">
              <a:extLst>
                <a:ext uri="{FF2B5EF4-FFF2-40B4-BE49-F238E27FC236}">
                  <a16:creationId xmlns:a16="http://schemas.microsoft.com/office/drawing/2014/main" id="{D5CA8B5C-E8C6-44F5-8BB2-E08A5DD6B2E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680200" y="5092701"/>
              <a:ext cx="12700" cy="2730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20" name="Rectangle 120">
              <a:extLst>
                <a:ext uri="{FF2B5EF4-FFF2-40B4-BE49-F238E27FC236}">
                  <a16:creationId xmlns:a16="http://schemas.microsoft.com/office/drawing/2014/main" id="{A0BA77E0-9103-4934-B9D1-AAF3DD6E229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680200" y="5092701"/>
              <a:ext cx="12700" cy="273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21" name="Rectangle 121">
              <a:extLst>
                <a:ext uri="{FF2B5EF4-FFF2-40B4-BE49-F238E27FC236}">
                  <a16:creationId xmlns:a16="http://schemas.microsoft.com/office/drawing/2014/main" id="{2930983C-9F1F-463C-B6A7-6C4752D664A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565900" y="5216526"/>
              <a:ext cx="241300" cy="127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22" name="Rectangle 122">
              <a:extLst>
                <a:ext uri="{FF2B5EF4-FFF2-40B4-BE49-F238E27FC236}">
                  <a16:creationId xmlns:a16="http://schemas.microsoft.com/office/drawing/2014/main" id="{1F12CB2F-C96D-409D-ABBE-DCFC65DF4DD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911975" y="5081588"/>
              <a:ext cx="268288" cy="2984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23" name="Rectangle 123">
              <a:extLst>
                <a:ext uri="{FF2B5EF4-FFF2-40B4-BE49-F238E27FC236}">
                  <a16:creationId xmlns:a16="http://schemas.microsoft.com/office/drawing/2014/main" id="{07ED4299-4FB0-40A5-9739-46C962D2C09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911975" y="5081588"/>
              <a:ext cx="268288" cy="298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24" name="Freeform 124">
              <a:extLst>
                <a:ext uri="{FF2B5EF4-FFF2-40B4-BE49-F238E27FC236}">
                  <a16:creationId xmlns:a16="http://schemas.microsoft.com/office/drawing/2014/main" id="{2E304206-34D2-4735-B237-9DEC4B8159B0}"/>
                </a:ext>
              </a:extLst>
            </p:cNvPr>
            <p:cNvSpPr>
              <a:spLocks/>
            </p:cNvSpPr>
            <p:nvPr/>
          </p:nvSpPr>
          <p:spPr bwMode="gray">
            <a:xfrm>
              <a:off x="6924675" y="5092701"/>
              <a:ext cx="63500" cy="65088"/>
            </a:xfrm>
            <a:custGeom>
              <a:avLst/>
              <a:gdLst>
                <a:gd name="T0" fmla="*/ 0 w 40"/>
                <a:gd name="T1" fmla="*/ 0 h 41"/>
                <a:gd name="T2" fmla="*/ 0 w 40"/>
                <a:gd name="T3" fmla="*/ 41 h 41"/>
                <a:gd name="T4" fmla="*/ 40 w 40"/>
                <a:gd name="T5" fmla="*/ 0 h 41"/>
                <a:gd name="T6" fmla="*/ 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0" y="0"/>
                  </a:moveTo>
                  <a:lnTo>
                    <a:pt x="0" y="41"/>
                  </a:lnTo>
                  <a:lnTo>
                    <a:pt x="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25" name="Freeform 125">
              <a:extLst>
                <a:ext uri="{FF2B5EF4-FFF2-40B4-BE49-F238E27FC236}">
                  <a16:creationId xmlns:a16="http://schemas.microsoft.com/office/drawing/2014/main" id="{244C9201-4D7A-4948-BC34-3A82F2C861AF}"/>
                </a:ext>
              </a:extLst>
            </p:cNvPr>
            <p:cNvSpPr>
              <a:spLocks/>
            </p:cNvSpPr>
            <p:nvPr/>
          </p:nvSpPr>
          <p:spPr bwMode="gray">
            <a:xfrm>
              <a:off x="6924675" y="5092701"/>
              <a:ext cx="63500" cy="65088"/>
            </a:xfrm>
            <a:custGeom>
              <a:avLst/>
              <a:gdLst>
                <a:gd name="T0" fmla="*/ 0 w 40"/>
                <a:gd name="T1" fmla="*/ 0 h 41"/>
                <a:gd name="T2" fmla="*/ 0 w 40"/>
                <a:gd name="T3" fmla="*/ 41 h 41"/>
                <a:gd name="T4" fmla="*/ 40 w 40"/>
                <a:gd name="T5" fmla="*/ 0 h 41"/>
                <a:gd name="T6" fmla="*/ 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0" y="0"/>
                  </a:moveTo>
                  <a:lnTo>
                    <a:pt x="0" y="41"/>
                  </a:lnTo>
                  <a:lnTo>
                    <a:pt x="40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26" name="Freeform 126">
              <a:extLst>
                <a:ext uri="{FF2B5EF4-FFF2-40B4-BE49-F238E27FC236}">
                  <a16:creationId xmlns:a16="http://schemas.microsoft.com/office/drawing/2014/main" id="{CB7AE1DC-FDA2-4395-80DA-F2DC6BB2D9D0}"/>
                </a:ext>
              </a:extLst>
            </p:cNvPr>
            <p:cNvSpPr>
              <a:spLocks/>
            </p:cNvSpPr>
            <p:nvPr/>
          </p:nvSpPr>
          <p:spPr bwMode="gray">
            <a:xfrm>
              <a:off x="6924675" y="5092701"/>
              <a:ext cx="96838" cy="98425"/>
            </a:xfrm>
            <a:custGeom>
              <a:avLst/>
              <a:gdLst>
                <a:gd name="T0" fmla="*/ 40 w 61"/>
                <a:gd name="T1" fmla="*/ 0 h 62"/>
                <a:gd name="T2" fmla="*/ 0 w 61"/>
                <a:gd name="T3" fmla="*/ 41 h 62"/>
                <a:gd name="T4" fmla="*/ 0 w 61"/>
                <a:gd name="T5" fmla="*/ 62 h 62"/>
                <a:gd name="T6" fmla="*/ 61 w 61"/>
                <a:gd name="T7" fmla="*/ 0 h 62"/>
                <a:gd name="T8" fmla="*/ 40 w 61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2">
                  <a:moveTo>
                    <a:pt x="40" y="0"/>
                  </a:moveTo>
                  <a:lnTo>
                    <a:pt x="0" y="41"/>
                  </a:lnTo>
                  <a:lnTo>
                    <a:pt x="0" y="62"/>
                  </a:lnTo>
                  <a:lnTo>
                    <a:pt x="61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27" name="Freeform 127">
              <a:extLst>
                <a:ext uri="{FF2B5EF4-FFF2-40B4-BE49-F238E27FC236}">
                  <a16:creationId xmlns:a16="http://schemas.microsoft.com/office/drawing/2014/main" id="{E647359E-38F1-40A5-A51D-0C311371693C}"/>
                </a:ext>
              </a:extLst>
            </p:cNvPr>
            <p:cNvSpPr>
              <a:spLocks/>
            </p:cNvSpPr>
            <p:nvPr/>
          </p:nvSpPr>
          <p:spPr bwMode="gray">
            <a:xfrm>
              <a:off x="6924675" y="5092701"/>
              <a:ext cx="96838" cy="98425"/>
            </a:xfrm>
            <a:custGeom>
              <a:avLst/>
              <a:gdLst>
                <a:gd name="T0" fmla="*/ 40 w 61"/>
                <a:gd name="T1" fmla="*/ 0 h 62"/>
                <a:gd name="T2" fmla="*/ 0 w 61"/>
                <a:gd name="T3" fmla="*/ 41 h 62"/>
                <a:gd name="T4" fmla="*/ 0 w 61"/>
                <a:gd name="T5" fmla="*/ 62 h 62"/>
                <a:gd name="T6" fmla="*/ 61 w 61"/>
                <a:gd name="T7" fmla="*/ 0 h 62"/>
                <a:gd name="T8" fmla="*/ 40 w 61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2">
                  <a:moveTo>
                    <a:pt x="40" y="0"/>
                  </a:moveTo>
                  <a:lnTo>
                    <a:pt x="0" y="41"/>
                  </a:lnTo>
                  <a:lnTo>
                    <a:pt x="0" y="62"/>
                  </a:lnTo>
                  <a:lnTo>
                    <a:pt x="61" y="0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28" name="Freeform 128">
              <a:extLst>
                <a:ext uri="{FF2B5EF4-FFF2-40B4-BE49-F238E27FC236}">
                  <a16:creationId xmlns:a16="http://schemas.microsoft.com/office/drawing/2014/main" id="{1BBCC7C8-5DD8-4679-ACEA-E3C7BCD3798C}"/>
                </a:ext>
              </a:extLst>
            </p:cNvPr>
            <p:cNvSpPr>
              <a:spLocks/>
            </p:cNvSpPr>
            <p:nvPr/>
          </p:nvSpPr>
          <p:spPr bwMode="gray">
            <a:xfrm>
              <a:off x="7086600" y="5284788"/>
              <a:ext cx="79375" cy="80963"/>
            </a:xfrm>
            <a:custGeom>
              <a:avLst/>
              <a:gdLst>
                <a:gd name="T0" fmla="*/ 50 w 50"/>
                <a:gd name="T1" fmla="*/ 51 h 51"/>
                <a:gd name="T2" fmla="*/ 50 w 50"/>
                <a:gd name="T3" fmla="*/ 0 h 51"/>
                <a:gd name="T4" fmla="*/ 0 w 50"/>
                <a:gd name="T5" fmla="*/ 51 h 51"/>
                <a:gd name="T6" fmla="*/ 50 w 50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1">
                  <a:moveTo>
                    <a:pt x="50" y="51"/>
                  </a:moveTo>
                  <a:lnTo>
                    <a:pt x="50" y="0"/>
                  </a:lnTo>
                  <a:lnTo>
                    <a:pt x="0" y="51"/>
                  </a:lnTo>
                  <a:lnTo>
                    <a:pt x="50" y="51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29" name="Freeform 129">
              <a:extLst>
                <a:ext uri="{FF2B5EF4-FFF2-40B4-BE49-F238E27FC236}">
                  <a16:creationId xmlns:a16="http://schemas.microsoft.com/office/drawing/2014/main" id="{9725FD0A-B554-4B91-9A9A-F3ED25168C16}"/>
                </a:ext>
              </a:extLst>
            </p:cNvPr>
            <p:cNvSpPr>
              <a:spLocks/>
            </p:cNvSpPr>
            <p:nvPr/>
          </p:nvSpPr>
          <p:spPr bwMode="gray">
            <a:xfrm>
              <a:off x="6964363" y="5162551"/>
              <a:ext cx="201613" cy="203200"/>
            </a:xfrm>
            <a:custGeom>
              <a:avLst/>
              <a:gdLst>
                <a:gd name="T0" fmla="*/ 0 w 127"/>
                <a:gd name="T1" fmla="*/ 128 h 128"/>
                <a:gd name="T2" fmla="*/ 77 w 127"/>
                <a:gd name="T3" fmla="*/ 128 h 128"/>
                <a:gd name="T4" fmla="*/ 127 w 127"/>
                <a:gd name="T5" fmla="*/ 77 h 128"/>
                <a:gd name="T6" fmla="*/ 127 w 127"/>
                <a:gd name="T7" fmla="*/ 0 h 128"/>
                <a:gd name="T8" fmla="*/ 0 w 127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8">
                  <a:moveTo>
                    <a:pt x="0" y="128"/>
                  </a:moveTo>
                  <a:lnTo>
                    <a:pt x="77" y="128"/>
                  </a:lnTo>
                  <a:lnTo>
                    <a:pt x="127" y="77"/>
                  </a:lnTo>
                  <a:lnTo>
                    <a:pt x="127" y="0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30" name="Freeform 130">
              <a:extLst>
                <a:ext uri="{FF2B5EF4-FFF2-40B4-BE49-F238E27FC236}">
                  <a16:creationId xmlns:a16="http://schemas.microsoft.com/office/drawing/2014/main" id="{767F453C-5BEB-41AC-9136-A15FD18C1CE3}"/>
                </a:ext>
              </a:extLst>
            </p:cNvPr>
            <p:cNvSpPr>
              <a:spLocks/>
            </p:cNvSpPr>
            <p:nvPr/>
          </p:nvSpPr>
          <p:spPr bwMode="gray">
            <a:xfrm>
              <a:off x="6964363" y="5162551"/>
              <a:ext cx="201613" cy="203200"/>
            </a:xfrm>
            <a:custGeom>
              <a:avLst/>
              <a:gdLst>
                <a:gd name="T0" fmla="*/ 0 w 127"/>
                <a:gd name="T1" fmla="*/ 128 h 128"/>
                <a:gd name="T2" fmla="*/ 77 w 127"/>
                <a:gd name="T3" fmla="*/ 128 h 128"/>
                <a:gd name="T4" fmla="*/ 127 w 127"/>
                <a:gd name="T5" fmla="*/ 77 h 128"/>
                <a:gd name="T6" fmla="*/ 127 w 127"/>
                <a:gd name="T7" fmla="*/ 0 h 128"/>
                <a:gd name="T8" fmla="*/ 0 w 127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8">
                  <a:moveTo>
                    <a:pt x="0" y="128"/>
                  </a:moveTo>
                  <a:lnTo>
                    <a:pt x="77" y="128"/>
                  </a:lnTo>
                  <a:lnTo>
                    <a:pt x="127" y="77"/>
                  </a:lnTo>
                  <a:lnTo>
                    <a:pt x="127" y="0"/>
                  </a:lnTo>
                  <a:lnTo>
                    <a:pt x="0" y="12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31" name="Freeform 131">
              <a:extLst>
                <a:ext uri="{FF2B5EF4-FFF2-40B4-BE49-F238E27FC236}">
                  <a16:creationId xmlns:a16="http://schemas.microsoft.com/office/drawing/2014/main" id="{921209E2-7D4E-49C2-BCEC-2C4720D14427}"/>
                </a:ext>
              </a:extLst>
            </p:cNvPr>
            <p:cNvSpPr>
              <a:spLocks/>
            </p:cNvSpPr>
            <p:nvPr/>
          </p:nvSpPr>
          <p:spPr bwMode="gray">
            <a:xfrm>
              <a:off x="6924675" y="5092701"/>
              <a:ext cx="241300" cy="273050"/>
            </a:xfrm>
            <a:custGeom>
              <a:avLst/>
              <a:gdLst>
                <a:gd name="T0" fmla="*/ 152 w 152"/>
                <a:gd name="T1" fmla="*/ 0 h 172"/>
                <a:gd name="T2" fmla="*/ 126 w 152"/>
                <a:gd name="T3" fmla="*/ 0 h 172"/>
                <a:gd name="T4" fmla="*/ 0 w 152"/>
                <a:gd name="T5" fmla="*/ 127 h 172"/>
                <a:gd name="T6" fmla="*/ 0 w 152"/>
                <a:gd name="T7" fmla="*/ 172 h 172"/>
                <a:gd name="T8" fmla="*/ 25 w 152"/>
                <a:gd name="T9" fmla="*/ 172 h 172"/>
                <a:gd name="T10" fmla="*/ 152 w 152"/>
                <a:gd name="T11" fmla="*/ 44 h 172"/>
                <a:gd name="T12" fmla="*/ 152 w 152"/>
                <a:gd name="T13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72">
                  <a:moveTo>
                    <a:pt x="152" y="0"/>
                  </a:moveTo>
                  <a:lnTo>
                    <a:pt x="126" y="0"/>
                  </a:lnTo>
                  <a:lnTo>
                    <a:pt x="0" y="127"/>
                  </a:lnTo>
                  <a:lnTo>
                    <a:pt x="0" y="172"/>
                  </a:lnTo>
                  <a:lnTo>
                    <a:pt x="25" y="172"/>
                  </a:lnTo>
                  <a:lnTo>
                    <a:pt x="152" y="44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32" name="Freeform 132">
              <a:extLst>
                <a:ext uri="{FF2B5EF4-FFF2-40B4-BE49-F238E27FC236}">
                  <a16:creationId xmlns:a16="http://schemas.microsoft.com/office/drawing/2014/main" id="{1E3FCF6D-B6F9-4200-8F07-D202C672C4AB}"/>
                </a:ext>
              </a:extLst>
            </p:cNvPr>
            <p:cNvSpPr>
              <a:spLocks/>
            </p:cNvSpPr>
            <p:nvPr/>
          </p:nvSpPr>
          <p:spPr bwMode="gray">
            <a:xfrm>
              <a:off x="6924675" y="5092701"/>
              <a:ext cx="241300" cy="273050"/>
            </a:xfrm>
            <a:custGeom>
              <a:avLst/>
              <a:gdLst>
                <a:gd name="T0" fmla="*/ 152 w 152"/>
                <a:gd name="T1" fmla="*/ 0 h 172"/>
                <a:gd name="T2" fmla="*/ 126 w 152"/>
                <a:gd name="T3" fmla="*/ 0 h 172"/>
                <a:gd name="T4" fmla="*/ 0 w 152"/>
                <a:gd name="T5" fmla="*/ 127 h 172"/>
                <a:gd name="T6" fmla="*/ 0 w 152"/>
                <a:gd name="T7" fmla="*/ 172 h 172"/>
                <a:gd name="T8" fmla="*/ 25 w 152"/>
                <a:gd name="T9" fmla="*/ 172 h 172"/>
                <a:gd name="T10" fmla="*/ 152 w 152"/>
                <a:gd name="T11" fmla="*/ 44 h 172"/>
                <a:gd name="T12" fmla="*/ 152 w 152"/>
                <a:gd name="T13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72">
                  <a:moveTo>
                    <a:pt x="152" y="0"/>
                  </a:moveTo>
                  <a:lnTo>
                    <a:pt x="126" y="0"/>
                  </a:lnTo>
                  <a:lnTo>
                    <a:pt x="0" y="127"/>
                  </a:lnTo>
                  <a:lnTo>
                    <a:pt x="0" y="172"/>
                  </a:lnTo>
                  <a:lnTo>
                    <a:pt x="25" y="172"/>
                  </a:lnTo>
                  <a:lnTo>
                    <a:pt x="152" y="44"/>
                  </a:lnTo>
                  <a:lnTo>
                    <a:pt x="1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33" name="Freeform 133">
              <a:extLst>
                <a:ext uri="{FF2B5EF4-FFF2-40B4-BE49-F238E27FC236}">
                  <a16:creationId xmlns:a16="http://schemas.microsoft.com/office/drawing/2014/main" id="{8A001669-25B2-4B98-ABA5-3787EEAC4CDE}"/>
                </a:ext>
              </a:extLst>
            </p:cNvPr>
            <p:cNvSpPr>
              <a:spLocks/>
            </p:cNvSpPr>
            <p:nvPr/>
          </p:nvSpPr>
          <p:spPr bwMode="gray">
            <a:xfrm>
              <a:off x="6924675" y="5092701"/>
              <a:ext cx="200025" cy="201613"/>
            </a:xfrm>
            <a:custGeom>
              <a:avLst/>
              <a:gdLst>
                <a:gd name="T0" fmla="*/ 61 w 126"/>
                <a:gd name="T1" fmla="*/ 0 h 127"/>
                <a:gd name="T2" fmla="*/ 0 w 126"/>
                <a:gd name="T3" fmla="*/ 62 h 127"/>
                <a:gd name="T4" fmla="*/ 0 w 126"/>
                <a:gd name="T5" fmla="*/ 127 h 127"/>
                <a:gd name="T6" fmla="*/ 126 w 126"/>
                <a:gd name="T7" fmla="*/ 0 h 127"/>
                <a:gd name="T8" fmla="*/ 61 w 126"/>
                <a:gd name="T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27">
                  <a:moveTo>
                    <a:pt x="61" y="0"/>
                  </a:moveTo>
                  <a:lnTo>
                    <a:pt x="0" y="62"/>
                  </a:lnTo>
                  <a:lnTo>
                    <a:pt x="0" y="127"/>
                  </a:lnTo>
                  <a:lnTo>
                    <a:pt x="126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34" name="Freeform 134">
              <a:extLst>
                <a:ext uri="{FF2B5EF4-FFF2-40B4-BE49-F238E27FC236}">
                  <a16:creationId xmlns:a16="http://schemas.microsoft.com/office/drawing/2014/main" id="{DBE05633-F4EA-476F-96D9-A277189F8D2C}"/>
                </a:ext>
              </a:extLst>
            </p:cNvPr>
            <p:cNvSpPr>
              <a:spLocks/>
            </p:cNvSpPr>
            <p:nvPr/>
          </p:nvSpPr>
          <p:spPr bwMode="gray">
            <a:xfrm>
              <a:off x="6924675" y="5092701"/>
              <a:ext cx="200025" cy="201613"/>
            </a:xfrm>
            <a:custGeom>
              <a:avLst/>
              <a:gdLst>
                <a:gd name="T0" fmla="*/ 61 w 126"/>
                <a:gd name="T1" fmla="*/ 0 h 127"/>
                <a:gd name="T2" fmla="*/ 0 w 126"/>
                <a:gd name="T3" fmla="*/ 62 h 127"/>
                <a:gd name="T4" fmla="*/ 0 w 126"/>
                <a:gd name="T5" fmla="*/ 127 h 127"/>
                <a:gd name="T6" fmla="*/ 126 w 126"/>
                <a:gd name="T7" fmla="*/ 0 h 127"/>
                <a:gd name="T8" fmla="*/ 61 w 126"/>
                <a:gd name="T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27">
                  <a:moveTo>
                    <a:pt x="61" y="0"/>
                  </a:moveTo>
                  <a:lnTo>
                    <a:pt x="0" y="62"/>
                  </a:lnTo>
                  <a:lnTo>
                    <a:pt x="0" y="127"/>
                  </a:lnTo>
                  <a:lnTo>
                    <a:pt x="126" y="0"/>
                  </a:lnTo>
                  <a:lnTo>
                    <a:pt x="61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35" name="Rectangle 135">
              <a:extLst>
                <a:ext uri="{FF2B5EF4-FFF2-40B4-BE49-F238E27FC236}">
                  <a16:creationId xmlns:a16="http://schemas.microsoft.com/office/drawing/2014/main" id="{BC458A79-EC55-47D7-B453-403E1E5C461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924675" y="5092701"/>
              <a:ext cx="12700" cy="27305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36" name="Rectangle 136">
              <a:extLst>
                <a:ext uri="{FF2B5EF4-FFF2-40B4-BE49-F238E27FC236}">
                  <a16:creationId xmlns:a16="http://schemas.microsoft.com/office/drawing/2014/main" id="{7F4E118F-5F20-4E40-9701-E88DC215813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924675" y="5092701"/>
              <a:ext cx="12700" cy="273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37" name="Rectangle 137">
              <a:extLst>
                <a:ext uri="{FF2B5EF4-FFF2-40B4-BE49-F238E27FC236}">
                  <a16:creationId xmlns:a16="http://schemas.microsoft.com/office/drawing/2014/main" id="{D54CA49E-B054-4019-B04F-2F127B288D3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051675" y="5092701"/>
              <a:ext cx="14288" cy="27305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38" name="Rectangle 138">
              <a:extLst>
                <a:ext uri="{FF2B5EF4-FFF2-40B4-BE49-F238E27FC236}">
                  <a16:creationId xmlns:a16="http://schemas.microsoft.com/office/drawing/2014/main" id="{966FA49F-B554-42C9-8B6A-4B449D6DE74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051675" y="5092701"/>
              <a:ext cx="14288" cy="273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39" name="Rectangle 139">
              <a:extLst>
                <a:ext uri="{FF2B5EF4-FFF2-40B4-BE49-F238E27FC236}">
                  <a16:creationId xmlns:a16="http://schemas.microsoft.com/office/drawing/2014/main" id="{AA4E1189-EE63-4187-910A-9D5AD2F6BC1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924675" y="5092701"/>
              <a:ext cx="241300" cy="142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40" name="Rectangle 140">
              <a:extLst>
                <a:ext uri="{FF2B5EF4-FFF2-40B4-BE49-F238E27FC236}">
                  <a16:creationId xmlns:a16="http://schemas.microsoft.com/office/drawing/2014/main" id="{9C05FBD0-B7EB-4A13-A50E-D929877E167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924675" y="5092701"/>
              <a:ext cx="241300" cy="14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41" name="Rectangle 141">
              <a:extLst>
                <a:ext uri="{FF2B5EF4-FFF2-40B4-BE49-F238E27FC236}">
                  <a16:creationId xmlns:a16="http://schemas.microsoft.com/office/drawing/2014/main" id="{945C5CBA-CD8F-4FA8-ADB0-D1FFE2079CA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924675" y="5229226"/>
              <a:ext cx="241300" cy="142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42" name="Rectangle 142">
              <a:extLst>
                <a:ext uri="{FF2B5EF4-FFF2-40B4-BE49-F238E27FC236}">
                  <a16:creationId xmlns:a16="http://schemas.microsoft.com/office/drawing/2014/main" id="{1DA9539E-6AD0-4530-8A0F-CA123B5FB2A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040563" y="5092701"/>
              <a:ext cx="11113" cy="2730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43" name="Rectangle 143">
              <a:extLst>
                <a:ext uri="{FF2B5EF4-FFF2-40B4-BE49-F238E27FC236}">
                  <a16:creationId xmlns:a16="http://schemas.microsoft.com/office/drawing/2014/main" id="{C40E924E-1C14-4D30-8A6C-3D8FCC4E067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040563" y="5092701"/>
              <a:ext cx="11113" cy="273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44" name="Rectangle 144">
              <a:extLst>
                <a:ext uri="{FF2B5EF4-FFF2-40B4-BE49-F238E27FC236}">
                  <a16:creationId xmlns:a16="http://schemas.microsoft.com/office/drawing/2014/main" id="{9F2EB200-0264-4BCA-A275-2E0F610E424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924675" y="5216526"/>
              <a:ext cx="241300" cy="127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45" name="Rectangle 145">
              <a:extLst>
                <a:ext uri="{FF2B5EF4-FFF2-40B4-BE49-F238E27FC236}">
                  <a16:creationId xmlns:a16="http://schemas.microsoft.com/office/drawing/2014/main" id="{EC058DCF-D37A-46CC-9140-CE7793DECD3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72338" y="5081588"/>
              <a:ext cx="269875" cy="2984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46" name="Rectangle 146">
              <a:extLst>
                <a:ext uri="{FF2B5EF4-FFF2-40B4-BE49-F238E27FC236}">
                  <a16:creationId xmlns:a16="http://schemas.microsoft.com/office/drawing/2014/main" id="{875471AA-827C-4160-9270-7BE56ECECC8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72338" y="5081588"/>
              <a:ext cx="269875" cy="298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47" name="Freeform 147">
              <a:extLst>
                <a:ext uri="{FF2B5EF4-FFF2-40B4-BE49-F238E27FC236}">
                  <a16:creationId xmlns:a16="http://schemas.microsoft.com/office/drawing/2014/main" id="{92C116B8-9829-49D8-ACA6-E9ED16E077F6}"/>
                </a:ext>
              </a:extLst>
            </p:cNvPr>
            <p:cNvSpPr>
              <a:spLocks/>
            </p:cNvSpPr>
            <p:nvPr/>
          </p:nvSpPr>
          <p:spPr bwMode="gray">
            <a:xfrm>
              <a:off x="7285038" y="5092701"/>
              <a:ext cx="65088" cy="65088"/>
            </a:xfrm>
            <a:custGeom>
              <a:avLst/>
              <a:gdLst>
                <a:gd name="T0" fmla="*/ 0 w 41"/>
                <a:gd name="T1" fmla="*/ 0 h 41"/>
                <a:gd name="T2" fmla="*/ 0 w 41"/>
                <a:gd name="T3" fmla="*/ 41 h 41"/>
                <a:gd name="T4" fmla="*/ 41 w 41"/>
                <a:gd name="T5" fmla="*/ 0 h 41"/>
                <a:gd name="T6" fmla="*/ 0 w 4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1">
                  <a:moveTo>
                    <a:pt x="0" y="0"/>
                  </a:moveTo>
                  <a:lnTo>
                    <a:pt x="0" y="41"/>
                  </a:lnTo>
                  <a:lnTo>
                    <a:pt x="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48" name="Freeform 148">
              <a:extLst>
                <a:ext uri="{FF2B5EF4-FFF2-40B4-BE49-F238E27FC236}">
                  <a16:creationId xmlns:a16="http://schemas.microsoft.com/office/drawing/2014/main" id="{101A4B77-FFD7-4E2C-AB31-BE112197C242}"/>
                </a:ext>
              </a:extLst>
            </p:cNvPr>
            <p:cNvSpPr>
              <a:spLocks/>
            </p:cNvSpPr>
            <p:nvPr/>
          </p:nvSpPr>
          <p:spPr bwMode="gray">
            <a:xfrm>
              <a:off x="7285038" y="5092701"/>
              <a:ext cx="65088" cy="65088"/>
            </a:xfrm>
            <a:custGeom>
              <a:avLst/>
              <a:gdLst>
                <a:gd name="T0" fmla="*/ 0 w 41"/>
                <a:gd name="T1" fmla="*/ 0 h 41"/>
                <a:gd name="T2" fmla="*/ 0 w 41"/>
                <a:gd name="T3" fmla="*/ 41 h 41"/>
                <a:gd name="T4" fmla="*/ 41 w 41"/>
                <a:gd name="T5" fmla="*/ 0 h 41"/>
                <a:gd name="T6" fmla="*/ 0 w 4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1">
                  <a:moveTo>
                    <a:pt x="0" y="0"/>
                  </a:moveTo>
                  <a:lnTo>
                    <a:pt x="0" y="41"/>
                  </a:lnTo>
                  <a:lnTo>
                    <a:pt x="41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49" name="Freeform 149">
              <a:extLst>
                <a:ext uri="{FF2B5EF4-FFF2-40B4-BE49-F238E27FC236}">
                  <a16:creationId xmlns:a16="http://schemas.microsoft.com/office/drawing/2014/main" id="{E0F3A2BB-08AD-4ED4-A54E-98C7506A8694}"/>
                </a:ext>
              </a:extLst>
            </p:cNvPr>
            <p:cNvSpPr>
              <a:spLocks/>
            </p:cNvSpPr>
            <p:nvPr/>
          </p:nvSpPr>
          <p:spPr bwMode="gray">
            <a:xfrm>
              <a:off x="7285038" y="5092701"/>
              <a:ext cx="98425" cy="98425"/>
            </a:xfrm>
            <a:custGeom>
              <a:avLst/>
              <a:gdLst>
                <a:gd name="T0" fmla="*/ 41 w 62"/>
                <a:gd name="T1" fmla="*/ 0 h 62"/>
                <a:gd name="T2" fmla="*/ 0 w 62"/>
                <a:gd name="T3" fmla="*/ 41 h 62"/>
                <a:gd name="T4" fmla="*/ 0 w 62"/>
                <a:gd name="T5" fmla="*/ 62 h 62"/>
                <a:gd name="T6" fmla="*/ 62 w 62"/>
                <a:gd name="T7" fmla="*/ 0 h 62"/>
                <a:gd name="T8" fmla="*/ 41 w 62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2">
                  <a:moveTo>
                    <a:pt x="41" y="0"/>
                  </a:moveTo>
                  <a:lnTo>
                    <a:pt x="0" y="41"/>
                  </a:lnTo>
                  <a:lnTo>
                    <a:pt x="0" y="62"/>
                  </a:lnTo>
                  <a:lnTo>
                    <a:pt x="62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50" name="Freeform 150">
              <a:extLst>
                <a:ext uri="{FF2B5EF4-FFF2-40B4-BE49-F238E27FC236}">
                  <a16:creationId xmlns:a16="http://schemas.microsoft.com/office/drawing/2014/main" id="{F21C019E-DBB7-46CA-8806-DF8794E6FA69}"/>
                </a:ext>
              </a:extLst>
            </p:cNvPr>
            <p:cNvSpPr>
              <a:spLocks/>
            </p:cNvSpPr>
            <p:nvPr/>
          </p:nvSpPr>
          <p:spPr bwMode="gray">
            <a:xfrm>
              <a:off x="7285038" y="5092701"/>
              <a:ext cx="98425" cy="98425"/>
            </a:xfrm>
            <a:custGeom>
              <a:avLst/>
              <a:gdLst>
                <a:gd name="T0" fmla="*/ 41 w 62"/>
                <a:gd name="T1" fmla="*/ 0 h 62"/>
                <a:gd name="T2" fmla="*/ 0 w 62"/>
                <a:gd name="T3" fmla="*/ 41 h 62"/>
                <a:gd name="T4" fmla="*/ 0 w 62"/>
                <a:gd name="T5" fmla="*/ 62 h 62"/>
                <a:gd name="T6" fmla="*/ 62 w 62"/>
                <a:gd name="T7" fmla="*/ 0 h 62"/>
                <a:gd name="T8" fmla="*/ 41 w 62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2">
                  <a:moveTo>
                    <a:pt x="41" y="0"/>
                  </a:moveTo>
                  <a:lnTo>
                    <a:pt x="0" y="41"/>
                  </a:lnTo>
                  <a:lnTo>
                    <a:pt x="0" y="62"/>
                  </a:lnTo>
                  <a:lnTo>
                    <a:pt x="62" y="0"/>
                  </a:lnTo>
                  <a:lnTo>
                    <a:pt x="41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51" name="Freeform 151">
              <a:extLst>
                <a:ext uri="{FF2B5EF4-FFF2-40B4-BE49-F238E27FC236}">
                  <a16:creationId xmlns:a16="http://schemas.microsoft.com/office/drawing/2014/main" id="{915A36EC-A26C-4DA2-9DA8-A668438FEBD0}"/>
                </a:ext>
              </a:extLst>
            </p:cNvPr>
            <p:cNvSpPr>
              <a:spLocks/>
            </p:cNvSpPr>
            <p:nvPr/>
          </p:nvSpPr>
          <p:spPr bwMode="gray">
            <a:xfrm>
              <a:off x="7448550" y="5284788"/>
              <a:ext cx="77788" cy="80963"/>
            </a:xfrm>
            <a:custGeom>
              <a:avLst/>
              <a:gdLst>
                <a:gd name="T0" fmla="*/ 49 w 49"/>
                <a:gd name="T1" fmla="*/ 51 h 51"/>
                <a:gd name="T2" fmla="*/ 49 w 49"/>
                <a:gd name="T3" fmla="*/ 0 h 51"/>
                <a:gd name="T4" fmla="*/ 0 w 49"/>
                <a:gd name="T5" fmla="*/ 51 h 51"/>
                <a:gd name="T6" fmla="*/ 49 w 49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1">
                  <a:moveTo>
                    <a:pt x="49" y="51"/>
                  </a:moveTo>
                  <a:lnTo>
                    <a:pt x="49" y="0"/>
                  </a:lnTo>
                  <a:lnTo>
                    <a:pt x="0" y="51"/>
                  </a:lnTo>
                  <a:lnTo>
                    <a:pt x="49" y="51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52" name="Freeform 152">
              <a:extLst>
                <a:ext uri="{FF2B5EF4-FFF2-40B4-BE49-F238E27FC236}">
                  <a16:creationId xmlns:a16="http://schemas.microsoft.com/office/drawing/2014/main" id="{B479EB62-26F1-475B-A4CB-E9E1F282A315}"/>
                </a:ext>
              </a:extLst>
            </p:cNvPr>
            <p:cNvSpPr>
              <a:spLocks/>
            </p:cNvSpPr>
            <p:nvPr/>
          </p:nvSpPr>
          <p:spPr bwMode="gray">
            <a:xfrm>
              <a:off x="7448550" y="5284788"/>
              <a:ext cx="77788" cy="80963"/>
            </a:xfrm>
            <a:custGeom>
              <a:avLst/>
              <a:gdLst>
                <a:gd name="T0" fmla="*/ 49 w 49"/>
                <a:gd name="T1" fmla="*/ 51 h 51"/>
                <a:gd name="T2" fmla="*/ 49 w 49"/>
                <a:gd name="T3" fmla="*/ 0 h 51"/>
                <a:gd name="T4" fmla="*/ 0 w 49"/>
                <a:gd name="T5" fmla="*/ 51 h 51"/>
                <a:gd name="T6" fmla="*/ 49 w 49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1">
                  <a:moveTo>
                    <a:pt x="49" y="51"/>
                  </a:moveTo>
                  <a:lnTo>
                    <a:pt x="49" y="0"/>
                  </a:lnTo>
                  <a:lnTo>
                    <a:pt x="0" y="51"/>
                  </a:lnTo>
                  <a:lnTo>
                    <a:pt x="49" y="51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53" name="Freeform 153">
              <a:extLst>
                <a:ext uri="{FF2B5EF4-FFF2-40B4-BE49-F238E27FC236}">
                  <a16:creationId xmlns:a16="http://schemas.microsoft.com/office/drawing/2014/main" id="{D1A4C24D-00DE-40EE-A873-079846F31B97}"/>
                </a:ext>
              </a:extLst>
            </p:cNvPr>
            <p:cNvSpPr>
              <a:spLocks/>
            </p:cNvSpPr>
            <p:nvPr/>
          </p:nvSpPr>
          <p:spPr bwMode="gray">
            <a:xfrm>
              <a:off x="7326313" y="5162551"/>
              <a:ext cx="200025" cy="203200"/>
            </a:xfrm>
            <a:custGeom>
              <a:avLst/>
              <a:gdLst>
                <a:gd name="T0" fmla="*/ 0 w 126"/>
                <a:gd name="T1" fmla="*/ 128 h 128"/>
                <a:gd name="T2" fmla="*/ 77 w 126"/>
                <a:gd name="T3" fmla="*/ 128 h 128"/>
                <a:gd name="T4" fmla="*/ 126 w 126"/>
                <a:gd name="T5" fmla="*/ 77 h 128"/>
                <a:gd name="T6" fmla="*/ 126 w 126"/>
                <a:gd name="T7" fmla="*/ 0 h 128"/>
                <a:gd name="T8" fmla="*/ 0 w 126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28">
                  <a:moveTo>
                    <a:pt x="0" y="128"/>
                  </a:moveTo>
                  <a:lnTo>
                    <a:pt x="77" y="128"/>
                  </a:lnTo>
                  <a:lnTo>
                    <a:pt x="126" y="77"/>
                  </a:lnTo>
                  <a:lnTo>
                    <a:pt x="126" y="0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54" name="Freeform 154">
              <a:extLst>
                <a:ext uri="{FF2B5EF4-FFF2-40B4-BE49-F238E27FC236}">
                  <a16:creationId xmlns:a16="http://schemas.microsoft.com/office/drawing/2014/main" id="{0FEDD264-FDC3-4A22-B1E5-00DFB7C5B128}"/>
                </a:ext>
              </a:extLst>
            </p:cNvPr>
            <p:cNvSpPr>
              <a:spLocks/>
            </p:cNvSpPr>
            <p:nvPr/>
          </p:nvSpPr>
          <p:spPr bwMode="gray">
            <a:xfrm>
              <a:off x="7326313" y="5162551"/>
              <a:ext cx="200025" cy="203200"/>
            </a:xfrm>
            <a:custGeom>
              <a:avLst/>
              <a:gdLst>
                <a:gd name="T0" fmla="*/ 0 w 126"/>
                <a:gd name="T1" fmla="*/ 128 h 128"/>
                <a:gd name="T2" fmla="*/ 77 w 126"/>
                <a:gd name="T3" fmla="*/ 128 h 128"/>
                <a:gd name="T4" fmla="*/ 126 w 126"/>
                <a:gd name="T5" fmla="*/ 77 h 128"/>
                <a:gd name="T6" fmla="*/ 126 w 126"/>
                <a:gd name="T7" fmla="*/ 0 h 128"/>
                <a:gd name="T8" fmla="*/ 0 w 126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28">
                  <a:moveTo>
                    <a:pt x="0" y="128"/>
                  </a:moveTo>
                  <a:lnTo>
                    <a:pt x="77" y="128"/>
                  </a:lnTo>
                  <a:lnTo>
                    <a:pt x="126" y="77"/>
                  </a:lnTo>
                  <a:lnTo>
                    <a:pt x="126" y="0"/>
                  </a:lnTo>
                  <a:lnTo>
                    <a:pt x="0" y="12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55" name="Freeform 155">
              <a:extLst>
                <a:ext uri="{FF2B5EF4-FFF2-40B4-BE49-F238E27FC236}">
                  <a16:creationId xmlns:a16="http://schemas.microsoft.com/office/drawing/2014/main" id="{C7590F2E-FB0E-4F39-A0F5-825C8AE40CD2}"/>
                </a:ext>
              </a:extLst>
            </p:cNvPr>
            <p:cNvSpPr>
              <a:spLocks/>
            </p:cNvSpPr>
            <p:nvPr/>
          </p:nvSpPr>
          <p:spPr bwMode="gray">
            <a:xfrm>
              <a:off x="7285038" y="5092701"/>
              <a:ext cx="241300" cy="273050"/>
            </a:xfrm>
            <a:custGeom>
              <a:avLst/>
              <a:gdLst>
                <a:gd name="T0" fmla="*/ 152 w 152"/>
                <a:gd name="T1" fmla="*/ 0 h 172"/>
                <a:gd name="T2" fmla="*/ 127 w 152"/>
                <a:gd name="T3" fmla="*/ 0 h 172"/>
                <a:gd name="T4" fmla="*/ 0 w 152"/>
                <a:gd name="T5" fmla="*/ 127 h 172"/>
                <a:gd name="T6" fmla="*/ 0 w 152"/>
                <a:gd name="T7" fmla="*/ 172 h 172"/>
                <a:gd name="T8" fmla="*/ 26 w 152"/>
                <a:gd name="T9" fmla="*/ 172 h 172"/>
                <a:gd name="T10" fmla="*/ 152 w 152"/>
                <a:gd name="T11" fmla="*/ 44 h 172"/>
                <a:gd name="T12" fmla="*/ 152 w 152"/>
                <a:gd name="T13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72">
                  <a:moveTo>
                    <a:pt x="152" y="0"/>
                  </a:moveTo>
                  <a:lnTo>
                    <a:pt x="127" y="0"/>
                  </a:lnTo>
                  <a:lnTo>
                    <a:pt x="0" y="127"/>
                  </a:lnTo>
                  <a:lnTo>
                    <a:pt x="0" y="172"/>
                  </a:lnTo>
                  <a:lnTo>
                    <a:pt x="26" y="172"/>
                  </a:lnTo>
                  <a:lnTo>
                    <a:pt x="152" y="44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56" name="Freeform 156">
              <a:extLst>
                <a:ext uri="{FF2B5EF4-FFF2-40B4-BE49-F238E27FC236}">
                  <a16:creationId xmlns:a16="http://schemas.microsoft.com/office/drawing/2014/main" id="{89B8DB65-8997-4A9E-9631-405FB39E5744}"/>
                </a:ext>
              </a:extLst>
            </p:cNvPr>
            <p:cNvSpPr>
              <a:spLocks/>
            </p:cNvSpPr>
            <p:nvPr/>
          </p:nvSpPr>
          <p:spPr bwMode="gray">
            <a:xfrm>
              <a:off x="7285038" y="5092701"/>
              <a:ext cx="241300" cy="273050"/>
            </a:xfrm>
            <a:custGeom>
              <a:avLst/>
              <a:gdLst>
                <a:gd name="T0" fmla="*/ 152 w 152"/>
                <a:gd name="T1" fmla="*/ 0 h 172"/>
                <a:gd name="T2" fmla="*/ 127 w 152"/>
                <a:gd name="T3" fmla="*/ 0 h 172"/>
                <a:gd name="T4" fmla="*/ 0 w 152"/>
                <a:gd name="T5" fmla="*/ 127 h 172"/>
                <a:gd name="T6" fmla="*/ 0 w 152"/>
                <a:gd name="T7" fmla="*/ 172 h 172"/>
                <a:gd name="T8" fmla="*/ 26 w 152"/>
                <a:gd name="T9" fmla="*/ 172 h 172"/>
                <a:gd name="T10" fmla="*/ 152 w 152"/>
                <a:gd name="T11" fmla="*/ 44 h 172"/>
                <a:gd name="T12" fmla="*/ 152 w 152"/>
                <a:gd name="T13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72">
                  <a:moveTo>
                    <a:pt x="152" y="0"/>
                  </a:moveTo>
                  <a:lnTo>
                    <a:pt x="127" y="0"/>
                  </a:lnTo>
                  <a:lnTo>
                    <a:pt x="0" y="127"/>
                  </a:lnTo>
                  <a:lnTo>
                    <a:pt x="0" y="172"/>
                  </a:lnTo>
                  <a:lnTo>
                    <a:pt x="26" y="172"/>
                  </a:lnTo>
                  <a:lnTo>
                    <a:pt x="152" y="44"/>
                  </a:lnTo>
                  <a:lnTo>
                    <a:pt x="1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57" name="Freeform 157">
              <a:extLst>
                <a:ext uri="{FF2B5EF4-FFF2-40B4-BE49-F238E27FC236}">
                  <a16:creationId xmlns:a16="http://schemas.microsoft.com/office/drawing/2014/main" id="{460D9BF7-A2FC-4C13-B2F4-754D5476B46A}"/>
                </a:ext>
              </a:extLst>
            </p:cNvPr>
            <p:cNvSpPr>
              <a:spLocks/>
            </p:cNvSpPr>
            <p:nvPr/>
          </p:nvSpPr>
          <p:spPr bwMode="gray">
            <a:xfrm>
              <a:off x="7285038" y="5092701"/>
              <a:ext cx="201613" cy="201613"/>
            </a:xfrm>
            <a:custGeom>
              <a:avLst/>
              <a:gdLst>
                <a:gd name="T0" fmla="*/ 62 w 127"/>
                <a:gd name="T1" fmla="*/ 0 h 127"/>
                <a:gd name="T2" fmla="*/ 0 w 127"/>
                <a:gd name="T3" fmla="*/ 62 h 127"/>
                <a:gd name="T4" fmla="*/ 0 w 127"/>
                <a:gd name="T5" fmla="*/ 127 h 127"/>
                <a:gd name="T6" fmla="*/ 127 w 127"/>
                <a:gd name="T7" fmla="*/ 0 h 127"/>
                <a:gd name="T8" fmla="*/ 62 w 127"/>
                <a:gd name="T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7">
                  <a:moveTo>
                    <a:pt x="62" y="0"/>
                  </a:moveTo>
                  <a:lnTo>
                    <a:pt x="0" y="62"/>
                  </a:lnTo>
                  <a:lnTo>
                    <a:pt x="0" y="127"/>
                  </a:lnTo>
                  <a:lnTo>
                    <a:pt x="127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58" name="Freeform 158">
              <a:extLst>
                <a:ext uri="{FF2B5EF4-FFF2-40B4-BE49-F238E27FC236}">
                  <a16:creationId xmlns:a16="http://schemas.microsoft.com/office/drawing/2014/main" id="{D57D3646-BD45-47BD-88DC-E157F221629F}"/>
                </a:ext>
              </a:extLst>
            </p:cNvPr>
            <p:cNvSpPr>
              <a:spLocks/>
            </p:cNvSpPr>
            <p:nvPr/>
          </p:nvSpPr>
          <p:spPr bwMode="gray">
            <a:xfrm>
              <a:off x="7285038" y="5092701"/>
              <a:ext cx="201613" cy="201613"/>
            </a:xfrm>
            <a:custGeom>
              <a:avLst/>
              <a:gdLst>
                <a:gd name="T0" fmla="*/ 62 w 127"/>
                <a:gd name="T1" fmla="*/ 0 h 127"/>
                <a:gd name="T2" fmla="*/ 0 w 127"/>
                <a:gd name="T3" fmla="*/ 62 h 127"/>
                <a:gd name="T4" fmla="*/ 0 w 127"/>
                <a:gd name="T5" fmla="*/ 127 h 127"/>
                <a:gd name="T6" fmla="*/ 127 w 127"/>
                <a:gd name="T7" fmla="*/ 0 h 127"/>
                <a:gd name="T8" fmla="*/ 62 w 127"/>
                <a:gd name="T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7">
                  <a:moveTo>
                    <a:pt x="62" y="0"/>
                  </a:moveTo>
                  <a:lnTo>
                    <a:pt x="0" y="62"/>
                  </a:lnTo>
                  <a:lnTo>
                    <a:pt x="0" y="127"/>
                  </a:lnTo>
                  <a:lnTo>
                    <a:pt x="127" y="0"/>
                  </a:lnTo>
                  <a:lnTo>
                    <a:pt x="6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59" name="Rectangle 159">
              <a:extLst>
                <a:ext uri="{FF2B5EF4-FFF2-40B4-BE49-F238E27FC236}">
                  <a16:creationId xmlns:a16="http://schemas.microsoft.com/office/drawing/2014/main" id="{29CD6F9D-AB00-451E-9E91-1286F1D3C6C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85038" y="5092701"/>
              <a:ext cx="14288" cy="27305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60" name="Rectangle 160">
              <a:extLst>
                <a:ext uri="{FF2B5EF4-FFF2-40B4-BE49-F238E27FC236}">
                  <a16:creationId xmlns:a16="http://schemas.microsoft.com/office/drawing/2014/main" id="{F9CE9FDC-EBD3-4CED-99FE-D574E9F7467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85038" y="5092701"/>
              <a:ext cx="14288" cy="273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61" name="Rectangle 161">
              <a:extLst>
                <a:ext uri="{FF2B5EF4-FFF2-40B4-BE49-F238E27FC236}">
                  <a16:creationId xmlns:a16="http://schemas.microsoft.com/office/drawing/2014/main" id="{64DDBF8E-644D-4934-A9C1-64E35736D9B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413625" y="5092701"/>
              <a:ext cx="12700" cy="27305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62" name="Rectangle 162">
              <a:extLst>
                <a:ext uri="{FF2B5EF4-FFF2-40B4-BE49-F238E27FC236}">
                  <a16:creationId xmlns:a16="http://schemas.microsoft.com/office/drawing/2014/main" id="{67A29F24-1677-47B6-B74C-6FBF7974083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413625" y="5092701"/>
              <a:ext cx="12700" cy="273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63" name="Rectangle 163">
              <a:extLst>
                <a:ext uri="{FF2B5EF4-FFF2-40B4-BE49-F238E27FC236}">
                  <a16:creationId xmlns:a16="http://schemas.microsoft.com/office/drawing/2014/main" id="{A2510551-24C8-4F5F-8A3B-ADE73AC9682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85038" y="5092701"/>
              <a:ext cx="241300" cy="142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64" name="Rectangle 164">
              <a:extLst>
                <a:ext uri="{FF2B5EF4-FFF2-40B4-BE49-F238E27FC236}">
                  <a16:creationId xmlns:a16="http://schemas.microsoft.com/office/drawing/2014/main" id="{584C6F8A-78ED-4687-882A-0ADEB243AAA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85038" y="5092701"/>
              <a:ext cx="241300" cy="14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65" name="Rectangle 165">
              <a:extLst>
                <a:ext uri="{FF2B5EF4-FFF2-40B4-BE49-F238E27FC236}">
                  <a16:creationId xmlns:a16="http://schemas.microsoft.com/office/drawing/2014/main" id="{B6E7B329-E725-47C4-BD47-863F2BC3A76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85038" y="5229226"/>
              <a:ext cx="241300" cy="142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66" name="Rectangle 166">
              <a:extLst>
                <a:ext uri="{FF2B5EF4-FFF2-40B4-BE49-F238E27FC236}">
                  <a16:creationId xmlns:a16="http://schemas.microsoft.com/office/drawing/2014/main" id="{7870610C-45D6-455A-AA87-3E029474B20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85038" y="5229226"/>
              <a:ext cx="241300" cy="14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67" name="Rectangle 167">
              <a:extLst>
                <a:ext uri="{FF2B5EF4-FFF2-40B4-BE49-F238E27FC236}">
                  <a16:creationId xmlns:a16="http://schemas.microsoft.com/office/drawing/2014/main" id="{764E090E-5CFE-4E26-84EC-E68C791D6B7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399338" y="5092701"/>
              <a:ext cx="14288" cy="2730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68" name="Rectangle 168">
              <a:extLst>
                <a:ext uri="{FF2B5EF4-FFF2-40B4-BE49-F238E27FC236}">
                  <a16:creationId xmlns:a16="http://schemas.microsoft.com/office/drawing/2014/main" id="{2A92BB7C-C7B9-4EDE-80C7-58D2C0D9923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399338" y="5092701"/>
              <a:ext cx="14288" cy="273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69" name="Rectangle 169">
              <a:extLst>
                <a:ext uri="{FF2B5EF4-FFF2-40B4-BE49-F238E27FC236}">
                  <a16:creationId xmlns:a16="http://schemas.microsoft.com/office/drawing/2014/main" id="{9C76D153-5DCA-4A51-BDA9-BC1CFB5667A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85038" y="5216526"/>
              <a:ext cx="241300" cy="127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70" name="Rectangle 170">
              <a:extLst>
                <a:ext uri="{FF2B5EF4-FFF2-40B4-BE49-F238E27FC236}">
                  <a16:creationId xmlns:a16="http://schemas.microsoft.com/office/drawing/2014/main" id="{E5BC5F75-0FA8-43BD-B7E9-921B0868DAE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85038" y="5216526"/>
              <a:ext cx="241300" cy="1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71" name="Freeform 171">
              <a:extLst>
                <a:ext uri="{FF2B5EF4-FFF2-40B4-BE49-F238E27FC236}">
                  <a16:creationId xmlns:a16="http://schemas.microsoft.com/office/drawing/2014/main" id="{DBEF5383-6F11-40FE-A377-9D6CAE61CAF8}"/>
                </a:ext>
              </a:extLst>
            </p:cNvPr>
            <p:cNvSpPr>
              <a:spLocks/>
            </p:cNvSpPr>
            <p:nvPr/>
          </p:nvSpPr>
          <p:spPr bwMode="gray">
            <a:xfrm>
              <a:off x="6529388" y="6122988"/>
              <a:ext cx="471488" cy="200025"/>
            </a:xfrm>
            <a:custGeom>
              <a:avLst/>
              <a:gdLst>
                <a:gd name="T0" fmla="*/ 9 w 305"/>
                <a:gd name="T1" fmla="*/ 129 h 129"/>
                <a:gd name="T2" fmla="*/ 0 w 305"/>
                <a:gd name="T3" fmla="*/ 129 h 129"/>
                <a:gd name="T4" fmla="*/ 0 w 305"/>
                <a:gd name="T5" fmla="*/ 46 h 129"/>
                <a:gd name="T6" fmla="*/ 4 w 305"/>
                <a:gd name="T7" fmla="*/ 42 h 129"/>
                <a:gd name="T8" fmla="*/ 209 w 305"/>
                <a:gd name="T9" fmla="*/ 0 h 129"/>
                <a:gd name="T10" fmla="*/ 213 w 305"/>
                <a:gd name="T11" fmla="*/ 0 h 129"/>
                <a:gd name="T12" fmla="*/ 301 w 305"/>
                <a:gd name="T13" fmla="*/ 0 h 129"/>
                <a:gd name="T14" fmla="*/ 305 w 305"/>
                <a:gd name="T15" fmla="*/ 4 h 129"/>
                <a:gd name="T16" fmla="*/ 305 w 305"/>
                <a:gd name="T17" fmla="*/ 87 h 129"/>
                <a:gd name="T18" fmla="*/ 297 w 305"/>
                <a:gd name="T19" fmla="*/ 87 h 129"/>
                <a:gd name="T20" fmla="*/ 297 w 305"/>
                <a:gd name="T21" fmla="*/ 8 h 129"/>
                <a:gd name="T22" fmla="*/ 212 w 305"/>
                <a:gd name="T23" fmla="*/ 8 h 129"/>
                <a:gd name="T24" fmla="*/ 9 w 305"/>
                <a:gd name="T25" fmla="*/ 49 h 129"/>
                <a:gd name="T26" fmla="*/ 9 w 305"/>
                <a:gd name="T2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5" h="129">
                  <a:moveTo>
                    <a:pt x="9" y="129"/>
                  </a:moveTo>
                  <a:cubicBezTo>
                    <a:pt x="0" y="129"/>
                    <a:pt x="0" y="129"/>
                    <a:pt x="0" y="129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2" y="42"/>
                    <a:pt x="4" y="42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10" y="0"/>
                    <a:pt x="211" y="0"/>
                    <a:pt x="213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3" y="0"/>
                    <a:pt x="305" y="2"/>
                    <a:pt x="305" y="4"/>
                  </a:cubicBezTo>
                  <a:cubicBezTo>
                    <a:pt x="305" y="87"/>
                    <a:pt x="305" y="87"/>
                    <a:pt x="305" y="87"/>
                  </a:cubicBezTo>
                  <a:cubicBezTo>
                    <a:pt x="297" y="87"/>
                    <a:pt x="297" y="87"/>
                    <a:pt x="297" y="87"/>
                  </a:cubicBezTo>
                  <a:cubicBezTo>
                    <a:pt x="297" y="8"/>
                    <a:pt x="297" y="8"/>
                    <a:pt x="297" y="8"/>
                  </a:cubicBezTo>
                  <a:cubicBezTo>
                    <a:pt x="212" y="8"/>
                    <a:pt x="212" y="8"/>
                    <a:pt x="212" y="8"/>
                  </a:cubicBezTo>
                  <a:cubicBezTo>
                    <a:pt x="9" y="49"/>
                    <a:pt x="9" y="49"/>
                    <a:pt x="9" y="49"/>
                  </a:cubicBezTo>
                  <a:lnTo>
                    <a:pt x="9" y="1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72" name="Rectangle 172">
              <a:extLst>
                <a:ext uri="{FF2B5EF4-FFF2-40B4-BE49-F238E27FC236}">
                  <a16:creationId xmlns:a16="http://schemas.microsoft.com/office/drawing/2014/main" id="{39CE04F3-2A06-4185-807A-E3DE436477D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850063" y="6129338"/>
              <a:ext cx="12700" cy="1285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73" name="Freeform 173">
              <a:extLst>
                <a:ext uri="{FF2B5EF4-FFF2-40B4-BE49-F238E27FC236}">
                  <a16:creationId xmlns:a16="http://schemas.microsoft.com/office/drawing/2014/main" id="{3B4A33D4-0DC7-4309-863D-D5ED1EFBD5B5}"/>
                </a:ext>
              </a:extLst>
            </p:cNvPr>
            <p:cNvSpPr>
              <a:spLocks/>
            </p:cNvSpPr>
            <p:nvPr/>
          </p:nvSpPr>
          <p:spPr bwMode="gray">
            <a:xfrm>
              <a:off x="6537325" y="6251576"/>
              <a:ext cx="1019175" cy="71438"/>
            </a:xfrm>
            <a:custGeom>
              <a:avLst/>
              <a:gdLst>
                <a:gd name="T0" fmla="*/ 449 w 642"/>
                <a:gd name="T1" fmla="*/ 0 h 45"/>
                <a:gd name="T2" fmla="*/ 200 w 642"/>
                <a:gd name="T3" fmla="*/ 0 h 45"/>
                <a:gd name="T4" fmla="*/ 0 w 642"/>
                <a:gd name="T5" fmla="*/ 45 h 45"/>
                <a:gd name="T6" fmla="*/ 642 w 642"/>
                <a:gd name="T7" fmla="*/ 45 h 45"/>
                <a:gd name="T8" fmla="*/ 449 w 64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2" h="45">
                  <a:moveTo>
                    <a:pt x="449" y="0"/>
                  </a:moveTo>
                  <a:lnTo>
                    <a:pt x="200" y="0"/>
                  </a:lnTo>
                  <a:lnTo>
                    <a:pt x="0" y="45"/>
                  </a:lnTo>
                  <a:lnTo>
                    <a:pt x="642" y="45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C3DDD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74" name="Rectangle 174">
              <a:extLst>
                <a:ext uri="{FF2B5EF4-FFF2-40B4-BE49-F238E27FC236}">
                  <a16:creationId xmlns:a16="http://schemas.microsoft.com/office/drawing/2014/main" id="{611AE881-7B5A-4432-9E72-B215E99419C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000875" y="6251576"/>
              <a:ext cx="555625" cy="36513"/>
            </a:xfrm>
            <a:prstGeom prst="rect">
              <a:avLst/>
            </a:prstGeom>
            <a:solidFill>
              <a:srgbClr val="A0A0A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75" name="Rectangle 175">
              <a:extLst>
                <a:ext uri="{FF2B5EF4-FFF2-40B4-BE49-F238E27FC236}">
                  <a16:creationId xmlns:a16="http://schemas.microsoft.com/office/drawing/2014/main" id="{E8F82287-219A-4D87-8331-E5B7CD6CFD3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000875" y="6288088"/>
              <a:ext cx="555625" cy="34925"/>
            </a:xfrm>
            <a:prstGeom prst="rect">
              <a:avLst/>
            </a:prstGeom>
            <a:solidFill>
              <a:srgbClr val="B7B7B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76" name="Rectangle 176">
              <a:extLst>
                <a:ext uri="{FF2B5EF4-FFF2-40B4-BE49-F238E27FC236}">
                  <a16:creationId xmlns:a16="http://schemas.microsoft.com/office/drawing/2014/main" id="{C14A3016-FB53-44B1-B356-2743895190B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324600" y="5081588"/>
              <a:ext cx="127000" cy="11128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77" name="Rectangle 177">
              <a:extLst>
                <a:ext uri="{FF2B5EF4-FFF2-40B4-BE49-F238E27FC236}">
                  <a16:creationId xmlns:a16="http://schemas.microsoft.com/office/drawing/2014/main" id="{F42DD5E6-6282-4AF4-93EF-43B503C0EB3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324600" y="5081588"/>
              <a:ext cx="127000" cy="1112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78" name="Freeform 178">
              <a:extLst>
                <a:ext uri="{FF2B5EF4-FFF2-40B4-BE49-F238E27FC236}">
                  <a16:creationId xmlns:a16="http://schemas.microsoft.com/office/drawing/2014/main" id="{A1D63A04-6921-4AAD-A1E8-1FE4BBE71531}"/>
                </a:ext>
              </a:extLst>
            </p:cNvPr>
            <p:cNvSpPr>
              <a:spLocks/>
            </p:cNvSpPr>
            <p:nvPr/>
          </p:nvSpPr>
          <p:spPr bwMode="gray">
            <a:xfrm>
              <a:off x="6324600" y="5930901"/>
              <a:ext cx="95250" cy="234950"/>
            </a:xfrm>
            <a:custGeom>
              <a:avLst/>
              <a:gdLst>
                <a:gd name="T0" fmla="*/ 0 w 60"/>
                <a:gd name="T1" fmla="*/ 148 h 148"/>
                <a:gd name="T2" fmla="*/ 60 w 60"/>
                <a:gd name="T3" fmla="*/ 148 h 148"/>
                <a:gd name="T4" fmla="*/ 60 w 60"/>
                <a:gd name="T5" fmla="*/ 0 h 148"/>
                <a:gd name="T6" fmla="*/ 0 w 60"/>
                <a:gd name="T7" fmla="*/ 61 h 148"/>
                <a:gd name="T8" fmla="*/ 0 w 60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48">
                  <a:moveTo>
                    <a:pt x="0" y="148"/>
                  </a:moveTo>
                  <a:lnTo>
                    <a:pt x="60" y="148"/>
                  </a:lnTo>
                  <a:lnTo>
                    <a:pt x="60" y="0"/>
                  </a:lnTo>
                  <a:lnTo>
                    <a:pt x="0" y="61"/>
                  </a:lnTo>
                  <a:lnTo>
                    <a:pt x="0" y="148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79" name="Freeform 179">
              <a:extLst>
                <a:ext uri="{FF2B5EF4-FFF2-40B4-BE49-F238E27FC236}">
                  <a16:creationId xmlns:a16="http://schemas.microsoft.com/office/drawing/2014/main" id="{57A061D4-B56F-4F9F-AF89-6E417B9F24AA}"/>
                </a:ext>
              </a:extLst>
            </p:cNvPr>
            <p:cNvSpPr>
              <a:spLocks/>
            </p:cNvSpPr>
            <p:nvPr/>
          </p:nvSpPr>
          <p:spPr bwMode="gray">
            <a:xfrm>
              <a:off x="6324600" y="5106988"/>
              <a:ext cx="95250" cy="144463"/>
            </a:xfrm>
            <a:custGeom>
              <a:avLst/>
              <a:gdLst>
                <a:gd name="T0" fmla="*/ 60 w 60"/>
                <a:gd name="T1" fmla="*/ 0 h 91"/>
                <a:gd name="T2" fmla="*/ 0 w 60"/>
                <a:gd name="T3" fmla="*/ 0 h 91"/>
                <a:gd name="T4" fmla="*/ 0 w 60"/>
                <a:gd name="T5" fmla="*/ 91 h 91"/>
                <a:gd name="T6" fmla="*/ 60 w 60"/>
                <a:gd name="T7" fmla="*/ 30 h 91"/>
                <a:gd name="T8" fmla="*/ 60 w 60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91">
                  <a:moveTo>
                    <a:pt x="60" y="0"/>
                  </a:moveTo>
                  <a:lnTo>
                    <a:pt x="0" y="0"/>
                  </a:lnTo>
                  <a:lnTo>
                    <a:pt x="0" y="91"/>
                  </a:lnTo>
                  <a:lnTo>
                    <a:pt x="60" y="3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80" name="Freeform 180">
              <a:extLst>
                <a:ext uri="{FF2B5EF4-FFF2-40B4-BE49-F238E27FC236}">
                  <a16:creationId xmlns:a16="http://schemas.microsoft.com/office/drawing/2014/main" id="{86B67E9C-5A06-4C71-971C-E231AFF07BE2}"/>
                </a:ext>
              </a:extLst>
            </p:cNvPr>
            <p:cNvSpPr>
              <a:spLocks/>
            </p:cNvSpPr>
            <p:nvPr/>
          </p:nvSpPr>
          <p:spPr bwMode="gray">
            <a:xfrm>
              <a:off x="6324600" y="5626101"/>
              <a:ext cx="95250" cy="401638"/>
            </a:xfrm>
            <a:custGeom>
              <a:avLst/>
              <a:gdLst>
                <a:gd name="T0" fmla="*/ 0 w 60"/>
                <a:gd name="T1" fmla="*/ 60 h 253"/>
                <a:gd name="T2" fmla="*/ 0 w 60"/>
                <a:gd name="T3" fmla="*/ 253 h 253"/>
                <a:gd name="T4" fmla="*/ 60 w 60"/>
                <a:gd name="T5" fmla="*/ 192 h 253"/>
                <a:gd name="T6" fmla="*/ 60 w 60"/>
                <a:gd name="T7" fmla="*/ 0 h 253"/>
                <a:gd name="T8" fmla="*/ 0 w 60"/>
                <a:gd name="T9" fmla="*/ 6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53">
                  <a:moveTo>
                    <a:pt x="0" y="60"/>
                  </a:moveTo>
                  <a:lnTo>
                    <a:pt x="0" y="253"/>
                  </a:lnTo>
                  <a:lnTo>
                    <a:pt x="60" y="192"/>
                  </a:lnTo>
                  <a:lnTo>
                    <a:pt x="60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81" name="Freeform 181">
              <a:extLst>
                <a:ext uri="{FF2B5EF4-FFF2-40B4-BE49-F238E27FC236}">
                  <a16:creationId xmlns:a16="http://schemas.microsoft.com/office/drawing/2014/main" id="{D8C62697-E09A-479A-93DF-55678034F248}"/>
                </a:ext>
              </a:extLst>
            </p:cNvPr>
            <p:cNvSpPr>
              <a:spLocks/>
            </p:cNvSpPr>
            <p:nvPr/>
          </p:nvSpPr>
          <p:spPr bwMode="gray">
            <a:xfrm>
              <a:off x="6324600" y="5226051"/>
              <a:ext cx="95250" cy="495300"/>
            </a:xfrm>
            <a:custGeom>
              <a:avLst/>
              <a:gdLst>
                <a:gd name="T0" fmla="*/ 60 w 60"/>
                <a:gd name="T1" fmla="*/ 0 h 312"/>
                <a:gd name="T2" fmla="*/ 0 w 60"/>
                <a:gd name="T3" fmla="*/ 61 h 312"/>
                <a:gd name="T4" fmla="*/ 0 w 60"/>
                <a:gd name="T5" fmla="*/ 312 h 312"/>
                <a:gd name="T6" fmla="*/ 60 w 60"/>
                <a:gd name="T7" fmla="*/ 252 h 312"/>
                <a:gd name="T8" fmla="*/ 60 w 60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312">
                  <a:moveTo>
                    <a:pt x="60" y="0"/>
                  </a:moveTo>
                  <a:lnTo>
                    <a:pt x="0" y="61"/>
                  </a:lnTo>
                  <a:lnTo>
                    <a:pt x="0" y="312"/>
                  </a:lnTo>
                  <a:lnTo>
                    <a:pt x="60" y="25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82" name="Freeform 182">
              <a:extLst>
                <a:ext uri="{FF2B5EF4-FFF2-40B4-BE49-F238E27FC236}">
                  <a16:creationId xmlns:a16="http://schemas.microsoft.com/office/drawing/2014/main" id="{3C6852E4-E6FB-49C6-8ACA-A71504B3112E}"/>
                </a:ext>
              </a:extLst>
            </p:cNvPr>
            <p:cNvSpPr>
              <a:spLocks/>
            </p:cNvSpPr>
            <p:nvPr/>
          </p:nvSpPr>
          <p:spPr bwMode="gray">
            <a:xfrm>
              <a:off x="6324600" y="5154613"/>
              <a:ext cx="95250" cy="168275"/>
            </a:xfrm>
            <a:custGeom>
              <a:avLst/>
              <a:gdLst>
                <a:gd name="T0" fmla="*/ 60 w 60"/>
                <a:gd name="T1" fmla="*/ 0 h 106"/>
                <a:gd name="T2" fmla="*/ 0 w 60"/>
                <a:gd name="T3" fmla="*/ 61 h 106"/>
                <a:gd name="T4" fmla="*/ 0 w 60"/>
                <a:gd name="T5" fmla="*/ 106 h 106"/>
                <a:gd name="T6" fmla="*/ 60 w 60"/>
                <a:gd name="T7" fmla="*/ 45 h 106"/>
                <a:gd name="T8" fmla="*/ 60 w 60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06">
                  <a:moveTo>
                    <a:pt x="60" y="0"/>
                  </a:moveTo>
                  <a:lnTo>
                    <a:pt x="0" y="61"/>
                  </a:lnTo>
                  <a:lnTo>
                    <a:pt x="0" y="106"/>
                  </a:lnTo>
                  <a:lnTo>
                    <a:pt x="60" y="45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83" name="Rectangle 183">
              <a:extLst>
                <a:ext uri="{FF2B5EF4-FFF2-40B4-BE49-F238E27FC236}">
                  <a16:creationId xmlns:a16="http://schemas.microsoft.com/office/drawing/2014/main" id="{A002F851-D7EC-423D-A0E6-1DFB2E9040C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324600" y="5106988"/>
              <a:ext cx="95250" cy="1905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84" name="Rectangle 184">
              <a:extLst>
                <a:ext uri="{FF2B5EF4-FFF2-40B4-BE49-F238E27FC236}">
                  <a16:creationId xmlns:a16="http://schemas.microsoft.com/office/drawing/2014/main" id="{43D500BA-1B1D-4775-B76F-EA06400DC9C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62863" y="5081588"/>
              <a:ext cx="125413" cy="11128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85" name="Rectangle 185">
              <a:extLst>
                <a:ext uri="{FF2B5EF4-FFF2-40B4-BE49-F238E27FC236}">
                  <a16:creationId xmlns:a16="http://schemas.microsoft.com/office/drawing/2014/main" id="{E439D8D0-B79D-4AEF-9677-F55BB571055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62863" y="5081588"/>
              <a:ext cx="125413" cy="1112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86" name="Freeform 186">
              <a:extLst>
                <a:ext uri="{FF2B5EF4-FFF2-40B4-BE49-F238E27FC236}">
                  <a16:creationId xmlns:a16="http://schemas.microsoft.com/office/drawing/2014/main" id="{6D9CBBD0-A8D1-46EB-A84E-BB31DC2C01C5}"/>
                </a:ext>
              </a:extLst>
            </p:cNvPr>
            <p:cNvSpPr>
              <a:spLocks/>
            </p:cNvSpPr>
            <p:nvPr/>
          </p:nvSpPr>
          <p:spPr bwMode="gray">
            <a:xfrm>
              <a:off x="7693025" y="5930901"/>
              <a:ext cx="95250" cy="234950"/>
            </a:xfrm>
            <a:custGeom>
              <a:avLst/>
              <a:gdLst>
                <a:gd name="T0" fmla="*/ 0 w 60"/>
                <a:gd name="T1" fmla="*/ 148 h 148"/>
                <a:gd name="T2" fmla="*/ 60 w 60"/>
                <a:gd name="T3" fmla="*/ 148 h 148"/>
                <a:gd name="T4" fmla="*/ 60 w 60"/>
                <a:gd name="T5" fmla="*/ 0 h 148"/>
                <a:gd name="T6" fmla="*/ 0 w 60"/>
                <a:gd name="T7" fmla="*/ 61 h 148"/>
                <a:gd name="T8" fmla="*/ 0 w 60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48">
                  <a:moveTo>
                    <a:pt x="0" y="148"/>
                  </a:moveTo>
                  <a:lnTo>
                    <a:pt x="60" y="148"/>
                  </a:lnTo>
                  <a:lnTo>
                    <a:pt x="60" y="0"/>
                  </a:lnTo>
                  <a:lnTo>
                    <a:pt x="0" y="61"/>
                  </a:lnTo>
                  <a:lnTo>
                    <a:pt x="0" y="148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87" name="Freeform 187">
              <a:extLst>
                <a:ext uri="{FF2B5EF4-FFF2-40B4-BE49-F238E27FC236}">
                  <a16:creationId xmlns:a16="http://schemas.microsoft.com/office/drawing/2014/main" id="{C6F4D1CC-1309-43AF-A7BC-47F34A78589F}"/>
                </a:ext>
              </a:extLst>
            </p:cNvPr>
            <p:cNvSpPr>
              <a:spLocks/>
            </p:cNvSpPr>
            <p:nvPr/>
          </p:nvSpPr>
          <p:spPr bwMode="gray">
            <a:xfrm>
              <a:off x="7693025" y="5106988"/>
              <a:ext cx="95250" cy="144463"/>
            </a:xfrm>
            <a:custGeom>
              <a:avLst/>
              <a:gdLst>
                <a:gd name="T0" fmla="*/ 60 w 60"/>
                <a:gd name="T1" fmla="*/ 0 h 91"/>
                <a:gd name="T2" fmla="*/ 0 w 60"/>
                <a:gd name="T3" fmla="*/ 0 h 91"/>
                <a:gd name="T4" fmla="*/ 0 w 60"/>
                <a:gd name="T5" fmla="*/ 91 h 91"/>
                <a:gd name="T6" fmla="*/ 60 w 60"/>
                <a:gd name="T7" fmla="*/ 30 h 91"/>
                <a:gd name="T8" fmla="*/ 60 w 60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91">
                  <a:moveTo>
                    <a:pt x="60" y="0"/>
                  </a:moveTo>
                  <a:lnTo>
                    <a:pt x="0" y="0"/>
                  </a:lnTo>
                  <a:lnTo>
                    <a:pt x="0" y="91"/>
                  </a:lnTo>
                  <a:lnTo>
                    <a:pt x="60" y="3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88" name="Freeform 188">
              <a:extLst>
                <a:ext uri="{FF2B5EF4-FFF2-40B4-BE49-F238E27FC236}">
                  <a16:creationId xmlns:a16="http://schemas.microsoft.com/office/drawing/2014/main" id="{735DA722-95D9-4156-94A3-75E51438C5DF}"/>
                </a:ext>
              </a:extLst>
            </p:cNvPr>
            <p:cNvSpPr>
              <a:spLocks/>
            </p:cNvSpPr>
            <p:nvPr/>
          </p:nvSpPr>
          <p:spPr bwMode="gray">
            <a:xfrm>
              <a:off x="7693025" y="5106988"/>
              <a:ext cx="95250" cy="144463"/>
            </a:xfrm>
            <a:custGeom>
              <a:avLst/>
              <a:gdLst>
                <a:gd name="T0" fmla="*/ 60 w 60"/>
                <a:gd name="T1" fmla="*/ 0 h 91"/>
                <a:gd name="T2" fmla="*/ 0 w 60"/>
                <a:gd name="T3" fmla="*/ 0 h 91"/>
                <a:gd name="T4" fmla="*/ 0 w 60"/>
                <a:gd name="T5" fmla="*/ 91 h 91"/>
                <a:gd name="T6" fmla="*/ 60 w 60"/>
                <a:gd name="T7" fmla="*/ 30 h 91"/>
                <a:gd name="T8" fmla="*/ 60 w 60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91">
                  <a:moveTo>
                    <a:pt x="60" y="0"/>
                  </a:moveTo>
                  <a:lnTo>
                    <a:pt x="0" y="0"/>
                  </a:lnTo>
                  <a:lnTo>
                    <a:pt x="0" y="91"/>
                  </a:lnTo>
                  <a:lnTo>
                    <a:pt x="60" y="30"/>
                  </a:lnTo>
                  <a:lnTo>
                    <a:pt x="6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89" name="Freeform 189">
              <a:extLst>
                <a:ext uri="{FF2B5EF4-FFF2-40B4-BE49-F238E27FC236}">
                  <a16:creationId xmlns:a16="http://schemas.microsoft.com/office/drawing/2014/main" id="{FD77D651-E0D9-4A03-93B6-EDB97D3B0B17}"/>
                </a:ext>
              </a:extLst>
            </p:cNvPr>
            <p:cNvSpPr>
              <a:spLocks/>
            </p:cNvSpPr>
            <p:nvPr/>
          </p:nvSpPr>
          <p:spPr bwMode="gray">
            <a:xfrm>
              <a:off x="7693025" y="5626101"/>
              <a:ext cx="95250" cy="401638"/>
            </a:xfrm>
            <a:custGeom>
              <a:avLst/>
              <a:gdLst>
                <a:gd name="T0" fmla="*/ 0 w 60"/>
                <a:gd name="T1" fmla="*/ 60 h 253"/>
                <a:gd name="T2" fmla="*/ 0 w 60"/>
                <a:gd name="T3" fmla="*/ 253 h 253"/>
                <a:gd name="T4" fmla="*/ 60 w 60"/>
                <a:gd name="T5" fmla="*/ 192 h 253"/>
                <a:gd name="T6" fmla="*/ 60 w 60"/>
                <a:gd name="T7" fmla="*/ 0 h 253"/>
                <a:gd name="T8" fmla="*/ 0 w 60"/>
                <a:gd name="T9" fmla="*/ 6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53">
                  <a:moveTo>
                    <a:pt x="0" y="60"/>
                  </a:moveTo>
                  <a:lnTo>
                    <a:pt x="0" y="253"/>
                  </a:lnTo>
                  <a:lnTo>
                    <a:pt x="60" y="192"/>
                  </a:lnTo>
                  <a:lnTo>
                    <a:pt x="60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90" name="Freeform 190">
              <a:extLst>
                <a:ext uri="{FF2B5EF4-FFF2-40B4-BE49-F238E27FC236}">
                  <a16:creationId xmlns:a16="http://schemas.microsoft.com/office/drawing/2014/main" id="{3367054F-6760-4A01-91F9-E2157EBF72F0}"/>
                </a:ext>
              </a:extLst>
            </p:cNvPr>
            <p:cNvSpPr>
              <a:spLocks/>
            </p:cNvSpPr>
            <p:nvPr/>
          </p:nvSpPr>
          <p:spPr bwMode="gray">
            <a:xfrm>
              <a:off x="7693025" y="5226051"/>
              <a:ext cx="95250" cy="495300"/>
            </a:xfrm>
            <a:custGeom>
              <a:avLst/>
              <a:gdLst>
                <a:gd name="T0" fmla="*/ 60 w 60"/>
                <a:gd name="T1" fmla="*/ 0 h 312"/>
                <a:gd name="T2" fmla="*/ 0 w 60"/>
                <a:gd name="T3" fmla="*/ 61 h 312"/>
                <a:gd name="T4" fmla="*/ 0 w 60"/>
                <a:gd name="T5" fmla="*/ 312 h 312"/>
                <a:gd name="T6" fmla="*/ 60 w 60"/>
                <a:gd name="T7" fmla="*/ 252 h 312"/>
                <a:gd name="T8" fmla="*/ 60 w 60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312">
                  <a:moveTo>
                    <a:pt x="60" y="0"/>
                  </a:moveTo>
                  <a:lnTo>
                    <a:pt x="0" y="61"/>
                  </a:lnTo>
                  <a:lnTo>
                    <a:pt x="0" y="312"/>
                  </a:lnTo>
                  <a:lnTo>
                    <a:pt x="60" y="25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91" name="Freeform 191">
              <a:extLst>
                <a:ext uri="{FF2B5EF4-FFF2-40B4-BE49-F238E27FC236}">
                  <a16:creationId xmlns:a16="http://schemas.microsoft.com/office/drawing/2014/main" id="{1653871F-97EF-40A0-8AEE-647E37E30E40}"/>
                </a:ext>
              </a:extLst>
            </p:cNvPr>
            <p:cNvSpPr>
              <a:spLocks/>
            </p:cNvSpPr>
            <p:nvPr/>
          </p:nvSpPr>
          <p:spPr bwMode="gray">
            <a:xfrm>
              <a:off x="7693025" y="5226051"/>
              <a:ext cx="95250" cy="495300"/>
            </a:xfrm>
            <a:custGeom>
              <a:avLst/>
              <a:gdLst>
                <a:gd name="T0" fmla="*/ 60 w 60"/>
                <a:gd name="T1" fmla="*/ 0 h 312"/>
                <a:gd name="T2" fmla="*/ 0 w 60"/>
                <a:gd name="T3" fmla="*/ 61 h 312"/>
                <a:gd name="T4" fmla="*/ 0 w 60"/>
                <a:gd name="T5" fmla="*/ 312 h 312"/>
                <a:gd name="T6" fmla="*/ 60 w 60"/>
                <a:gd name="T7" fmla="*/ 252 h 312"/>
                <a:gd name="T8" fmla="*/ 60 w 60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312">
                  <a:moveTo>
                    <a:pt x="60" y="0"/>
                  </a:moveTo>
                  <a:lnTo>
                    <a:pt x="0" y="61"/>
                  </a:lnTo>
                  <a:lnTo>
                    <a:pt x="0" y="312"/>
                  </a:lnTo>
                  <a:lnTo>
                    <a:pt x="60" y="252"/>
                  </a:lnTo>
                  <a:lnTo>
                    <a:pt x="6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92" name="Freeform 192">
              <a:extLst>
                <a:ext uri="{FF2B5EF4-FFF2-40B4-BE49-F238E27FC236}">
                  <a16:creationId xmlns:a16="http://schemas.microsoft.com/office/drawing/2014/main" id="{41650DCF-0176-4F1D-A4D9-2F19571C82C2}"/>
                </a:ext>
              </a:extLst>
            </p:cNvPr>
            <p:cNvSpPr>
              <a:spLocks/>
            </p:cNvSpPr>
            <p:nvPr/>
          </p:nvSpPr>
          <p:spPr bwMode="gray">
            <a:xfrm>
              <a:off x="7693025" y="5154613"/>
              <a:ext cx="95250" cy="168275"/>
            </a:xfrm>
            <a:custGeom>
              <a:avLst/>
              <a:gdLst>
                <a:gd name="T0" fmla="*/ 60 w 60"/>
                <a:gd name="T1" fmla="*/ 0 h 106"/>
                <a:gd name="T2" fmla="*/ 0 w 60"/>
                <a:gd name="T3" fmla="*/ 61 h 106"/>
                <a:gd name="T4" fmla="*/ 0 w 60"/>
                <a:gd name="T5" fmla="*/ 106 h 106"/>
                <a:gd name="T6" fmla="*/ 60 w 60"/>
                <a:gd name="T7" fmla="*/ 45 h 106"/>
                <a:gd name="T8" fmla="*/ 60 w 60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06">
                  <a:moveTo>
                    <a:pt x="60" y="0"/>
                  </a:moveTo>
                  <a:lnTo>
                    <a:pt x="0" y="61"/>
                  </a:lnTo>
                  <a:lnTo>
                    <a:pt x="0" y="106"/>
                  </a:lnTo>
                  <a:lnTo>
                    <a:pt x="60" y="45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93" name="Freeform 193">
              <a:extLst>
                <a:ext uri="{FF2B5EF4-FFF2-40B4-BE49-F238E27FC236}">
                  <a16:creationId xmlns:a16="http://schemas.microsoft.com/office/drawing/2014/main" id="{67B4F710-39FA-4D78-9329-009BCB24AA0A}"/>
                </a:ext>
              </a:extLst>
            </p:cNvPr>
            <p:cNvSpPr>
              <a:spLocks/>
            </p:cNvSpPr>
            <p:nvPr/>
          </p:nvSpPr>
          <p:spPr bwMode="gray">
            <a:xfrm>
              <a:off x="7693025" y="5154613"/>
              <a:ext cx="95250" cy="168275"/>
            </a:xfrm>
            <a:custGeom>
              <a:avLst/>
              <a:gdLst>
                <a:gd name="T0" fmla="*/ 60 w 60"/>
                <a:gd name="T1" fmla="*/ 0 h 106"/>
                <a:gd name="T2" fmla="*/ 0 w 60"/>
                <a:gd name="T3" fmla="*/ 61 h 106"/>
                <a:gd name="T4" fmla="*/ 0 w 60"/>
                <a:gd name="T5" fmla="*/ 106 h 106"/>
                <a:gd name="T6" fmla="*/ 60 w 60"/>
                <a:gd name="T7" fmla="*/ 45 h 106"/>
                <a:gd name="T8" fmla="*/ 60 w 60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06">
                  <a:moveTo>
                    <a:pt x="60" y="0"/>
                  </a:moveTo>
                  <a:lnTo>
                    <a:pt x="0" y="61"/>
                  </a:lnTo>
                  <a:lnTo>
                    <a:pt x="0" y="106"/>
                  </a:lnTo>
                  <a:lnTo>
                    <a:pt x="60" y="45"/>
                  </a:lnTo>
                  <a:lnTo>
                    <a:pt x="6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94" name="Rectangle 194">
              <a:extLst>
                <a:ext uri="{FF2B5EF4-FFF2-40B4-BE49-F238E27FC236}">
                  <a16:creationId xmlns:a16="http://schemas.microsoft.com/office/drawing/2014/main" id="{67D4D26C-46A2-42DA-AB25-825FECC5CA6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93025" y="5106988"/>
              <a:ext cx="95250" cy="1905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95" name="Rectangle 195">
              <a:extLst>
                <a:ext uri="{FF2B5EF4-FFF2-40B4-BE49-F238E27FC236}">
                  <a16:creationId xmlns:a16="http://schemas.microsoft.com/office/drawing/2014/main" id="{CEE1ECEF-1F86-4AF9-B822-7E959DEBCB4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93025" y="5106988"/>
              <a:ext cx="95250" cy="19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96" name="Rectangle 196">
              <a:extLst>
                <a:ext uri="{FF2B5EF4-FFF2-40B4-BE49-F238E27FC236}">
                  <a16:creationId xmlns:a16="http://schemas.microsoft.com/office/drawing/2014/main" id="{670E4D9A-57E5-42F6-823E-0CED74FB3C5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93025" y="5106988"/>
              <a:ext cx="17463" cy="1058863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97" name="Rectangle 197">
              <a:extLst>
                <a:ext uri="{FF2B5EF4-FFF2-40B4-BE49-F238E27FC236}">
                  <a16:creationId xmlns:a16="http://schemas.microsoft.com/office/drawing/2014/main" id="{46EFE6A1-F6BE-42E4-B2AC-0908F572B3C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93025" y="5106988"/>
              <a:ext cx="17463" cy="1058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98" name="Freeform 198">
              <a:extLst>
                <a:ext uri="{FF2B5EF4-FFF2-40B4-BE49-F238E27FC236}">
                  <a16:creationId xmlns:a16="http://schemas.microsoft.com/office/drawing/2014/main" id="{6DB09028-7499-497E-B1D9-339CAD0C1487}"/>
                </a:ext>
              </a:extLst>
            </p:cNvPr>
            <p:cNvSpPr>
              <a:spLocks/>
            </p:cNvSpPr>
            <p:nvPr/>
          </p:nvSpPr>
          <p:spPr bwMode="gray">
            <a:xfrm>
              <a:off x="6537325" y="5554663"/>
              <a:ext cx="1019175" cy="587375"/>
            </a:xfrm>
            <a:custGeom>
              <a:avLst/>
              <a:gdLst>
                <a:gd name="T0" fmla="*/ 642 w 642"/>
                <a:gd name="T1" fmla="*/ 0 h 370"/>
                <a:gd name="T2" fmla="*/ 0 w 642"/>
                <a:gd name="T3" fmla="*/ 0 h 370"/>
                <a:gd name="T4" fmla="*/ 0 w 642"/>
                <a:gd name="T5" fmla="*/ 22 h 370"/>
                <a:gd name="T6" fmla="*/ 347 w 642"/>
                <a:gd name="T7" fmla="*/ 79 h 370"/>
                <a:gd name="T8" fmla="*/ 615 w 642"/>
                <a:gd name="T9" fmla="*/ 79 h 370"/>
                <a:gd name="T10" fmla="*/ 615 w 642"/>
                <a:gd name="T11" fmla="*/ 327 h 370"/>
                <a:gd name="T12" fmla="*/ 642 w 642"/>
                <a:gd name="T13" fmla="*/ 370 h 370"/>
                <a:gd name="T14" fmla="*/ 642 w 642"/>
                <a:gd name="T15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2" h="370">
                  <a:moveTo>
                    <a:pt x="642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347" y="79"/>
                  </a:lnTo>
                  <a:lnTo>
                    <a:pt x="615" y="79"/>
                  </a:lnTo>
                  <a:lnTo>
                    <a:pt x="615" y="327"/>
                  </a:lnTo>
                  <a:lnTo>
                    <a:pt x="642" y="370"/>
                  </a:lnTo>
                  <a:lnTo>
                    <a:pt x="642" y="0"/>
                  </a:lnTo>
                  <a:close/>
                </a:path>
              </a:pathLst>
            </a:custGeom>
            <a:solidFill>
              <a:srgbClr val="6E818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99" name="Freeform 199">
              <a:extLst>
                <a:ext uri="{FF2B5EF4-FFF2-40B4-BE49-F238E27FC236}">
                  <a16:creationId xmlns:a16="http://schemas.microsoft.com/office/drawing/2014/main" id="{D3A1588A-69E1-4767-9479-62815B3D6DBE}"/>
                </a:ext>
              </a:extLst>
            </p:cNvPr>
            <p:cNvSpPr>
              <a:spLocks/>
            </p:cNvSpPr>
            <p:nvPr/>
          </p:nvSpPr>
          <p:spPr bwMode="gray">
            <a:xfrm>
              <a:off x="6537325" y="5554663"/>
              <a:ext cx="1019175" cy="587375"/>
            </a:xfrm>
            <a:custGeom>
              <a:avLst/>
              <a:gdLst>
                <a:gd name="T0" fmla="*/ 642 w 642"/>
                <a:gd name="T1" fmla="*/ 0 h 370"/>
                <a:gd name="T2" fmla="*/ 0 w 642"/>
                <a:gd name="T3" fmla="*/ 0 h 370"/>
                <a:gd name="T4" fmla="*/ 0 w 642"/>
                <a:gd name="T5" fmla="*/ 22 h 370"/>
                <a:gd name="T6" fmla="*/ 347 w 642"/>
                <a:gd name="T7" fmla="*/ 79 h 370"/>
                <a:gd name="T8" fmla="*/ 615 w 642"/>
                <a:gd name="T9" fmla="*/ 79 h 370"/>
                <a:gd name="T10" fmla="*/ 615 w 642"/>
                <a:gd name="T11" fmla="*/ 327 h 370"/>
                <a:gd name="T12" fmla="*/ 642 w 642"/>
                <a:gd name="T13" fmla="*/ 370 h 370"/>
                <a:gd name="T14" fmla="*/ 642 w 642"/>
                <a:gd name="T15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2" h="370">
                  <a:moveTo>
                    <a:pt x="642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347" y="79"/>
                  </a:lnTo>
                  <a:lnTo>
                    <a:pt x="615" y="79"/>
                  </a:lnTo>
                  <a:lnTo>
                    <a:pt x="615" y="327"/>
                  </a:lnTo>
                  <a:lnTo>
                    <a:pt x="642" y="370"/>
                  </a:lnTo>
                  <a:lnTo>
                    <a:pt x="64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00" name="Freeform 200">
              <a:extLst>
                <a:ext uri="{FF2B5EF4-FFF2-40B4-BE49-F238E27FC236}">
                  <a16:creationId xmlns:a16="http://schemas.microsoft.com/office/drawing/2014/main" id="{BA2A8B40-9162-4CCC-BF30-C2F17ED59BA4}"/>
                </a:ext>
              </a:extLst>
            </p:cNvPr>
            <p:cNvSpPr>
              <a:spLocks/>
            </p:cNvSpPr>
            <p:nvPr/>
          </p:nvSpPr>
          <p:spPr bwMode="gray">
            <a:xfrm>
              <a:off x="7088188" y="5680076"/>
              <a:ext cx="425450" cy="393700"/>
            </a:xfrm>
            <a:custGeom>
              <a:avLst/>
              <a:gdLst>
                <a:gd name="T0" fmla="*/ 268 w 268"/>
                <a:gd name="T1" fmla="*/ 0 h 248"/>
                <a:gd name="T2" fmla="*/ 0 w 268"/>
                <a:gd name="T3" fmla="*/ 0 h 248"/>
                <a:gd name="T4" fmla="*/ 124 w 268"/>
                <a:gd name="T5" fmla="*/ 20 h 248"/>
                <a:gd name="T6" fmla="*/ 248 w 268"/>
                <a:gd name="T7" fmla="*/ 20 h 248"/>
                <a:gd name="T8" fmla="*/ 248 w 268"/>
                <a:gd name="T9" fmla="*/ 217 h 248"/>
                <a:gd name="T10" fmla="*/ 268 w 268"/>
                <a:gd name="T11" fmla="*/ 248 h 248"/>
                <a:gd name="T12" fmla="*/ 268 w 268"/>
                <a:gd name="T1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248">
                  <a:moveTo>
                    <a:pt x="268" y="0"/>
                  </a:moveTo>
                  <a:lnTo>
                    <a:pt x="0" y="0"/>
                  </a:lnTo>
                  <a:lnTo>
                    <a:pt x="124" y="20"/>
                  </a:lnTo>
                  <a:lnTo>
                    <a:pt x="248" y="20"/>
                  </a:lnTo>
                  <a:lnTo>
                    <a:pt x="248" y="217"/>
                  </a:lnTo>
                  <a:lnTo>
                    <a:pt x="268" y="248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B2B7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01" name="Freeform 201">
              <a:extLst>
                <a:ext uri="{FF2B5EF4-FFF2-40B4-BE49-F238E27FC236}">
                  <a16:creationId xmlns:a16="http://schemas.microsoft.com/office/drawing/2014/main" id="{38AF232D-A019-4FA0-A5B5-C4D80B737962}"/>
                </a:ext>
              </a:extLst>
            </p:cNvPr>
            <p:cNvSpPr>
              <a:spLocks/>
            </p:cNvSpPr>
            <p:nvPr/>
          </p:nvSpPr>
          <p:spPr bwMode="gray">
            <a:xfrm>
              <a:off x="7088188" y="5680076"/>
              <a:ext cx="425450" cy="393700"/>
            </a:xfrm>
            <a:custGeom>
              <a:avLst/>
              <a:gdLst>
                <a:gd name="T0" fmla="*/ 268 w 268"/>
                <a:gd name="T1" fmla="*/ 0 h 248"/>
                <a:gd name="T2" fmla="*/ 0 w 268"/>
                <a:gd name="T3" fmla="*/ 0 h 248"/>
                <a:gd name="T4" fmla="*/ 124 w 268"/>
                <a:gd name="T5" fmla="*/ 20 h 248"/>
                <a:gd name="T6" fmla="*/ 248 w 268"/>
                <a:gd name="T7" fmla="*/ 20 h 248"/>
                <a:gd name="T8" fmla="*/ 248 w 268"/>
                <a:gd name="T9" fmla="*/ 217 h 248"/>
                <a:gd name="T10" fmla="*/ 268 w 268"/>
                <a:gd name="T11" fmla="*/ 248 h 248"/>
                <a:gd name="T12" fmla="*/ 268 w 268"/>
                <a:gd name="T1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248">
                  <a:moveTo>
                    <a:pt x="268" y="0"/>
                  </a:moveTo>
                  <a:lnTo>
                    <a:pt x="0" y="0"/>
                  </a:lnTo>
                  <a:lnTo>
                    <a:pt x="124" y="20"/>
                  </a:lnTo>
                  <a:lnTo>
                    <a:pt x="248" y="20"/>
                  </a:lnTo>
                  <a:lnTo>
                    <a:pt x="248" y="217"/>
                  </a:lnTo>
                  <a:lnTo>
                    <a:pt x="268" y="248"/>
                  </a:lnTo>
                  <a:lnTo>
                    <a:pt x="26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02" name="Freeform 202">
              <a:extLst>
                <a:ext uri="{FF2B5EF4-FFF2-40B4-BE49-F238E27FC236}">
                  <a16:creationId xmlns:a16="http://schemas.microsoft.com/office/drawing/2014/main" id="{6576AD6F-AEBD-4342-8C0B-EEA982546914}"/>
                </a:ext>
              </a:extLst>
            </p:cNvPr>
            <p:cNvSpPr>
              <a:spLocks/>
            </p:cNvSpPr>
            <p:nvPr/>
          </p:nvSpPr>
          <p:spPr bwMode="gray">
            <a:xfrm>
              <a:off x="7285038" y="5711826"/>
              <a:ext cx="196850" cy="312738"/>
            </a:xfrm>
            <a:custGeom>
              <a:avLst/>
              <a:gdLst>
                <a:gd name="T0" fmla="*/ 124 w 124"/>
                <a:gd name="T1" fmla="*/ 0 h 197"/>
                <a:gd name="T2" fmla="*/ 0 w 124"/>
                <a:gd name="T3" fmla="*/ 0 h 197"/>
                <a:gd name="T4" fmla="*/ 9 w 124"/>
                <a:gd name="T5" fmla="*/ 14 h 197"/>
                <a:gd name="T6" fmla="*/ 114 w 124"/>
                <a:gd name="T7" fmla="*/ 14 h 197"/>
                <a:gd name="T8" fmla="*/ 114 w 124"/>
                <a:gd name="T9" fmla="*/ 27 h 197"/>
                <a:gd name="T10" fmla="*/ 114 w 124"/>
                <a:gd name="T11" fmla="*/ 89 h 197"/>
                <a:gd name="T12" fmla="*/ 114 w 124"/>
                <a:gd name="T13" fmla="*/ 170 h 197"/>
                <a:gd name="T14" fmla="*/ 108 w 124"/>
                <a:gd name="T15" fmla="*/ 170 h 197"/>
                <a:gd name="T16" fmla="*/ 124 w 124"/>
                <a:gd name="T17" fmla="*/ 197 h 197"/>
                <a:gd name="T18" fmla="*/ 124 w 124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97">
                  <a:moveTo>
                    <a:pt x="124" y="0"/>
                  </a:moveTo>
                  <a:lnTo>
                    <a:pt x="0" y="0"/>
                  </a:lnTo>
                  <a:lnTo>
                    <a:pt x="9" y="14"/>
                  </a:lnTo>
                  <a:lnTo>
                    <a:pt x="114" y="14"/>
                  </a:lnTo>
                  <a:lnTo>
                    <a:pt x="114" y="27"/>
                  </a:lnTo>
                  <a:lnTo>
                    <a:pt x="114" y="89"/>
                  </a:lnTo>
                  <a:lnTo>
                    <a:pt x="114" y="170"/>
                  </a:lnTo>
                  <a:lnTo>
                    <a:pt x="108" y="170"/>
                  </a:lnTo>
                  <a:lnTo>
                    <a:pt x="124" y="197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A1B1B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03" name="Freeform 203">
              <a:extLst>
                <a:ext uri="{FF2B5EF4-FFF2-40B4-BE49-F238E27FC236}">
                  <a16:creationId xmlns:a16="http://schemas.microsoft.com/office/drawing/2014/main" id="{556BD5FE-05B1-40D2-A284-5B099EBD490E}"/>
                </a:ext>
              </a:extLst>
            </p:cNvPr>
            <p:cNvSpPr>
              <a:spLocks/>
            </p:cNvSpPr>
            <p:nvPr/>
          </p:nvSpPr>
          <p:spPr bwMode="gray">
            <a:xfrm>
              <a:off x="7285038" y="5711826"/>
              <a:ext cx="196850" cy="312738"/>
            </a:xfrm>
            <a:custGeom>
              <a:avLst/>
              <a:gdLst>
                <a:gd name="T0" fmla="*/ 124 w 124"/>
                <a:gd name="T1" fmla="*/ 0 h 197"/>
                <a:gd name="T2" fmla="*/ 0 w 124"/>
                <a:gd name="T3" fmla="*/ 0 h 197"/>
                <a:gd name="T4" fmla="*/ 9 w 124"/>
                <a:gd name="T5" fmla="*/ 14 h 197"/>
                <a:gd name="T6" fmla="*/ 114 w 124"/>
                <a:gd name="T7" fmla="*/ 14 h 197"/>
                <a:gd name="T8" fmla="*/ 114 w 124"/>
                <a:gd name="T9" fmla="*/ 27 h 197"/>
                <a:gd name="T10" fmla="*/ 114 w 124"/>
                <a:gd name="T11" fmla="*/ 89 h 197"/>
                <a:gd name="T12" fmla="*/ 114 w 124"/>
                <a:gd name="T13" fmla="*/ 170 h 197"/>
                <a:gd name="T14" fmla="*/ 108 w 124"/>
                <a:gd name="T15" fmla="*/ 170 h 197"/>
                <a:gd name="T16" fmla="*/ 124 w 124"/>
                <a:gd name="T17" fmla="*/ 197 h 197"/>
                <a:gd name="T18" fmla="*/ 124 w 124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97">
                  <a:moveTo>
                    <a:pt x="124" y="0"/>
                  </a:moveTo>
                  <a:lnTo>
                    <a:pt x="0" y="0"/>
                  </a:lnTo>
                  <a:lnTo>
                    <a:pt x="9" y="14"/>
                  </a:lnTo>
                  <a:lnTo>
                    <a:pt x="114" y="14"/>
                  </a:lnTo>
                  <a:lnTo>
                    <a:pt x="114" y="27"/>
                  </a:lnTo>
                  <a:lnTo>
                    <a:pt x="114" y="89"/>
                  </a:lnTo>
                  <a:lnTo>
                    <a:pt x="114" y="170"/>
                  </a:lnTo>
                  <a:lnTo>
                    <a:pt x="108" y="170"/>
                  </a:lnTo>
                  <a:lnTo>
                    <a:pt x="124" y="197"/>
                  </a:lnTo>
                  <a:lnTo>
                    <a:pt x="1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04" name="Freeform 204">
              <a:extLst>
                <a:ext uri="{FF2B5EF4-FFF2-40B4-BE49-F238E27FC236}">
                  <a16:creationId xmlns:a16="http://schemas.microsoft.com/office/drawing/2014/main" id="{752DD0E7-D715-43B7-87E6-D54046A9D3DE}"/>
                </a:ext>
              </a:extLst>
            </p:cNvPr>
            <p:cNvSpPr>
              <a:spLocks/>
            </p:cNvSpPr>
            <p:nvPr/>
          </p:nvSpPr>
          <p:spPr bwMode="gray">
            <a:xfrm>
              <a:off x="7329488" y="5754688"/>
              <a:ext cx="76200" cy="57150"/>
            </a:xfrm>
            <a:custGeom>
              <a:avLst/>
              <a:gdLst>
                <a:gd name="T0" fmla="*/ 48 w 48"/>
                <a:gd name="T1" fmla="*/ 0 h 36"/>
                <a:gd name="T2" fmla="*/ 16 w 48"/>
                <a:gd name="T3" fmla="*/ 0 h 36"/>
                <a:gd name="T4" fmla="*/ 0 w 48"/>
                <a:gd name="T5" fmla="*/ 16 h 36"/>
                <a:gd name="T6" fmla="*/ 12 w 48"/>
                <a:gd name="T7" fmla="*/ 36 h 36"/>
                <a:gd name="T8" fmla="*/ 48 w 4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36">
                  <a:moveTo>
                    <a:pt x="48" y="0"/>
                  </a:moveTo>
                  <a:lnTo>
                    <a:pt x="16" y="0"/>
                  </a:lnTo>
                  <a:lnTo>
                    <a:pt x="0" y="16"/>
                  </a:lnTo>
                  <a:lnTo>
                    <a:pt x="12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34828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05" name="Freeform 205">
              <a:extLst>
                <a:ext uri="{FF2B5EF4-FFF2-40B4-BE49-F238E27FC236}">
                  <a16:creationId xmlns:a16="http://schemas.microsoft.com/office/drawing/2014/main" id="{ED6BEA1D-70DB-4442-B352-EA46AB3EC64C}"/>
                </a:ext>
              </a:extLst>
            </p:cNvPr>
            <p:cNvSpPr>
              <a:spLocks/>
            </p:cNvSpPr>
            <p:nvPr/>
          </p:nvSpPr>
          <p:spPr bwMode="gray">
            <a:xfrm>
              <a:off x="7329488" y="5754688"/>
              <a:ext cx="76200" cy="57150"/>
            </a:xfrm>
            <a:custGeom>
              <a:avLst/>
              <a:gdLst>
                <a:gd name="T0" fmla="*/ 48 w 48"/>
                <a:gd name="T1" fmla="*/ 0 h 36"/>
                <a:gd name="T2" fmla="*/ 16 w 48"/>
                <a:gd name="T3" fmla="*/ 0 h 36"/>
                <a:gd name="T4" fmla="*/ 0 w 48"/>
                <a:gd name="T5" fmla="*/ 16 h 36"/>
                <a:gd name="T6" fmla="*/ 12 w 48"/>
                <a:gd name="T7" fmla="*/ 36 h 36"/>
                <a:gd name="T8" fmla="*/ 48 w 4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36">
                  <a:moveTo>
                    <a:pt x="48" y="0"/>
                  </a:moveTo>
                  <a:lnTo>
                    <a:pt x="16" y="0"/>
                  </a:lnTo>
                  <a:lnTo>
                    <a:pt x="0" y="16"/>
                  </a:lnTo>
                  <a:lnTo>
                    <a:pt x="12" y="36"/>
                  </a:lnTo>
                  <a:lnTo>
                    <a:pt x="4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06" name="Freeform 206">
              <a:extLst>
                <a:ext uri="{FF2B5EF4-FFF2-40B4-BE49-F238E27FC236}">
                  <a16:creationId xmlns:a16="http://schemas.microsoft.com/office/drawing/2014/main" id="{1B975D23-0463-4554-9B5A-89CAC413D7FF}"/>
                </a:ext>
              </a:extLst>
            </p:cNvPr>
            <p:cNvSpPr>
              <a:spLocks/>
            </p:cNvSpPr>
            <p:nvPr/>
          </p:nvSpPr>
          <p:spPr bwMode="gray">
            <a:xfrm>
              <a:off x="7313613" y="5754688"/>
              <a:ext cx="41275" cy="25400"/>
            </a:xfrm>
            <a:custGeom>
              <a:avLst/>
              <a:gdLst>
                <a:gd name="T0" fmla="*/ 26 w 26"/>
                <a:gd name="T1" fmla="*/ 0 h 16"/>
                <a:gd name="T2" fmla="*/ 0 w 26"/>
                <a:gd name="T3" fmla="*/ 0 h 16"/>
                <a:gd name="T4" fmla="*/ 10 w 26"/>
                <a:gd name="T5" fmla="*/ 16 h 16"/>
                <a:gd name="T6" fmla="*/ 26 w 26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6">
                  <a:moveTo>
                    <a:pt x="26" y="0"/>
                  </a:moveTo>
                  <a:lnTo>
                    <a:pt x="0" y="0"/>
                  </a:lnTo>
                  <a:lnTo>
                    <a:pt x="10" y="1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46D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07" name="Freeform 207">
              <a:extLst>
                <a:ext uri="{FF2B5EF4-FFF2-40B4-BE49-F238E27FC236}">
                  <a16:creationId xmlns:a16="http://schemas.microsoft.com/office/drawing/2014/main" id="{54E76D24-CCEA-4EC4-923A-BC0DAE04A8D9}"/>
                </a:ext>
              </a:extLst>
            </p:cNvPr>
            <p:cNvSpPr>
              <a:spLocks/>
            </p:cNvSpPr>
            <p:nvPr/>
          </p:nvSpPr>
          <p:spPr bwMode="gray">
            <a:xfrm>
              <a:off x="7313613" y="5754688"/>
              <a:ext cx="41275" cy="25400"/>
            </a:xfrm>
            <a:custGeom>
              <a:avLst/>
              <a:gdLst>
                <a:gd name="T0" fmla="*/ 26 w 26"/>
                <a:gd name="T1" fmla="*/ 0 h 16"/>
                <a:gd name="T2" fmla="*/ 0 w 26"/>
                <a:gd name="T3" fmla="*/ 0 h 16"/>
                <a:gd name="T4" fmla="*/ 10 w 26"/>
                <a:gd name="T5" fmla="*/ 16 h 16"/>
                <a:gd name="T6" fmla="*/ 26 w 26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6">
                  <a:moveTo>
                    <a:pt x="26" y="0"/>
                  </a:moveTo>
                  <a:lnTo>
                    <a:pt x="0" y="0"/>
                  </a:lnTo>
                  <a:lnTo>
                    <a:pt x="10" y="16"/>
                  </a:lnTo>
                  <a:lnTo>
                    <a:pt x="2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08" name="Freeform 208">
              <a:extLst>
                <a:ext uri="{FF2B5EF4-FFF2-40B4-BE49-F238E27FC236}">
                  <a16:creationId xmlns:a16="http://schemas.microsoft.com/office/drawing/2014/main" id="{FF248B89-8F68-49C6-BC3E-1A09C1E294F9}"/>
                </a:ext>
              </a:extLst>
            </p:cNvPr>
            <p:cNvSpPr>
              <a:spLocks/>
            </p:cNvSpPr>
            <p:nvPr/>
          </p:nvSpPr>
          <p:spPr bwMode="gray">
            <a:xfrm>
              <a:off x="7348538" y="5754688"/>
              <a:ext cx="117475" cy="153988"/>
            </a:xfrm>
            <a:custGeom>
              <a:avLst/>
              <a:gdLst>
                <a:gd name="T0" fmla="*/ 74 w 74"/>
                <a:gd name="T1" fmla="*/ 0 h 97"/>
                <a:gd name="T2" fmla="*/ 36 w 74"/>
                <a:gd name="T3" fmla="*/ 0 h 97"/>
                <a:gd name="T4" fmla="*/ 0 w 74"/>
                <a:gd name="T5" fmla="*/ 36 h 97"/>
                <a:gd name="T6" fmla="*/ 38 w 74"/>
                <a:gd name="T7" fmla="*/ 97 h 97"/>
                <a:gd name="T8" fmla="*/ 74 w 74"/>
                <a:gd name="T9" fmla="*/ 62 h 97"/>
                <a:gd name="T10" fmla="*/ 74 w 74"/>
                <a:gd name="T1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97">
                  <a:moveTo>
                    <a:pt x="74" y="0"/>
                  </a:moveTo>
                  <a:lnTo>
                    <a:pt x="36" y="0"/>
                  </a:lnTo>
                  <a:lnTo>
                    <a:pt x="0" y="36"/>
                  </a:lnTo>
                  <a:lnTo>
                    <a:pt x="38" y="97"/>
                  </a:lnTo>
                  <a:lnTo>
                    <a:pt x="74" y="62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246D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09" name="Freeform 209">
              <a:extLst>
                <a:ext uri="{FF2B5EF4-FFF2-40B4-BE49-F238E27FC236}">
                  <a16:creationId xmlns:a16="http://schemas.microsoft.com/office/drawing/2014/main" id="{A09702F0-7D36-4248-A008-953D683F3B48}"/>
                </a:ext>
              </a:extLst>
            </p:cNvPr>
            <p:cNvSpPr>
              <a:spLocks/>
            </p:cNvSpPr>
            <p:nvPr/>
          </p:nvSpPr>
          <p:spPr bwMode="gray">
            <a:xfrm>
              <a:off x="7348538" y="5754688"/>
              <a:ext cx="117475" cy="153988"/>
            </a:xfrm>
            <a:custGeom>
              <a:avLst/>
              <a:gdLst>
                <a:gd name="T0" fmla="*/ 74 w 74"/>
                <a:gd name="T1" fmla="*/ 0 h 97"/>
                <a:gd name="T2" fmla="*/ 36 w 74"/>
                <a:gd name="T3" fmla="*/ 0 h 97"/>
                <a:gd name="T4" fmla="*/ 0 w 74"/>
                <a:gd name="T5" fmla="*/ 36 h 97"/>
                <a:gd name="T6" fmla="*/ 38 w 74"/>
                <a:gd name="T7" fmla="*/ 97 h 97"/>
                <a:gd name="T8" fmla="*/ 74 w 74"/>
                <a:gd name="T9" fmla="*/ 62 h 97"/>
                <a:gd name="T10" fmla="*/ 74 w 74"/>
                <a:gd name="T1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97">
                  <a:moveTo>
                    <a:pt x="74" y="0"/>
                  </a:moveTo>
                  <a:lnTo>
                    <a:pt x="36" y="0"/>
                  </a:lnTo>
                  <a:lnTo>
                    <a:pt x="0" y="36"/>
                  </a:lnTo>
                  <a:lnTo>
                    <a:pt x="38" y="97"/>
                  </a:lnTo>
                  <a:lnTo>
                    <a:pt x="74" y="62"/>
                  </a:lnTo>
                  <a:lnTo>
                    <a:pt x="7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10" name="Freeform 210">
              <a:extLst>
                <a:ext uri="{FF2B5EF4-FFF2-40B4-BE49-F238E27FC236}">
                  <a16:creationId xmlns:a16="http://schemas.microsoft.com/office/drawing/2014/main" id="{A25EC496-542E-48F4-9B19-D2760E5B1008}"/>
                </a:ext>
              </a:extLst>
            </p:cNvPr>
            <p:cNvSpPr>
              <a:spLocks/>
            </p:cNvSpPr>
            <p:nvPr/>
          </p:nvSpPr>
          <p:spPr bwMode="gray">
            <a:xfrm>
              <a:off x="7408863" y="5853113"/>
              <a:ext cx="57150" cy="128588"/>
            </a:xfrm>
            <a:custGeom>
              <a:avLst/>
              <a:gdLst>
                <a:gd name="T0" fmla="*/ 36 w 36"/>
                <a:gd name="T1" fmla="*/ 0 h 81"/>
                <a:gd name="T2" fmla="*/ 36 w 36"/>
                <a:gd name="T3" fmla="*/ 0 h 81"/>
                <a:gd name="T4" fmla="*/ 0 w 36"/>
                <a:gd name="T5" fmla="*/ 35 h 81"/>
                <a:gd name="T6" fmla="*/ 30 w 36"/>
                <a:gd name="T7" fmla="*/ 81 h 81"/>
                <a:gd name="T8" fmla="*/ 36 w 36"/>
                <a:gd name="T9" fmla="*/ 81 h 81"/>
                <a:gd name="T10" fmla="*/ 36 w 3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81">
                  <a:moveTo>
                    <a:pt x="36" y="0"/>
                  </a:moveTo>
                  <a:lnTo>
                    <a:pt x="36" y="0"/>
                  </a:lnTo>
                  <a:lnTo>
                    <a:pt x="0" y="35"/>
                  </a:lnTo>
                  <a:lnTo>
                    <a:pt x="30" y="81"/>
                  </a:lnTo>
                  <a:lnTo>
                    <a:pt x="36" y="81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34828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11" name="Freeform 211">
              <a:extLst>
                <a:ext uri="{FF2B5EF4-FFF2-40B4-BE49-F238E27FC236}">
                  <a16:creationId xmlns:a16="http://schemas.microsoft.com/office/drawing/2014/main" id="{9AC706ED-E96E-4D37-9D49-9010742BD39C}"/>
                </a:ext>
              </a:extLst>
            </p:cNvPr>
            <p:cNvSpPr>
              <a:spLocks/>
            </p:cNvSpPr>
            <p:nvPr/>
          </p:nvSpPr>
          <p:spPr bwMode="gray">
            <a:xfrm>
              <a:off x="7408863" y="5853113"/>
              <a:ext cx="57150" cy="128588"/>
            </a:xfrm>
            <a:custGeom>
              <a:avLst/>
              <a:gdLst>
                <a:gd name="T0" fmla="*/ 36 w 36"/>
                <a:gd name="T1" fmla="*/ 0 h 81"/>
                <a:gd name="T2" fmla="*/ 36 w 36"/>
                <a:gd name="T3" fmla="*/ 0 h 81"/>
                <a:gd name="T4" fmla="*/ 0 w 36"/>
                <a:gd name="T5" fmla="*/ 35 h 81"/>
                <a:gd name="T6" fmla="*/ 30 w 36"/>
                <a:gd name="T7" fmla="*/ 81 h 81"/>
                <a:gd name="T8" fmla="*/ 36 w 36"/>
                <a:gd name="T9" fmla="*/ 81 h 81"/>
                <a:gd name="T10" fmla="*/ 36 w 36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81">
                  <a:moveTo>
                    <a:pt x="36" y="0"/>
                  </a:moveTo>
                  <a:lnTo>
                    <a:pt x="36" y="0"/>
                  </a:lnTo>
                  <a:lnTo>
                    <a:pt x="0" y="35"/>
                  </a:lnTo>
                  <a:lnTo>
                    <a:pt x="30" y="81"/>
                  </a:lnTo>
                  <a:lnTo>
                    <a:pt x="36" y="81"/>
                  </a:lnTo>
                  <a:lnTo>
                    <a:pt x="3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12" name="Freeform 212">
              <a:extLst>
                <a:ext uri="{FF2B5EF4-FFF2-40B4-BE49-F238E27FC236}">
                  <a16:creationId xmlns:a16="http://schemas.microsoft.com/office/drawing/2014/main" id="{63C00628-AA75-4FB6-BB65-7B56EA253858}"/>
                </a:ext>
              </a:extLst>
            </p:cNvPr>
            <p:cNvSpPr>
              <a:spLocks/>
            </p:cNvSpPr>
            <p:nvPr/>
          </p:nvSpPr>
          <p:spPr bwMode="gray">
            <a:xfrm>
              <a:off x="7299325" y="5734051"/>
              <a:ext cx="166688" cy="20638"/>
            </a:xfrm>
            <a:custGeom>
              <a:avLst/>
              <a:gdLst>
                <a:gd name="T0" fmla="*/ 105 w 105"/>
                <a:gd name="T1" fmla="*/ 0 h 13"/>
                <a:gd name="T2" fmla="*/ 0 w 105"/>
                <a:gd name="T3" fmla="*/ 0 h 13"/>
                <a:gd name="T4" fmla="*/ 9 w 105"/>
                <a:gd name="T5" fmla="*/ 13 h 13"/>
                <a:gd name="T6" fmla="*/ 35 w 105"/>
                <a:gd name="T7" fmla="*/ 13 h 13"/>
                <a:gd name="T8" fmla="*/ 67 w 105"/>
                <a:gd name="T9" fmla="*/ 13 h 13"/>
                <a:gd name="T10" fmla="*/ 105 w 105"/>
                <a:gd name="T11" fmla="*/ 13 h 13"/>
                <a:gd name="T12" fmla="*/ 105 w 10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">
                  <a:moveTo>
                    <a:pt x="105" y="0"/>
                  </a:moveTo>
                  <a:lnTo>
                    <a:pt x="0" y="0"/>
                  </a:lnTo>
                  <a:lnTo>
                    <a:pt x="9" y="13"/>
                  </a:lnTo>
                  <a:lnTo>
                    <a:pt x="35" y="13"/>
                  </a:lnTo>
                  <a:lnTo>
                    <a:pt x="67" y="13"/>
                  </a:lnTo>
                  <a:lnTo>
                    <a:pt x="105" y="13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195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13" name="Freeform 213">
              <a:extLst>
                <a:ext uri="{FF2B5EF4-FFF2-40B4-BE49-F238E27FC236}">
                  <a16:creationId xmlns:a16="http://schemas.microsoft.com/office/drawing/2014/main" id="{C53967FA-A7AD-4928-B61B-CAC3814A2716}"/>
                </a:ext>
              </a:extLst>
            </p:cNvPr>
            <p:cNvSpPr>
              <a:spLocks/>
            </p:cNvSpPr>
            <p:nvPr/>
          </p:nvSpPr>
          <p:spPr bwMode="gray">
            <a:xfrm>
              <a:off x="7299325" y="5734051"/>
              <a:ext cx="166688" cy="20638"/>
            </a:xfrm>
            <a:custGeom>
              <a:avLst/>
              <a:gdLst>
                <a:gd name="T0" fmla="*/ 105 w 105"/>
                <a:gd name="T1" fmla="*/ 0 h 13"/>
                <a:gd name="T2" fmla="*/ 0 w 105"/>
                <a:gd name="T3" fmla="*/ 0 h 13"/>
                <a:gd name="T4" fmla="*/ 9 w 105"/>
                <a:gd name="T5" fmla="*/ 13 h 13"/>
                <a:gd name="T6" fmla="*/ 35 w 105"/>
                <a:gd name="T7" fmla="*/ 13 h 13"/>
                <a:gd name="T8" fmla="*/ 67 w 105"/>
                <a:gd name="T9" fmla="*/ 13 h 13"/>
                <a:gd name="T10" fmla="*/ 105 w 105"/>
                <a:gd name="T11" fmla="*/ 13 h 13"/>
                <a:gd name="T12" fmla="*/ 105 w 10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">
                  <a:moveTo>
                    <a:pt x="105" y="0"/>
                  </a:moveTo>
                  <a:lnTo>
                    <a:pt x="0" y="0"/>
                  </a:lnTo>
                  <a:lnTo>
                    <a:pt x="9" y="13"/>
                  </a:lnTo>
                  <a:lnTo>
                    <a:pt x="35" y="13"/>
                  </a:lnTo>
                  <a:lnTo>
                    <a:pt x="67" y="13"/>
                  </a:lnTo>
                  <a:lnTo>
                    <a:pt x="105" y="13"/>
                  </a:lnTo>
                  <a:lnTo>
                    <a:pt x="105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14" name="Freeform 214">
              <a:extLst>
                <a:ext uri="{FF2B5EF4-FFF2-40B4-BE49-F238E27FC236}">
                  <a16:creationId xmlns:a16="http://schemas.microsoft.com/office/drawing/2014/main" id="{A7274DB5-BABC-4658-8F04-EFF5D7E60503}"/>
                </a:ext>
              </a:extLst>
            </p:cNvPr>
            <p:cNvSpPr>
              <a:spLocks/>
            </p:cNvSpPr>
            <p:nvPr/>
          </p:nvSpPr>
          <p:spPr bwMode="gray">
            <a:xfrm>
              <a:off x="6324600" y="5035551"/>
              <a:ext cx="1463675" cy="373063"/>
            </a:xfrm>
            <a:custGeom>
              <a:avLst/>
              <a:gdLst>
                <a:gd name="T0" fmla="*/ 922 w 922"/>
                <a:gd name="T1" fmla="*/ 0 h 235"/>
                <a:gd name="T2" fmla="*/ 0 w 922"/>
                <a:gd name="T3" fmla="*/ 0 h 235"/>
                <a:gd name="T4" fmla="*/ 0 w 922"/>
                <a:gd name="T5" fmla="*/ 29 h 235"/>
                <a:gd name="T6" fmla="*/ 80 w 922"/>
                <a:gd name="T7" fmla="*/ 29 h 235"/>
                <a:gd name="T8" fmla="*/ 80 w 922"/>
                <a:gd name="T9" fmla="*/ 37 h 235"/>
                <a:gd name="T10" fmla="*/ 143 w 922"/>
                <a:gd name="T11" fmla="*/ 44 h 235"/>
                <a:gd name="T12" fmla="*/ 143 w 922"/>
                <a:gd name="T13" fmla="*/ 29 h 235"/>
                <a:gd name="T14" fmla="*/ 312 w 922"/>
                <a:gd name="T15" fmla="*/ 29 h 235"/>
                <a:gd name="T16" fmla="*/ 312 w 922"/>
                <a:gd name="T17" fmla="*/ 63 h 235"/>
                <a:gd name="T18" fmla="*/ 370 w 922"/>
                <a:gd name="T19" fmla="*/ 70 h 235"/>
                <a:gd name="T20" fmla="*/ 370 w 922"/>
                <a:gd name="T21" fmla="*/ 29 h 235"/>
                <a:gd name="T22" fmla="*/ 539 w 922"/>
                <a:gd name="T23" fmla="*/ 29 h 235"/>
                <a:gd name="T24" fmla="*/ 539 w 922"/>
                <a:gd name="T25" fmla="*/ 87 h 235"/>
                <a:gd name="T26" fmla="*/ 594 w 922"/>
                <a:gd name="T27" fmla="*/ 93 h 235"/>
                <a:gd name="T28" fmla="*/ 597 w 922"/>
                <a:gd name="T29" fmla="*/ 95 h 235"/>
                <a:gd name="T30" fmla="*/ 597 w 922"/>
                <a:gd name="T31" fmla="*/ 29 h 235"/>
                <a:gd name="T32" fmla="*/ 767 w 922"/>
                <a:gd name="T33" fmla="*/ 29 h 235"/>
                <a:gd name="T34" fmla="*/ 767 w 922"/>
                <a:gd name="T35" fmla="*/ 192 h 235"/>
                <a:gd name="T36" fmla="*/ 843 w 922"/>
                <a:gd name="T37" fmla="*/ 235 h 235"/>
                <a:gd name="T38" fmla="*/ 843 w 922"/>
                <a:gd name="T39" fmla="*/ 29 h 235"/>
                <a:gd name="T40" fmla="*/ 922 w 922"/>
                <a:gd name="T41" fmla="*/ 29 h 235"/>
                <a:gd name="T42" fmla="*/ 922 w 922"/>
                <a:gd name="T4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2" h="235">
                  <a:moveTo>
                    <a:pt x="922" y="0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80" y="29"/>
                  </a:lnTo>
                  <a:lnTo>
                    <a:pt x="80" y="37"/>
                  </a:lnTo>
                  <a:lnTo>
                    <a:pt x="143" y="44"/>
                  </a:lnTo>
                  <a:lnTo>
                    <a:pt x="143" y="29"/>
                  </a:lnTo>
                  <a:lnTo>
                    <a:pt x="312" y="29"/>
                  </a:lnTo>
                  <a:lnTo>
                    <a:pt x="312" y="63"/>
                  </a:lnTo>
                  <a:lnTo>
                    <a:pt x="370" y="70"/>
                  </a:lnTo>
                  <a:lnTo>
                    <a:pt x="370" y="29"/>
                  </a:lnTo>
                  <a:lnTo>
                    <a:pt x="539" y="29"/>
                  </a:lnTo>
                  <a:lnTo>
                    <a:pt x="539" y="87"/>
                  </a:lnTo>
                  <a:lnTo>
                    <a:pt x="594" y="93"/>
                  </a:lnTo>
                  <a:lnTo>
                    <a:pt x="597" y="95"/>
                  </a:lnTo>
                  <a:lnTo>
                    <a:pt x="597" y="29"/>
                  </a:lnTo>
                  <a:lnTo>
                    <a:pt x="767" y="29"/>
                  </a:lnTo>
                  <a:lnTo>
                    <a:pt x="767" y="192"/>
                  </a:lnTo>
                  <a:lnTo>
                    <a:pt x="843" y="235"/>
                  </a:lnTo>
                  <a:lnTo>
                    <a:pt x="843" y="29"/>
                  </a:lnTo>
                  <a:lnTo>
                    <a:pt x="922" y="29"/>
                  </a:lnTo>
                  <a:lnTo>
                    <a:pt x="922" y="0"/>
                  </a:lnTo>
                  <a:close/>
                </a:path>
              </a:pathLst>
            </a:custGeom>
            <a:solidFill>
              <a:srgbClr val="889F9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15" name="Freeform 216">
              <a:extLst>
                <a:ext uri="{FF2B5EF4-FFF2-40B4-BE49-F238E27FC236}">
                  <a16:creationId xmlns:a16="http://schemas.microsoft.com/office/drawing/2014/main" id="{46FB3F2D-A7B8-4ACC-BB9A-19FB45A446F8}"/>
                </a:ext>
              </a:extLst>
            </p:cNvPr>
            <p:cNvSpPr>
              <a:spLocks/>
            </p:cNvSpPr>
            <p:nvPr/>
          </p:nvSpPr>
          <p:spPr bwMode="gray">
            <a:xfrm>
              <a:off x="6324600" y="5035550"/>
              <a:ext cx="1463675" cy="373063"/>
            </a:xfrm>
            <a:custGeom>
              <a:avLst/>
              <a:gdLst>
                <a:gd name="T0" fmla="*/ 922 w 922"/>
                <a:gd name="T1" fmla="*/ 0 h 235"/>
                <a:gd name="T2" fmla="*/ 0 w 922"/>
                <a:gd name="T3" fmla="*/ 0 h 235"/>
                <a:gd name="T4" fmla="*/ 0 w 922"/>
                <a:gd name="T5" fmla="*/ 29 h 235"/>
                <a:gd name="T6" fmla="*/ 80 w 922"/>
                <a:gd name="T7" fmla="*/ 29 h 235"/>
                <a:gd name="T8" fmla="*/ 80 w 922"/>
                <a:gd name="T9" fmla="*/ 37 h 235"/>
                <a:gd name="T10" fmla="*/ 143 w 922"/>
                <a:gd name="T11" fmla="*/ 44 h 235"/>
                <a:gd name="T12" fmla="*/ 143 w 922"/>
                <a:gd name="T13" fmla="*/ 29 h 235"/>
                <a:gd name="T14" fmla="*/ 312 w 922"/>
                <a:gd name="T15" fmla="*/ 29 h 235"/>
                <a:gd name="T16" fmla="*/ 312 w 922"/>
                <a:gd name="T17" fmla="*/ 63 h 235"/>
                <a:gd name="T18" fmla="*/ 370 w 922"/>
                <a:gd name="T19" fmla="*/ 70 h 235"/>
                <a:gd name="T20" fmla="*/ 370 w 922"/>
                <a:gd name="T21" fmla="*/ 29 h 235"/>
                <a:gd name="T22" fmla="*/ 539 w 922"/>
                <a:gd name="T23" fmla="*/ 29 h 235"/>
                <a:gd name="T24" fmla="*/ 539 w 922"/>
                <a:gd name="T25" fmla="*/ 87 h 235"/>
                <a:gd name="T26" fmla="*/ 594 w 922"/>
                <a:gd name="T27" fmla="*/ 93 h 235"/>
                <a:gd name="T28" fmla="*/ 597 w 922"/>
                <a:gd name="T29" fmla="*/ 95 h 235"/>
                <a:gd name="T30" fmla="*/ 597 w 922"/>
                <a:gd name="T31" fmla="*/ 29 h 235"/>
                <a:gd name="T32" fmla="*/ 767 w 922"/>
                <a:gd name="T33" fmla="*/ 29 h 235"/>
                <a:gd name="T34" fmla="*/ 767 w 922"/>
                <a:gd name="T35" fmla="*/ 192 h 235"/>
                <a:gd name="T36" fmla="*/ 843 w 922"/>
                <a:gd name="T37" fmla="*/ 235 h 235"/>
                <a:gd name="T38" fmla="*/ 843 w 922"/>
                <a:gd name="T39" fmla="*/ 29 h 235"/>
                <a:gd name="T40" fmla="*/ 922 w 922"/>
                <a:gd name="T41" fmla="*/ 29 h 235"/>
                <a:gd name="T42" fmla="*/ 922 w 922"/>
                <a:gd name="T4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2" h="235">
                  <a:moveTo>
                    <a:pt x="922" y="0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80" y="29"/>
                  </a:lnTo>
                  <a:lnTo>
                    <a:pt x="80" y="37"/>
                  </a:lnTo>
                  <a:lnTo>
                    <a:pt x="143" y="44"/>
                  </a:lnTo>
                  <a:lnTo>
                    <a:pt x="143" y="29"/>
                  </a:lnTo>
                  <a:lnTo>
                    <a:pt x="312" y="29"/>
                  </a:lnTo>
                  <a:lnTo>
                    <a:pt x="312" y="63"/>
                  </a:lnTo>
                  <a:lnTo>
                    <a:pt x="370" y="70"/>
                  </a:lnTo>
                  <a:lnTo>
                    <a:pt x="370" y="29"/>
                  </a:lnTo>
                  <a:lnTo>
                    <a:pt x="539" y="29"/>
                  </a:lnTo>
                  <a:lnTo>
                    <a:pt x="539" y="87"/>
                  </a:lnTo>
                  <a:lnTo>
                    <a:pt x="594" y="93"/>
                  </a:lnTo>
                  <a:lnTo>
                    <a:pt x="597" y="95"/>
                  </a:lnTo>
                  <a:lnTo>
                    <a:pt x="597" y="29"/>
                  </a:lnTo>
                  <a:lnTo>
                    <a:pt x="767" y="29"/>
                  </a:lnTo>
                  <a:lnTo>
                    <a:pt x="767" y="192"/>
                  </a:lnTo>
                  <a:lnTo>
                    <a:pt x="843" y="235"/>
                  </a:lnTo>
                  <a:lnTo>
                    <a:pt x="843" y="29"/>
                  </a:lnTo>
                  <a:lnTo>
                    <a:pt x="922" y="29"/>
                  </a:lnTo>
                  <a:lnTo>
                    <a:pt x="92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16" name="Freeform 217">
              <a:extLst>
                <a:ext uri="{FF2B5EF4-FFF2-40B4-BE49-F238E27FC236}">
                  <a16:creationId xmlns:a16="http://schemas.microsoft.com/office/drawing/2014/main" id="{16A047B3-A3DB-472F-9291-7E156606560C}"/>
                </a:ext>
              </a:extLst>
            </p:cNvPr>
            <p:cNvSpPr>
              <a:spLocks/>
            </p:cNvSpPr>
            <p:nvPr/>
          </p:nvSpPr>
          <p:spPr bwMode="gray">
            <a:xfrm>
              <a:off x="6551613" y="5081588"/>
              <a:ext cx="268288" cy="53975"/>
            </a:xfrm>
            <a:custGeom>
              <a:avLst/>
              <a:gdLst>
                <a:gd name="T0" fmla="*/ 169 w 169"/>
                <a:gd name="T1" fmla="*/ 0 h 34"/>
                <a:gd name="T2" fmla="*/ 0 w 169"/>
                <a:gd name="T3" fmla="*/ 0 h 34"/>
                <a:gd name="T4" fmla="*/ 0 w 169"/>
                <a:gd name="T5" fmla="*/ 15 h 34"/>
                <a:gd name="T6" fmla="*/ 9 w 169"/>
                <a:gd name="T7" fmla="*/ 16 h 34"/>
                <a:gd name="T8" fmla="*/ 9 w 169"/>
                <a:gd name="T9" fmla="*/ 7 h 34"/>
                <a:gd name="T10" fmla="*/ 81 w 169"/>
                <a:gd name="T11" fmla="*/ 7 h 34"/>
                <a:gd name="T12" fmla="*/ 89 w 169"/>
                <a:gd name="T13" fmla="*/ 7 h 34"/>
                <a:gd name="T14" fmla="*/ 161 w 169"/>
                <a:gd name="T15" fmla="*/ 7 h 34"/>
                <a:gd name="T16" fmla="*/ 161 w 169"/>
                <a:gd name="T17" fmla="*/ 16 h 34"/>
                <a:gd name="T18" fmla="*/ 161 w 169"/>
                <a:gd name="T19" fmla="*/ 33 h 34"/>
                <a:gd name="T20" fmla="*/ 169 w 169"/>
                <a:gd name="T21" fmla="*/ 34 h 34"/>
                <a:gd name="T22" fmla="*/ 169 w 169"/>
                <a:gd name="T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9" h="34">
                  <a:moveTo>
                    <a:pt x="169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9" y="16"/>
                  </a:lnTo>
                  <a:lnTo>
                    <a:pt x="9" y="7"/>
                  </a:lnTo>
                  <a:lnTo>
                    <a:pt x="81" y="7"/>
                  </a:lnTo>
                  <a:lnTo>
                    <a:pt x="89" y="7"/>
                  </a:lnTo>
                  <a:lnTo>
                    <a:pt x="161" y="7"/>
                  </a:lnTo>
                  <a:lnTo>
                    <a:pt x="161" y="16"/>
                  </a:lnTo>
                  <a:lnTo>
                    <a:pt x="161" y="33"/>
                  </a:lnTo>
                  <a:lnTo>
                    <a:pt x="169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B2B7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17" name="Freeform 218">
              <a:extLst>
                <a:ext uri="{FF2B5EF4-FFF2-40B4-BE49-F238E27FC236}">
                  <a16:creationId xmlns:a16="http://schemas.microsoft.com/office/drawing/2014/main" id="{C66D6E64-BFDD-4181-B44F-B6F714269397}"/>
                </a:ext>
              </a:extLst>
            </p:cNvPr>
            <p:cNvSpPr>
              <a:spLocks/>
            </p:cNvSpPr>
            <p:nvPr/>
          </p:nvSpPr>
          <p:spPr bwMode="gray">
            <a:xfrm>
              <a:off x="6551613" y="5081588"/>
              <a:ext cx="268288" cy="53975"/>
            </a:xfrm>
            <a:custGeom>
              <a:avLst/>
              <a:gdLst>
                <a:gd name="T0" fmla="*/ 169 w 169"/>
                <a:gd name="T1" fmla="*/ 0 h 34"/>
                <a:gd name="T2" fmla="*/ 0 w 169"/>
                <a:gd name="T3" fmla="*/ 0 h 34"/>
                <a:gd name="T4" fmla="*/ 0 w 169"/>
                <a:gd name="T5" fmla="*/ 15 h 34"/>
                <a:gd name="T6" fmla="*/ 9 w 169"/>
                <a:gd name="T7" fmla="*/ 16 h 34"/>
                <a:gd name="T8" fmla="*/ 9 w 169"/>
                <a:gd name="T9" fmla="*/ 7 h 34"/>
                <a:gd name="T10" fmla="*/ 81 w 169"/>
                <a:gd name="T11" fmla="*/ 7 h 34"/>
                <a:gd name="T12" fmla="*/ 89 w 169"/>
                <a:gd name="T13" fmla="*/ 7 h 34"/>
                <a:gd name="T14" fmla="*/ 161 w 169"/>
                <a:gd name="T15" fmla="*/ 7 h 34"/>
                <a:gd name="T16" fmla="*/ 161 w 169"/>
                <a:gd name="T17" fmla="*/ 16 h 34"/>
                <a:gd name="T18" fmla="*/ 161 w 169"/>
                <a:gd name="T19" fmla="*/ 33 h 34"/>
                <a:gd name="T20" fmla="*/ 169 w 169"/>
                <a:gd name="T21" fmla="*/ 34 h 34"/>
                <a:gd name="T22" fmla="*/ 169 w 169"/>
                <a:gd name="T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9" h="34">
                  <a:moveTo>
                    <a:pt x="169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9" y="16"/>
                  </a:lnTo>
                  <a:lnTo>
                    <a:pt x="9" y="7"/>
                  </a:lnTo>
                  <a:lnTo>
                    <a:pt x="81" y="7"/>
                  </a:lnTo>
                  <a:lnTo>
                    <a:pt x="89" y="7"/>
                  </a:lnTo>
                  <a:lnTo>
                    <a:pt x="161" y="7"/>
                  </a:lnTo>
                  <a:lnTo>
                    <a:pt x="161" y="16"/>
                  </a:lnTo>
                  <a:lnTo>
                    <a:pt x="161" y="33"/>
                  </a:lnTo>
                  <a:lnTo>
                    <a:pt x="169" y="34"/>
                  </a:lnTo>
                  <a:lnTo>
                    <a:pt x="16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18" name="Freeform 219">
              <a:extLst>
                <a:ext uri="{FF2B5EF4-FFF2-40B4-BE49-F238E27FC236}">
                  <a16:creationId xmlns:a16="http://schemas.microsoft.com/office/drawing/2014/main" id="{811A593E-D166-4A75-89D6-FB03AFAAFF78}"/>
                </a:ext>
              </a:extLst>
            </p:cNvPr>
            <p:cNvSpPr>
              <a:spLocks/>
            </p:cNvSpPr>
            <p:nvPr/>
          </p:nvSpPr>
          <p:spPr bwMode="gray">
            <a:xfrm>
              <a:off x="6578600" y="5106988"/>
              <a:ext cx="38100" cy="6350"/>
            </a:xfrm>
            <a:custGeom>
              <a:avLst/>
              <a:gdLst>
                <a:gd name="T0" fmla="*/ 24 w 24"/>
                <a:gd name="T1" fmla="*/ 0 h 4"/>
                <a:gd name="T2" fmla="*/ 0 w 24"/>
                <a:gd name="T3" fmla="*/ 0 h 4"/>
                <a:gd name="T4" fmla="*/ 0 w 24"/>
                <a:gd name="T5" fmla="*/ 1 h 4"/>
                <a:gd name="T6" fmla="*/ 20 w 24"/>
                <a:gd name="T7" fmla="*/ 4 h 4"/>
                <a:gd name="T8" fmla="*/ 24 w 2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4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20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246D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19" name="Freeform 220">
              <a:extLst>
                <a:ext uri="{FF2B5EF4-FFF2-40B4-BE49-F238E27FC236}">
                  <a16:creationId xmlns:a16="http://schemas.microsoft.com/office/drawing/2014/main" id="{DF277172-2CA5-411A-BD3A-84FE0C99F833}"/>
                </a:ext>
              </a:extLst>
            </p:cNvPr>
            <p:cNvSpPr>
              <a:spLocks/>
            </p:cNvSpPr>
            <p:nvPr/>
          </p:nvSpPr>
          <p:spPr bwMode="gray">
            <a:xfrm>
              <a:off x="6578600" y="5106988"/>
              <a:ext cx="38100" cy="6350"/>
            </a:xfrm>
            <a:custGeom>
              <a:avLst/>
              <a:gdLst>
                <a:gd name="T0" fmla="*/ 24 w 24"/>
                <a:gd name="T1" fmla="*/ 0 h 4"/>
                <a:gd name="T2" fmla="*/ 0 w 24"/>
                <a:gd name="T3" fmla="*/ 0 h 4"/>
                <a:gd name="T4" fmla="*/ 0 w 24"/>
                <a:gd name="T5" fmla="*/ 1 h 4"/>
                <a:gd name="T6" fmla="*/ 20 w 24"/>
                <a:gd name="T7" fmla="*/ 4 h 4"/>
                <a:gd name="T8" fmla="*/ 24 w 2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4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20" y="4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20" name="Freeform 221">
              <a:extLst>
                <a:ext uri="{FF2B5EF4-FFF2-40B4-BE49-F238E27FC236}">
                  <a16:creationId xmlns:a16="http://schemas.microsoft.com/office/drawing/2014/main" id="{8AD041D2-BB4F-4FDE-80BD-62BC39F88825}"/>
                </a:ext>
              </a:extLst>
            </p:cNvPr>
            <p:cNvSpPr>
              <a:spLocks/>
            </p:cNvSpPr>
            <p:nvPr/>
          </p:nvSpPr>
          <p:spPr bwMode="gray">
            <a:xfrm>
              <a:off x="6610350" y="5106988"/>
              <a:ext cx="38100" cy="9525"/>
            </a:xfrm>
            <a:custGeom>
              <a:avLst/>
              <a:gdLst>
                <a:gd name="T0" fmla="*/ 24 w 24"/>
                <a:gd name="T1" fmla="*/ 0 h 6"/>
                <a:gd name="T2" fmla="*/ 4 w 24"/>
                <a:gd name="T3" fmla="*/ 0 h 6"/>
                <a:gd name="T4" fmla="*/ 0 w 24"/>
                <a:gd name="T5" fmla="*/ 4 h 6"/>
                <a:gd name="T6" fmla="*/ 18 w 24"/>
                <a:gd name="T7" fmla="*/ 6 h 6"/>
                <a:gd name="T8" fmla="*/ 24 w 2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">
                  <a:moveTo>
                    <a:pt x="2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18" y="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34828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21" name="Freeform 222">
              <a:extLst>
                <a:ext uri="{FF2B5EF4-FFF2-40B4-BE49-F238E27FC236}">
                  <a16:creationId xmlns:a16="http://schemas.microsoft.com/office/drawing/2014/main" id="{2B56CE46-B2CD-477D-8A95-A1305DCFABA9}"/>
                </a:ext>
              </a:extLst>
            </p:cNvPr>
            <p:cNvSpPr>
              <a:spLocks/>
            </p:cNvSpPr>
            <p:nvPr/>
          </p:nvSpPr>
          <p:spPr bwMode="gray">
            <a:xfrm>
              <a:off x="6610350" y="5106988"/>
              <a:ext cx="38100" cy="9525"/>
            </a:xfrm>
            <a:custGeom>
              <a:avLst/>
              <a:gdLst>
                <a:gd name="T0" fmla="*/ 24 w 24"/>
                <a:gd name="T1" fmla="*/ 0 h 6"/>
                <a:gd name="T2" fmla="*/ 4 w 24"/>
                <a:gd name="T3" fmla="*/ 0 h 6"/>
                <a:gd name="T4" fmla="*/ 0 w 24"/>
                <a:gd name="T5" fmla="*/ 4 h 6"/>
                <a:gd name="T6" fmla="*/ 18 w 24"/>
                <a:gd name="T7" fmla="*/ 6 h 6"/>
                <a:gd name="T8" fmla="*/ 24 w 2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">
                  <a:moveTo>
                    <a:pt x="2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18" y="6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22" name="Freeform 223">
              <a:extLst>
                <a:ext uri="{FF2B5EF4-FFF2-40B4-BE49-F238E27FC236}">
                  <a16:creationId xmlns:a16="http://schemas.microsoft.com/office/drawing/2014/main" id="{92CF64A9-B701-450A-A967-F27B8B08AABD}"/>
                </a:ext>
              </a:extLst>
            </p:cNvPr>
            <p:cNvSpPr>
              <a:spLocks/>
            </p:cNvSpPr>
            <p:nvPr/>
          </p:nvSpPr>
          <p:spPr bwMode="gray">
            <a:xfrm>
              <a:off x="6734175" y="5106988"/>
              <a:ext cx="73025" cy="26988"/>
            </a:xfrm>
            <a:custGeom>
              <a:avLst/>
              <a:gdLst>
                <a:gd name="T0" fmla="*/ 46 w 46"/>
                <a:gd name="T1" fmla="*/ 0 h 17"/>
                <a:gd name="T2" fmla="*/ 11 w 46"/>
                <a:gd name="T3" fmla="*/ 0 h 17"/>
                <a:gd name="T4" fmla="*/ 0 w 46"/>
                <a:gd name="T5" fmla="*/ 12 h 17"/>
                <a:gd name="T6" fmla="*/ 46 w 46"/>
                <a:gd name="T7" fmla="*/ 17 h 17"/>
                <a:gd name="T8" fmla="*/ 46 w 4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7">
                  <a:moveTo>
                    <a:pt x="46" y="0"/>
                  </a:moveTo>
                  <a:lnTo>
                    <a:pt x="11" y="0"/>
                  </a:lnTo>
                  <a:lnTo>
                    <a:pt x="0" y="12"/>
                  </a:lnTo>
                  <a:lnTo>
                    <a:pt x="46" y="17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34828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23" name="Freeform 224">
              <a:extLst>
                <a:ext uri="{FF2B5EF4-FFF2-40B4-BE49-F238E27FC236}">
                  <a16:creationId xmlns:a16="http://schemas.microsoft.com/office/drawing/2014/main" id="{EC0F6ECC-9806-452A-8EA9-A05DE6E6D488}"/>
                </a:ext>
              </a:extLst>
            </p:cNvPr>
            <p:cNvSpPr>
              <a:spLocks/>
            </p:cNvSpPr>
            <p:nvPr/>
          </p:nvSpPr>
          <p:spPr bwMode="gray">
            <a:xfrm>
              <a:off x="6734175" y="5106988"/>
              <a:ext cx="73025" cy="26988"/>
            </a:xfrm>
            <a:custGeom>
              <a:avLst/>
              <a:gdLst>
                <a:gd name="T0" fmla="*/ 46 w 46"/>
                <a:gd name="T1" fmla="*/ 0 h 17"/>
                <a:gd name="T2" fmla="*/ 11 w 46"/>
                <a:gd name="T3" fmla="*/ 0 h 17"/>
                <a:gd name="T4" fmla="*/ 0 w 46"/>
                <a:gd name="T5" fmla="*/ 12 h 17"/>
                <a:gd name="T6" fmla="*/ 46 w 46"/>
                <a:gd name="T7" fmla="*/ 17 h 17"/>
                <a:gd name="T8" fmla="*/ 46 w 4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7">
                  <a:moveTo>
                    <a:pt x="46" y="0"/>
                  </a:moveTo>
                  <a:lnTo>
                    <a:pt x="11" y="0"/>
                  </a:lnTo>
                  <a:lnTo>
                    <a:pt x="0" y="12"/>
                  </a:lnTo>
                  <a:lnTo>
                    <a:pt x="46" y="17"/>
                  </a:lnTo>
                  <a:lnTo>
                    <a:pt x="4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24" name="Freeform 225">
              <a:extLst>
                <a:ext uri="{FF2B5EF4-FFF2-40B4-BE49-F238E27FC236}">
                  <a16:creationId xmlns:a16="http://schemas.microsoft.com/office/drawing/2014/main" id="{713E7053-135D-4617-8412-4E830426BA5C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6638925" y="5106988"/>
              <a:ext cx="112713" cy="19050"/>
            </a:xfrm>
            <a:custGeom>
              <a:avLst/>
              <a:gdLst>
                <a:gd name="T0" fmla="*/ 26 w 71"/>
                <a:gd name="T1" fmla="*/ 0 h 12"/>
                <a:gd name="T2" fmla="*/ 6 w 71"/>
                <a:gd name="T3" fmla="*/ 0 h 12"/>
                <a:gd name="T4" fmla="*/ 0 w 71"/>
                <a:gd name="T5" fmla="*/ 6 h 12"/>
                <a:gd name="T6" fmla="*/ 26 w 71"/>
                <a:gd name="T7" fmla="*/ 8 h 12"/>
                <a:gd name="T8" fmla="*/ 26 w 71"/>
                <a:gd name="T9" fmla="*/ 0 h 12"/>
                <a:gd name="T10" fmla="*/ 71 w 71"/>
                <a:gd name="T11" fmla="*/ 0 h 12"/>
                <a:gd name="T12" fmla="*/ 42 w 71"/>
                <a:gd name="T13" fmla="*/ 0 h 12"/>
                <a:gd name="T14" fmla="*/ 42 w 71"/>
                <a:gd name="T15" fmla="*/ 10 h 12"/>
                <a:gd name="T16" fmla="*/ 60 w 71"/>
                <a:gd name="T17" fmla="*/ 12 h 12"/>
                <a:gd name="T18" fmla="*/ 71 w 71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12">
                  <a:moveTo>
                    <a:pt x="26" y="0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26" y="8"/>
                  </a:lnTo>
                  <a:lnTo>
                    <a:pt x="26" y="0"/>
                  </a:lnTo>
                  <a:close/>
                  <a:moveTo>
                    <a:pt x="71" y="0"/>
                  </a:moveTo>
                  <a:lnTo>
                    <a:pt x="42" y="0"/>
                  </a:lnTo>
                  <a:lnTo>
                    <a:pt x="42" y="10"/>
                  </a:lnTo>
                  <a:lnTo>
                    <a:pt x="60" y="12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246D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25" name="Freeform 226">
              <a:extLst>
                <a:ext uri="{FF2B5EF4-FFF2-40B4-BE49-F238E27FC236}">
                  <a16:creationId xmlns:a16="http://schemas.microsoft.com/office/drawing/2014/main" id="{086579AD-9E4D-4418-9688-05201B5AA130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6638925" y="5106988"/>
              <a:ext cx="112713" cy="19050"/>
            </a:xfrm>
            <a:custGeom>
              <a:avLst/>
              <a:gdLst>
                <a:gd name="T0" fmla="*/ 26 w 71"/>
                <a:gd name="T1" fmla="*/ 0 h 12"/>
                <a:gd name="T2" fmla="*/ 6 w 71"/>
                <a:gd name="T3" fmla="*/ 0 h 12"/>
                <a:gd name="T4" fmla="*/ 0 w 71"/>
                <a:gd name="T5" fmla="*/ 6 h 12"/>
                <a:gd name="T6" fmla="*/ 26 w 71"/>
                <a:gd name="T7" fmla="*/ 8 h 12"/>
                <a:gd name="T8" fmla="*/ 26 w 71"/>
                <a:gd name="T9" fmla="*/ 0 h 12"/>
                <a:gd name="T10" fmla="*/ 71 w 71"/>
                <a:gd name="T11" fmla="*/ 0 h 12"/>
                <a:gd name="T12" fmla="*/ 42 w 71"/>
                <a:gd name="T13" fmla="*/ 0 h 12"/>
                <a:gd name="T14" fmla="*/ 42 w 71"/>
                <a:gd name="T15" fmla="*/ 10 h 12"/>
                <a:gd name="T16" fmla="*/ 60 w 71"/>
                <a:gd name="T17" fmla="*/ 12 h 12"/>
                <a:gd name="T18" fmla="*/ 71 w 71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12">
                  <a:moveTo>
                    <a:pt x="26" y="0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26" y="8"/>
                  </a:lnTo>
                  <a:lnTo>
                    <a:pt x="26" y="0"/>
                  </a:lnTo>
                  <a:moveTo>
                    <a:pt x="71" y="0"/>
                  </a:moveTo>
                  <a:lnTo>
                    <a:pt x="42" y="0"/>
                  </a:lnTo>
                  <a:lnTo>
                    <a:pt x="42" y="10"/>
                  </a:lnTo>
                  <a:lnTo>
                    <a:pt x="60" y="12"/>
                  </a:lnTo>
                  <a:lnTo>
                    <a:pt x="71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26" name="Freeform 227">
              <a:extLst>
                <a:ext uri="{FF2B5EF4-FFF2-40B4-BE49-F238E27FC236}">
                  <a16:creationId xmlns:a16="http://schemas.microsoft.com/office/drawing/2014/main" id="{C716191C-2255-44BC-8704-1DFE05D1C59B}"/>
                </a:ext>
              </a:extLst>
            </p:cNvPr>
            <p:cNvSpPr>
              <a:spLocks/>
            </p:cNvSpPr>
            <p:nvPr/>
          </p:nvSpPr>
          <p:spPr bwMode="gray">
            <a:xfrm>
              <a:off x="6565900" y="5092700"/>
              <a:ext cx="12700" cy="15875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0 w 8"/>
                <a:gd name="T5" fmla="*/ 9 h 10"/>
                <a:gd name="T6" fmla="*/ 8 w 8"/>
                <a:gd name="T7" fmla="*/ 10 h 10"/>
                <a:gd name="T8" fmla="*/ 8 w 8"/>
                <a:gd name="T9" fmla="*/ 9 h 10"/>
                <a:gd name="T10" fmla="*/ 0 w 8"/>
                <a:gd name="T11" fmla="*/ 9 h 10"/>
                <a:gd name="T12" fmla="*/ 0 w 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95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27" name="Freeform 228">
              <a:extLst>
                <a:ext uri="{FF2B5EF4-FFF2-40B4-BE49-F238E27FC236}">
                  <a16:creationId xmlns:a16="http://schemas.microsoft.com/office/drawing/2014/main" id="{B3BF51DD-DB02-417B-A90E-EB27E7F3308B}"/>
                </a:ext>
              </a:extLst>
            </p:cNvPr>
            <p:cNvSpPr>
              <a:spLocks/>
            </p:cNvSpPr>
            <p:nvPr/>
          </p:nvSpPr>
          <p:spPr bwMode="gray">
            <a:xfrm>
              <a:off x="6565900" y="5092700"/>
              <a:ext cx="12700" cy="15875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0 w 8"/>
                <a:gd name="T5" fmla="*/ 9 h 10"/>
                <a:gd name="T6" fmla="*/ 8 w 8"/>
                <a:gd name="T7" fmla="*/ 10 h 10"/>
                <a:gd name="T8" fmla="*/ 8 w 8"/>
                <a:gd name="T9" fmla="*/ 9 h 10"/>
                <a:gd name="T10" fmla="*/ 0 w 8"/>
                <a:gd name="T11" fmla="*/ 9 h 10"/>
                <a:gd name="T12" fmla="*/ 0 w 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28" name="Freeform 229">
              <a:extLst>
                <a:ext uri="{FF2B5EF4-FFF2-40B4-BE49-F238E27FC236}">
                  <a16:creationId xmlns:a16="http://schemas.microsoft.com/office/drawing/2014/main" id="{F4DC5B19-6BE7-4006-9088-512A15E58572}"/>
                </a:ext>
              </a:extLst>
            </p:cNvPr>
            <p:cNvSpPr>
              <a:spLocks/>
            </p:cNvSpPr>
            <p:nvPr/>
          </p:nvSpPr>
          <p:spPr bwMode="gray">
            <a:xfrm>
              <a:off x="6692900" y="5106988"/>
              <a:ext cx="12700" cy="15875"/>
            </a:xfrm>
            <a:custGeom>
              <a:avLst/>
              <a:gdLst>
                <a:gd name="T0" fmla="*/ 8 w 8"/>
                <a:gd name="T1" fmla="*/ 0 h 10"/>
                <a:gd name="T2" fmla="*/ 0 w 8"/>
                <a:gd name="T3" fmla="*/ 0 h 10"/>
                <a:gd name="T4" fmla="*/ 0 w 8"/>
                <a:gd name="T5" fmla="*/ 9 h 10"/>
                <a:gd name="T6" fmla="*/ 8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95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29" name="Freeform 230">
              <a:extLst>
                <a:ext uri="{FF2B5EF4-FFF2-40B4-BE49-F238E27FC236}">
                  <a16:creationId xmlns:a16="http://schemas.microsoft.com/office/drawing/2014/main" id="{976F530C-B81A-4491-A959-0E2ABC2D0B8B}"/>
                </a:ext>
              </a:extLst>
            </p:cNvPr>
            <p:cNvSpPr>
              <a:spLocks/>
            </p:cNvSpPr>
            <p:nvPr/>
          </p:nvSpPr>
          <p:spPr bwMode="gray">
            <a:xfrm>
              <a:off x="6692900" y="5106988"/>
              <a:ext cx="12700" cy="15875"/>
            </a:xfrm>
            <a:custGeom>
              <a:avLst/>
              <a:gdLst>
                <a:gd name="T0" fmla="*/ 8 w 8"/>
                <a:gd name="T1" fmla="*/ 0 h 10"/>
                <a:gd name="T2" fmla="*/ 0 w 8"/>
                <a:gd name="T3" fmla="*/ 0 h 10"/>
                <a:gd name="T4" fmla="*/ 0 w 8"/>
                <a:gd name="T5" fmla="*/ 9 h 10"/>
                <a:gd name="T6" fmla="*/ 8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30" name="Freeform 231">
              <a:extLst>
                <a:ext uri="{FF2B5EF4-FFF2-40B4-BE49-F238E27FC236}">
                  <a16:creationId xmlns:a16="http://schemas.microsoft.com/office/drawing/2014/main" id="{F6D8A468-C6E3-49C6-BD97-836CF331D4A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6565900" y="5092700"/>
              <a:ext cx="241300" cy="14288"/>
            </a:xfrm>
            <a:custGeom>
              <a:avLst/>
              <a:gdLst>
                <a:gd name="T0" fmla="*/ 72 w 152"/>
                <a:gd name="T1" fmla="*/ 0 h 9"/>
                <a:gd name="T2" fmla="*/ 0 w 152"/>
                <a:gd name="T3" fmla="*/ 0 h 9"/>
                <a:gd name="T4" fmla="*/ 0 w 152"/>
                <a:gd name="T5" fmla="*/ 9 h 9"/>
                <a:gd name="T6" fmla="*/ 8 w 152"/>
                <a:gd name="T7" fmla="*/ 9 h 9"/>
                <a:gd name="T8" fmla="*/ 32 w 152"/>
                <a:gd name="T9" fmla="*/ 9 h 9"/>
                <a:gd name="T10" fmla="*/ 52 w 152"/>
                <a:gd name="T11" fmla="*/ 9 h 9"/>
                <a:gd name="T12" fmla="*/ 72 w 152"/>
                <a:gd name="T13" fmla="*/ 9 h 9"/>
                <a:gd name="T14" fmla="*/ 72 w 152"/>
                <a:gd name="T15" fmla="*/ 0 h 9"/>
                <a:gd name="T16" fmla="*/ 152 w 152"/>
                <a:gd name="T17" fmla="*/ 0 h 9"/>
                <a:gd name="T18" fmla="*/ 80 w 152"/>
                <a:gd name="T19" fmla="*/ 0 h 9"/>
                <a:gd name="T20" fmla="*/ 80 w 152"/>
                <a:gd name="T21" fmla="*/ 9 h 9"/>
                <a:gd name="T22" fmla="*/ 88 w 152"/>
                <a:gd name="T23" fmla="*/ 9 h 9"/>
                <a:gd name="T24" fmla="*/ 117 w 152"/>
                <a:gd name="T25" fmla="*/ 9 h 9"/>
                <a:gd name="T26" fmla="*/ 152 w 152"/>
                <a:gd name="T27" fmla="*/ 9 h 9"/>
                <a:gd name="T28" fmla="*/ 152 w 152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9">
                  <a:moveTo>
                    <a:pt x="72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8" y="9"/>
                  </a:lnTo>
                  <a:lnTo>
                    <a:pt x="32" y="9"/>
                  </a:lnTo>
                  <a:lnTo>
                    <a:pt x="52" y="9"/>
                  </a:lnTo>
                  <a:lnTo>
                    <a:pt x="72" y="9"/>
                  </a:lnTo>
                  <a:lnTo>
                    <a:pt x="72" y="0"/>
                  </a:lnTo>
                  <a:close/>
                  <a:moveTo>
                    <a:pt x="152" y="0"/>
                  </a:moveTo>
                  <a:lnTo>
                    <a:pt x="80" y="0"/>
                  </a:lnTo>
                  <a:lnTo>
                    <a:pt x="80" y="9"/>
                  </a:lnTo>
                  <a:lnTo>
                    <a:pt x="88" y="9"/>
                  </a:lnTo>
                  <a:lnTo>
                    <a:pt x="117" y="9"/>
                  </a:lnTo>
                  <a:lnTo>
                    <a:pt x="152" y="9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195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31" name="Freeform 232">
              <a:extLst>
                <a:ext uri="{FF2B5EF4-FFF2-40B4-BE49-F238E27FC236}">
                  <a16:creationId xmlns:a16="http://schemas.microsoft.com/office/drawing/2014/main" id="{8338ABC9-29E1-48B4-A6D3-60B8BAD5F19E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6565900" y="5092700"/>
              <a:ext cx="241300" cy="14288"/>
            </a:xfrm>
            <a:custGeom>
              <a:avLst/>
              <a:gdLst>
                <a:gd name="T0" fmla="*/ 72 w 152"/>
                <a:gd name="T1" fmla="*/ 0 h 9"/>
                <a:gd name="T2" fmla="*/ 0 w 152"/>
                <a:gd name="T3" fmla="*/ 0 h 9"/>
                <a:gd name="T4" fmla="*/ 0 w 152"/>
                <a:gd name="T5" fmla="*/ 9 h 9"/>
                <a:gd name="T6" fmla="*/ 8 w 152"/>
                <a:gd name="T7" fmla="*/ 9 h 9"/>
                <a:gd name="T8" fmla="*/ 32 w 152"/>
                <a:gd name="T9" fmla="*/ 9 h 9"/>
                <a:gd name="T10" fmla="*/ 52 w 152"/>
                <a:gd name="T11" fmla="*/ 9 h 9"/>
                <a:gd name="T12" fmla="*/ 72 w 152"/>
                <a:gd name="T13" fmla="*/ 9 h 9"/>
                <a:gd name="T14" fmla="*/ 72 w 152"/>
                <a:gd name="T15" fmla="*/ 0 h 9"/>
                <a:gd name="T16" fmla="*/ 152 w 152"/>
                <a:gd name="T17" fmla="*/ 0 h 9"/>
                <a:gd name="T18" fmla="*/ 80 w 152"/>
                <a:gd name="T19" fmla="*/ 0 h 9"/>
                <a:gd name="T20" fmla="*/ 80 w 152"/>
                <a:gd name="T21" fmla="*/ 9 h 9"/>
                <a:gd name="T22" fmla="*/ 88 w 152"/>
                <a:gd name="T23" fmla="*/ 9 h 9"/>
                <a:gd name="T24" fmla="*/ 117 w 152"/>
                <a:gd name="T25" fmla="*/ 9 h 9"/>
                <a:gd name="T26" fmla="*/ 152 w 152"/>
                <a:gd name="T27" fmla="*/ 9 h 9"/>
                <a:gd name="T28" fmla="*/ 152 w 152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9">
                  <a:moveTo>
                    <a:pt x="72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8" y="9"/>
                  </a:lnTo>
                  <a:lnTo>
                    <a:pt x="32" y="9"/>
                  </a:lnTo>
                  <a:lnTo>
                    <a:pt x="52" y="9"/>
                  </a:lnTo>
                  <a:lnTo>
                    <a:pt x="72" y="9"/>
                  </a:lnTo>
                  <a:lnTo>
                    <a:pt x="72" y="0"/>
                  </a:lnTo>
                  <a:moveTo>
                    <a:pt x="152" y="0"/>
                  </a:moveTo>
                  <a:lnTo>
                    <a:pt x="80" y="0"/>
                  </a:lnTo>
                  <a:lnTo>
                    <a:pt x="80" y="9"/>
                  </a:lnTo>
                  <a:lnTo>
                    <a:pt x="88" y="9"/>
                  </a:lnTo>
                  <a:lnTo>
                    <a:pt x="117" y="9"/>
                  </a:lnTo>
                  <a:lnTo>
                    <a:pt x="152" y="9"/>
                  </a:lnTo>
                  <a:lnTo>
                    <a:pt x="1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32" name="Freeform 233">
              <a:extLst>
                <a:ext uri="{FF2B5EF4-FFF2-40B4-BE49-F238E27FC236}">
                  <a16:creationId xmlns:a16="http://schemas.microsoft.com/office/drawing/2014/main" id="{7CAF3BDD-F8B5-4F50-850B-97FFF60CBB2A}"/>
                </a:ext>
              </a:extLst>
            </p:cNvPr>
            <p:cNvSpPr>
              <a:spLocks/>
            </p:cNvSpPr>
            <p:nvPr/>
          </p:nvSpPr>
          <p:spPr bwMode="gray">
            <a:xfrm>
              <a:off x="6680200" y="5092700"/>
              <a:ext cx="12700" cy="28575"/>
            </a:xfrm>
            <a:custGeom>
              <a:avLst/>
              <a:gdLst>
                <a:gd name="T0" fmla="*/ 8 w 8"/>
                <a:gd name="T1" fmla="*/ 0 h 18"/>
                <a:gd name="T2" fmla="*/ 0 w 8"/>
                <a:gd name="T3" fmla="*/ 0 h 18"/>
                <a:gd name="T4" fmla="*/ 0 w 8"/>
                <a:gd name="T5" fmla="*/ 9 h 18"/>
                <a:gd name="T6" fmla="*/ 0 w 8"/>
                <a:gd name="T7" fmla="*/ 17 h 18"/>
                <a:gd name="T8" fmla="*/ 8 w 8"/>
                <a:gd name="T9" fmla="*/ 18 h 18"/>
                <a:gd name="T10" fmla="*/ 8 w 8"/>
                <a:gd name="T11" fmla="*/ 9 h 18"/>
                <a:gd name="T12" fmla="*/ 8 w 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8">
                  <a:moveTo>
                    <a:pt x="8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17"/>
                  </a:lnTo>
                  <a:lnTo>
                    <a:pt x="8" y="18"/>
                  </a:lnTo>
                  <a:lnTo>
                    <a:pt x="8" y="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2B7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33" name="Freeform 234">
              <a:extLst>
                <a:ext uri="{FF2B5EF4-FFF2-40B4-BE49-F238E27FC236}">
                  <a16:creationId xmlns:a16="http://schemas.microsoft.com/office/drawing/2014/main" id="{7FCF7E38-6240-41DD-9B69-1CACE2A3BCF3}"/>
                </a:ext>
              </a:extLst>
            </p:cNvPr>
            <p:cNvSpPr>
              <a:spLocks/>
            </p:cNvSpPr>
            <p:nvPr/>
          </p:nvSpPr>
          <p:spPr bwMode="gray">
            <a:xfrm>
              <a:off x="6680200" y="5092700"/>
              <a:ext cx="12700" cy="28575"/>
            </a:xfrm>
            <a:custGeom>
              <a:avLst/>
              <a:gdLst>
                <a:gd name="T0" fmla="*/ 8 w 8"/>
                <a:gd name="T1" fmla="*/ 0 h 18"/>
                <a:gd name="T2" fmla="*/ 0 w 8"/>
                <a:gd name="T3" fmla="*/ 0 h 18"/>
                <a:gd name="T4" fmla="*/ 0 w 8"/>
                <a:gd name="T5" fmla="*/ 9 h 18"/>
                <a:gd name="T6" fmla="*/ 0 w 8"/>
                <a:gd name="T7" fmla="*/ 17 h 18"/>
                <a:gd name="T8" fmla="*/ 8 w 8"/>
                <a:gd name="T9" fmla="*/ 18 h 18"/>
                <a:gd name="T10" fmla="*/ 8 w 8"/>
                <a:gd name="T11" fmla="*/ 9 h 18"/>
                <a:gd name="T12" fmla="*/ 8 w 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8">
                  <a:moveTo>
                    <a:pt x="8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17"/>
                  </a:lnTo>
                  <a:lnTo>
                    <a:pt x="8" y="18"/>
                  </a:lnTo>
                  <a:lnTo>
                    <a:pt x="8" y="9"/>
                  </a:lnTo>
                  <a:lnTo>
                    <a:pt x="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34" name="Freeform 235">
              <a:extLst>
                <a:ext uri="{FF2B5EF4-FFF2-40B4-BE49-F238E27FC236}">
                  <a16:creationId xmlns:a16="http://schemas.microsoft.com/office/drawing/2014/main" id="{4115EF16-927E-4013-99FF-3FAC93D75E13}"/>
                </a:ext>
              </a:extLst>
            </p:cNvPr>
            <p:cNvSpPr>
              <a:spLocks/>
            </p:cNvSpPr>
            <p:nvPr/>
          </p:nvSpPr>
          <p:spPr bwMode="gray">
            <a:xfrm>
              <a:off x="6911975" y="5081588"/>
              <a:ext cx="268288" cy="92075"/>
            </a:xfrm>
            <a:custGeom>
              <a:avLst/>
              <a:gdLst>
                <a:gd name="T0" fmla="*/ 169 w 169"/>
                <a:gd name="T1" fmla="*/ 0 h 58"/>
                <a:gd name="T2" fmla="*/ 0 w 169"/>
                <a:gd name="T3" fmla="*/ 0 h 58"/>
                <a:gd name="T4" fmla="*/ 0 w 169"/>
                <a:gd name="T5" fmla="*/ 41 h 58"/>
                <a:gd name="T6" fmla="*/ 8 w 169"/>
                <a:gd name="T7" fmla="*/ 41 h 58"/>
                <a:gd name="T8" fmla="*/ 8 w 169"/>
                <a:gd name="T9" fmla="*/ 7 h 58"/>
                <a:gd name="T10" fmla="*/ 81 w 169"/>
                <a:gd name="T11" fmla="*/ 7 h 58"/>
                <a:gd name="T12" fmla="*/ 88 w 169"/>
                <a:gd name="T13" fmla="*/ 7 h 58"/>
                <a:gd name="T14" fmla="*/ 160 w 169"/>
                <a:gd name="T15" fmla="*/ 7 h 58"/>
                <a:gd name="T16" fmla="*/ 160 w 169"/>
                <a:gd name="T17" fmla="*/ 16 h 58"/>
                <a:gd name="T18" fmla="*/ 160 w 169"/>
                <a:gd name="T19" fmla="*/ 51 h 58"/>
                <a:gd name="T20" fmla="*/ 155 w 169"/>
                <a:gd name="T21" fmla="*/ 57 h 58"/>
                <a:gd name="T22" fmla="*/ 160 w 169"/>
                <a:gd name="T23" fmla="*/ 51 h 58"/>
                <a:gd name="T24" fmla="*/ 160 w 169"/>
                <a:gd name="T25" fmla="*/ 57 h 58"/>
                <a:gd name="T26" fmla="*/ 169 w 169"/>
                <a:gd name="T27" fmla="*/ 58 h 58"/>
                <a:gd name="T28" fmla="*/ 169 w 169"/>
                <a:gd name="T2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" h="58">
                  <a:moveTo>
                    <a:pt x="169" y="0"/>
                  </a:moveTo>
                  <a:lnTo>
                    <a:pt x="0" y="0"/>
                  </a:lnTo>
                  <a:lnTo>
                    <a:pt x="0" y="41"/>
                  </a:lnTo>
                  <a:lnTo>
                    <a:pt x="8" y="41"/>
                  </a:lnTo>
                  <a:lnTo>
                    <a:pt x="8" y="7"/>
                  </a:lnTo>
                  <a:lnTo>
                    <a:pt x="81" y="7"/>
                  </a:lnTo>
                  <a:lnTo>
                    <a:pt x="88" y="7"/>
                  </a:lnTo>
                  <a:lnTo>
                    <a:pt x="160" y="7"/>
                  </a:lnTo>
                  <a:lnTo>
                    <a:pt x="160" y="16"/>
                  </a:lnTo>
                  <a:lnTo>
                    <a:pt x="160" y="51"/>
                  </a:lnTo>
                  <a:lnTo>
                    <a:pt x="155" y="57"/>
                  </a:lnTo>
                  <a:lnTo>
                    <a:pt x="160" y="51"/>
                  </a:lnTo>
                  <a:lnTo>
                    <a:pt x="160" y="57"/>
                  </a:lnTo>
                  <a:lnTo>
                    <a:pt x="169" y="58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B2B7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35" name="Freeform 236">
              <a:extLst>
                <a:ext uri="{FF2B5EF4-FFF2-40B4-BE49-F238E27FC236}">
                  <a16:creationId xmlns:a16="http://schemas.microsoft.com/office/drawing/2014/main" id="{5FC4D725-C4AF-4563-BE69-AE1BBC888D72}"/>
                </a:ext>
              </a:extLst>
            </p:cNvPr>
            <p:cNvSpPr>
              <a:spLocks/>
            </p:cNvSpPr>
            <p:nvPr/>
          </p:nvSpPr>
          <p:spPr bwMode="gray">
            <a:xfrm>
              <a:off x="6911975" y="5081588"/>
              <a:ext cx="268288" cy="92075"/>
            </a:xfrm>
            <a:custGeom>
              <a:avLst/>
              <a:gdLst>
                <a:gd name="T0" fmla="*/ 169 w 169"/>
                <a:gd name="T1" fmla="*/ 0 h 58"/>
                <a:gd name="T2" fmla="*/ 0 w 169"/>
                <a:gd name="T3" fmla="*/ 0 h 58"/>
                <a:gd name="T4" fmla="*/ 0 w 169"/>
                <a:gd name="T5" fmla="*/ 41 h 58"/>
                <a:gd name="T6" fmla="*/ 8 w 169"/>
                <a:gd name="T7" fmla="*/ 41 h 58"/>
                <a:gd name="T8" fmla="*/ 8 w 169"/>
                <a:gd name="T9" fmla="*/ 7 h 58"/>
                <a:gd name="T10" fmla="*/ 81 w 169"/>
                <a:gd name="T11" fmla="*/ 7 h 58"/>
                <a:gd name="T12" fmla="*/ 88 w 169"/>
                <a:gd name="T13" fmla="*/ 7 h 58"/>
                <a:gd name="T14" fmla="*/ 160 w 169"/>
                <a:gd name="T15" fmla="*/ 7 h 58"/>
                <a:gd name="T16" fmla="*/ 160 w 169"/>
                <a:gd name="T17" fmla="*/ 16 h 58"/>
                <a:gd name="T18" fmla="*/ 160 w 169"/>
                <a:gd name="T19" fmla="*/ 51 h 58"/>
                <a:gd name="T20" fmla="*/ 155 w 169"/>
                <a:gd name="T21" fmla="*/ 57 h 58"/>
                <a:gd name="T22" fmla="*/ 160 w 169"/>
                <a:gd name="T23" fmla="*/ 51 h 58"/>
                <a:gd name="T24" fmla="*/ 160 w 169"/>
                <a:gd name="T25" fmla="*/ 57 h 58"/>
                <a:gd name="T26" fmla="*/ 169 w 169"/>
                <a:gd name="T27" fmla="*/ 58 h 58"/>
                <a:gd name="T28" fmla="*/ 169 w 169"/>
                <a:gd name="T2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" h="58">
                  <a:moveTo>
                    <a:pt x="169" y="0"/>
                  </a:moveTo>
                  <a:lnTo>
                    <a:pt x="0" y="0"/>
                  </a:lnTo>
                  <a:lnTo>
                    <a:pt x="0" y="41"/>
                  </a:lnTo>
                  <a:lnTo>
                    <a:pt x="8" y="41"/>
                  </a:lnTo>
                  <a:lnTo>
                    <a:pt x="8" y="7"/>
                  </a:lnTo>
                  <a:lnTo>
                    <a:pt x="81" y="7"/>
                  </a:lnTo>
                  <a:lnTo>
                    <a:pt x="88" y="7"/>
                  </a:lnTo>
                  <a:lnTo>
                    <a:pt x="160" y="7"/>
                  </a:lnTo>
                  <a:lnTo>
                    <a:pt x="160" y="16"/>
                  </a:lnTo>
                  <a:lnTo>
                    <a:pt x="160" y="51"/>
                  </a:lnTo>
                  <a:lnTo>
                    <a:pt x="155" y="57"/>
                  </a:lnTo>
                  <a:lnTo>
                    <a:pt x="160" y="51"/>
                  </a:lnTo>
                  <a:lnTo>
                    <a:pt x="160" y="57"/>
                  </a:lnTo>
                  <a:lnTo>
                    <a:pt x="169" y="58"/>
                  </a:lnTo>
                  <a:lnTo>
                    <a:pt x="16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36" name="Freeform 237">
              <a:extLst>
                <a:ext uri="{FF2B5EF4-FFF2-40B4-BE49-F238E27FC236}">
                  <a16:creationId xmlns:a16="http://schemas.microsoft.com/office/drawing/2014/main" id="{8D57F980-9C2A-4B3F-9363-F7C0E559946B}"/>
                </a:ext>
              </a:extLst>
            </p:cNvPr>
            <p:cNvSpPr>
              <a:spLocks/>
            </p:cNvSpPr>
            <p:nvPr/>
          </p:nvSpPr>
          <p:spPr bwMode="gray">
            <a:xfrm>
              <a:off x="6937375" y="5106988"/>
              <a:ext cx="39688" cy="38100"/>
            </a:xfrm>
            <a:custGeom>
              <a:avLst/>
              <a:gdLst>
                <a:gd name="T0" fmla="*/ 25 w 25"/>
                <a:gd name="T1" fmla="*/ 0 h 24"/>
                <a:gd name="T2" fmla="*/ 0 w 25"/>
                <a:gd name="T3" fmla="*/ 0 h 24"/>
                <a:gd name="T4" fmla="*/ 0 w 25"/>
                <a:gd name="T5" fmla="*/ 24 h 24"/>
                <a:gd name="T6" fmla="*/ 25 w 25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4">
                  <a:moveTo>
                    <a:pt x="25" y="0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246D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37" name="Freeform 238">
              <a:extLst>
                <a:ext uri="{FF2B5EF4-FFF2-40B4-BE49-F238E27FC236}">
                  <a16:creationId xmlns:a16="http://schemas.microsoft.com/office/drawing/2014/main" id="{CAD663AB-BBBC-47F8-B216-5230D3DCCDE3}"/>
                </a:ext>
              </a:extLst>
            </p:cNvPr>
            <p:cNvSpPr>
              <a:spLocks/>
            </p:cNvSpPr>
            <p:nvPr/>
          </p:nvSpPr>
          <p:spPr bwMode="gray">
            <a:xfrm>
              <a:off x="6937375" y="5106988"/>
              <a:ext cx="39688" cy="38100"/>
            </a:xfrm>
            <a:custGeom>
              <a:avLst/>
              <a:gdLst>
                <a:gd name="T0" fmla="*/ 25 w 25"/>
                <a:gd name="T1" fmla="*/ 0 h 24"/>
                <a:gd name="T2" fmla="*/ 0 w 25"/>
                <a:gd name="T3" fmla="*/ 0 h 24"/>
                <a:gd name="T4" fmla="*/ 0 w 25"/>
                <a:gd name="T5" fmla="*/ 24 h 24"/>
                <a:gd name="T6" fmla="*/ 25 w 25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4">
                  <a:moveTo>
                    <a:pt x="25" y="0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25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38" name="Freeform 239">
              <a:extLst>
                <a:ext uri="{FF2B5EF4-FFF2-40B4-BE49-F238E27FC236}">
                  <a16:creationId xmlns:a16="http://schemas.microsoft.com/office/drawing/2014/main" id="{EDC18336-3C77-4D07-A8EA-FFAF2B719231}"/>
                </a:ext>
              </a:extLst>
            </p:cNvPr>
            <p:cNvSpPr>
              <a:spLocks/>
            </p:cNvSpPr>
            <p:nvPr/>
          </p:nvSpPr>
          <p:spPr bwMode="gray">
            <a:xfrm>
              <a:off x="6937375" y="5106988"/>
              <a:ext cx="71438" cy="42863"/>
            </a:xfrm>
            <a:custGeom>
              <a:avLst/>
              <a:gdLst>
                <a:gd name="T0" fmla="*/ 45 w 45"/>
                <a:gd name="T1" fmla="*/ 0 h 27"/>
                <a:gd name="T2" fmla="*/ 25 w 45"/>
                <a:gd name="T3" fmla="*/ 0 h 27"/>
                <a:gd name="T4" fmla="*/ 0 w 45"/>
                <a:gd name="T5" fmla="*/ 24 h 27"/>
                <a:gd name="T6" fmla="*/ 0 w 45"/>
                <a:gd name="T7" fmla="*/ 26 h 27"/>
                <a:gd name="T8" fmla="*/ 17 w 45"/>
                <a:gd name="T9" fmla="*/ 27 h 27"/>
                <a:gd name="T10" fmla="*/ 45 w 4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27">
                  <a:moveTo>
                    <a:pt x="45" y="0"/>
                  </a:moveTo>
                  <a:lnTo>
                    <a:pt x="25" y="0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17" y="27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4828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39" name="Freeform 240">
              <a:extLst>
                <a:ext uri="{FF2B5EF4-FFF2-40B4-BE49-F238E27FC236}">
                  <a16:creationId xmlns:a16="http://schemas.microsoft.com/office/drawing/2014/main" id="{B6FDC29B-4612-43C8-8BD3-5C2785890606}"/>
                </a:ext>
              </a:extLst>
            </p:cNvPr>
            <p:cNvSpPr>
              <a:spLocks/>
            </p:cNvSpPr>
            <p:nvPr/>
          </p:nvSpPr>
          <p:spPr bwMode="gray">
            <a:xfrm>
              <a:off x="6937375" y="5106988"/>
              <a:ext cx="71438" cy="42863"/>
            </a:xfrm>
            <a:custGeom>
              <a:avLst/>
              <a:gdLst>
                <a:gd name="T0" fmla="*/ 45 w 45"/>
                <a:gd name="T1" fmla="*/ 0 h 27"/>
                <a:gd name="T2" fmla="*/ 25 w 45"/>
                <a:gd name="T3" fmla="*/ 0 h 27"/>
                <a:gd name="T4" fmla="*/ 0 w 45"/>
                <a:gd name="T5" fmla="*/ 24 h 27"/>
                <a:gd name="T6" fmla="*/ 0 w 45"/>
                <a:gd name="T7" fmla="*/ 26 h 27"/>
                <a:gd name="T8" fmla="*/ 17 w 45"/>
                <a:gd name="T9" fmla="*/ 27 h 27"/>
                <a:gd name="T10" fmla="*/ 45 w 4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27">
                  <a:moveTo>
                    <a:pt x="45" y="0"/>
                  </a:moveTo>
                  <a:lnTo>
                    <a:pt x="25" y="0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17" y="27"/>
                  </a:lnTo>
                  <a:lnTo>
                    <a:pt x="45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40" name="Freeform 241">
              <a:extLst>
                <a:ext uri="{FF2B5EF4-FFF2-40B4-BE49-F238E27FC236}">
                  <a16:creationId xmlns:a16="http://schemas.microsoft.com/office/drawing/2014/main" id="{3693F251-FB8B-4A07-8BEA-D4E94C51D9B9}"/>
                </a:ext>
              </a:extLst>
            </p:cNvPr>
            <p:cNvSpPr>
              <a:spLocks/>
            </p:cNvSpPr>
            <p:nvPr/>
          </p:nvSpPr>
          <p:spPr bwMode="gray">
            <a:xfrm>
              <a:off x="7158038" y="5162550"/>
              <a:ext cx="7938" cy="9525"/>
            </a:xfrm>
            <a:custGeom>
              <a:avLst/>
              <a:gdLst>
                <a:gd name="T0" fmla="*/ 5 w 5"/>
                <a:gd name="T1" fmla="*/ 0 h 6"/>
                <a:gd name="T2" fmla="*/ 0 w 5"/>
                <a:gd name="T3" fmla="*/ 6 h 6"/>
                <a:gd name="T4" fmla="*/ 5 w 5"/>
                <a:gd name="T5" fmla="*/ 6 h 6"/>
                <a:gd name="T6" fmla="*/ 5 w 5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5" y="0"/>
                  </a:moveTo>
                  <a:lnTo>
                    <a:pt x="0" y="6"/>
                  </a:lnTo>
                  <a:lnTo>
                    <a:pt x="5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246D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41" name="Freeform 242">
              <a:extLst>
                <a:ext uri="{FF2B5EF4-FFF2-40B4-BE49-F238E27FC236}">
                  <a16:creationId xmlns:a16="http://schemas.microsoft.com/office/drawing/2014/main" id="{1EDF8E08-E963-419C-BF2D-C81A53594E33}"/>
                </a:ext>
              </a:extLst>
            </p:cNvPr>
            <p:cNvSpPr>
              <a:spLocks/>
            </p:cNvSpPr>
            <p:nvPr/>
          </p:nvSpPr>
          <p:spPr bwMode="gray">
            <a:xfrm>
              <a:off x="7158038" y="5162550"/>
              <a:ext cx="7938" cy="9525"/>
            </a:xfrm>
            <a:custGeom>
              <a:avLst/>
              <a:gdLst>
                <a:gd name="T0" fmla="*/ 5 w 5"/>
                <a:gd name="T1" fmla="*/ 0 h 6"/>
                <a:gd name="T2" fmla="*/ 0 w 5"/>
                <a:gd name="T3" fmla="*/ 6 h 6"/>
                <a:gd name="T4" fmla="*/ 5 w 5"/>
                <a:gd name="T5" fmla="*/ 6 h 6"/>
                <a:gd name="T6" fmla="*/ 5 w 5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5" y="0"/>
                  </a:moveTo>
                  <a:lnTo>
                    <a:pt x="0" y="6"/>
                  </a:lnTo>
                  <a:lnTo>
                    <a:pt x="5" y="6"/>
                  </a:lnTo>
                  <a:lnTo>
                    <a:pt x="5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42" name="Freeform 243">
              <a:extLst>
                <a:ext uri="{FF2B5EF4-FFF2-40B4-BE49-F238E27FC236}">
                  <a16:creationId xmlns:a16="http://schemas.microsoft.com/office/drawing/2014/main" id="{22E13449-D5B8-4032-AD0B-5433C09C7D31}"/>
                </a:ext>
              </a:extLst>
            </p:cNvPr>
            <p:cNvSpPr>
              <a:spLocks/>
            </p:cNvSpPr>
            <p:nvPr/>
          </p:nvSpPr>
          <p:spPr bwMode="gray">
            <a:xfrm>
              <a:off x="7065963" y="5106988"/>
              <a:ext cx="100013" cy="65088"/>
            </a:xfrm>
            <a:custGeom>
              <a:avLst/>
              <a:gdLst>
                <a:gd name="T0" fmla="*/ 63 w 63"/>
                <a:gd name="T1" fmla="*/ 0 h 41"/>
                <a:gd name="T2" fmla="*/ 29 w 63"/>
                <a:gd name="T3" fmla="*/ 0 h 41"/>
                <a:gd name="T4" fmla="*/ 0 w 63"/>
                <a:gd name="T5" fmla="*/ 29 h 41"/>
                <a:gd name="T6" fmla="*/ 0 w 63"/>
                <a:gd name="T7" fmla="*/ 34 h 41"/>
                <a:gd name="T8" fmla="*/ 58 w 63"/>
                <a:gd name="T9" fmla="*/ 41 h 41"/>
                <a:gd name="T10" fmla="*/ 63 w 63"/>
                <a:gd name="T11" fmla="*/ 35 h 41"/>
                <a:gd name="T12" fmla="*/ 63 w 63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41">
                  <a:moveTo>
                    <a:pt x="63" y="0"/>
                  </a:moveTo>
                  <a:lnTo>
                    <a:pt x="29" y="0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58" y="41"/>
                  </a:lnTo>
                  <a:lnTo>
                    <a:pt x="63" y="3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34828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43" name="Freeform 244">
              <a:extLst>
                <a:ext uri="{FF2B5EF4-FFF2-40B4-BE49-F238E27FC236}">
                  <a16:creationId xmlns:a16="http://schemas.microsoft.com/office/drawing/2014/main" id="{8F7E7FB6-A162-4E49-AE86-DBAFCFBADA81}"/>
                </a:ext>
              </a:extLst>
            </p:cNvPr>
            <p:cNvSpPr>
              <a:spLocks/>
            </p:cNvSpPr>
            <p:nvPr/>
          </p:nvSpPr>
          <p:spPr bwMode="gray">
            <a:xfrm>
              <a:off x="7065963" y="5106988"/>
              <a:ext cx="100013" cy="65088"/>
            </a:xfrm>
            <a:custGeom>
              <a:avLst/>
              <a:gdLst>
                <a:gd name="T0" fmla="*/ 63 w 63"/>
                <a:gd name="T1" fmla="*/ 0 h 41"/>
                <a:gd name="T2" fmla="*/ 29 w 63"/>
                <a:gd name="T3" fmla="*/ 0 h 41"/>
                <a:gd name="T4" fmla="*/ 0 w 63"/>
                <a:gd name="T5" fmla="*/ 29 h 41"/>
                <a:gd name="T6" fmla="*/ 0 w 63"/>
                <a:gd name="T7" fmla="*/ 34 h 41"/>
                <a:gd name="T8" fmla="*/ 58 w 63"/>
                <a:gd name="T9" fmla="*/ 41 h 41"/>
                <a:gd name="T10" fmla="*/ 63 w 63"/>
                <a:gd name="T11" fmla="*/ 35 h 41"/>
                <a:gd name="T12" fmla="*/ 63 w 63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41">
                  <a:moveTo>
                    <a:pt x="63" y="0"/>
                  </a:moveTo>
                  <a:lnTo>
                    <a:pt x="29" y="0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58" y="41"/>
                  </a:lnTo>
                  <a:lnTo>
                    <a:pt x="63" y="35"/>
                  </a:lnTo>
                  <a:lnTo>
                    <a:pt x="6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44" name="Freeform 245">
              <a:extLst>
                <a:ext uri="{FF2B5EF4-FFF2-40B4-BE49-F238E27FC236}">
                  <a16:creationId xmlns:a16="http://schemas.microsoft.com/office/drawing/2014/main" id="{D2D6A097-7035-462E-8342-AD0C8469FC04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6964363" y="5106988"/>
              <a:ext cx="147638" cy="50800"/>
            </a:xfrm>
            <a:custGeom>
              <a:avLst/>
              <a:gdLst>
                <a:gd name="T0" fmla="*/ 48 w 93"/>
                <a:gd name="T1" fmla="*/ 0 h 32"/>
                <a:gd name="T2" fmla="*/ 28 w 93"/>
                <a:gd name="T3" fmla="*/ 0 h 32"/>
                <a:gd name="T4" fmla="*/ 0 w 93"/>
                <a:gd name="T5" fmla="*/ 27 h 32"/>
                <a:gd name="T6" fmla="*/ 48 w 93"/>
                <a:gd name="T7" fmla="*/ 32 h 32"/>
                <a:gd name="T8" fmla="*/ 48 w 93"/>
                <a:gd name="T9" fmla="*/ 0 h 32"/>
                <a:gd name="T10" fmla="*/ 93 w 93"/>
                <a:gd name="T11" fmla="*/ 0 h 32"/>
                <a:gd name="T12" fmla="*/ 64 w 93"/>
                <a:gd name="T13" fmla="*/ 0 h 32"/>
                <a:gd name="T14" fmla="*/ 64 w 93"/>
                <a:gd name="T15" fmla="*/ 29 h 32"/>
                <a:gd name="T16" fmla="*/ 93 w 93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32">
                  <a:moveTo>
                    <a:pt x="48" y="0"/>
                  </a:moveTo>
                  <a:lnTo>
                    <a:pt x="28" y="0"/>
                  </a:lnTo>
                  <a:lnTo>
                    <a:pt x="0" y="27"/>
                  </a:lnTo>
                  <a:lnTo>
                    <a:pt x="48" y="32"/>
                  </a:lnTo>
                  <a:lnTo>
                    <a:pt x="48" y="0"/>
                  </a:lnTo>
                  <a:close/>
                  <a:moveTo>
                    <a:pt x="93" y="0"/>
                  </a:moveTo>
                  <a:lnTo>
                    <a:pt x="64" y="0"/>
                  </a:lnTo>
                  <a:lnTo>
                    <a:pt x="64" y="29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246D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45" name="Freeform 246">
              <a:extLst>
                <a:ext uri="{FF2B5EF4-FFF2-40B4-BE49-F238E27FC236}">
                  <a16:creationId xmlns:a16="http://schemas.microsoft.com/office/drawing/2014/main" id="{CA9667F4-AA32-49AD-9755-D55E39A93F45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6964363" y="5106988"/>
              <a:ext cx="147638" cy="50800"/>
            </a:xfrm>
            <a:custGeom>
              <a:avLst/>
              <a:gdLst>
                <a:gd name="T0" fmla="*/ 48 w 93"/>
                <a:gd name="T1" fmla="*/ 0 h 32"/>
                <a:gd name="T2" fmla="*/ 28 w 93"/>
                <a:gd name="T3" fmla="*/ 0 h 32"/>
                <a:gd name="T4" fmla="*/ 0 w 93"/>
                <a:gd name="T5" fmla="*/ 27 h 32"/>
                <a:gd name="T6" fmla="*/ 48 w 93"/>
                <a:gd name="T7" fmla="*/ 32 h 32"/>
                <a:gd name="T8" fmla="*/ 48 w 93"/>
                <a:gd name="T9" fmla="*/ 0 h 32"/>
                <a:gd name="T10" fmla="*/ 93 w 93"/>
                <a:gd name="T11" fmla="*/ 0 h 32"/>
                <a:gd name="T12" fmla="*/ 64 w 93"/>
                <a:gd name="T13" fmla="*/ 0 h 32"/>
                <a:gd name="T14" fmla="*/ 64 w 93"/>
                <a:gd name="T15" fmla="*/ 29 h 32"/>
                <a:gd name="T16" fmla="*/ 93 w 93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32">
                  <a:moveTo>
                    <a:pt x="48" y="0"/>
                  </a:moveTo>
                  <a:lnTo>
                    <a:pt x="28" y="0"/>
                  </a:lnTo>
                  <a:lnTo>
                    <a:pt x="0" y="27"/>
                  </a:lnTo>
                  <a:lnTo>
                    <a:pt x="48" y="32"/>
                  </a:lnTo>
                  <a:lnTo>
                    <a:pt x="48" y="0"/>
                  </a:lnTo>
                  <a:moveTo>
                    <a:pt x="93" y="0"/>
                  </a:moveTo>
                  <a:lnTo>
                    <a:pt x="64" y="0"/>
                  </a:lnTo>
                  <a:lnTo>
                    <a:pt x="64" y="29"/>
                  </a:lnTo>
                  <a:lnTo>
                    <a:pt x="9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46" name="Freeform 247">
              <a:extLst>
                <a:ext uri="{FF2B5EF4-FFF2-40B4-BE49-F238E27FC236}">
                  <a16:creationId xmlns:a16="http://schemas.microsoft.com/office/drawing/2014/main" id="{00FEC09D-55A6-44BF-825C-703FD0AA6927}"/>
                </a:ext>
              </a:extLst>
            </p:cNvPr>
            <p:cNvSpPr>
              <a:spLocks/>
            </p:cNvSpPr>
            <p:nvPr/>
          </p:nvSpPr>
          <p:spPr bwMode="gray">
            <a:xfrm>
              <a:off x="6924675" y="5092700"/>
              <a:ext cx="12700" cy="55563"/>
            </a:xfrm>
            <a:custGeom>
              <a:avLst/>
              <a:gdLst>
                <a:gd name="T0" fmla="*/ 0 w 8"/>
                <a:gd name="T1" fmla="*/ 0 h 35"/>
                <a:gd name="T2" fmla="*/ 0 w 8"/>
                <a:gd name="T3" fmla="*/ 0 h 35"/>
                <a:gd name="T4" fmla="*/ 0 w 8"/>
                <a:gd name="T5" fmla="*/ 34 h 35"/>
                <a:gd name="T6" fmla="*/ 8 w 8"/>
                <a:gd name="T7" fmla="*/ 35 h 35"/>
                <a:gd name="T8" fmla="*/ 8 w 8"/>
                <a:gd name="T9" fmla="*/ 33 h 35"/>
                <a:gd name="T10" fmla="*/ 8 w 8"/>
                <a:gd name="T11" fmla="*/ 9 h 35"/>
                <a:gd name="T12" fmla="*/ 0 w 8"/>
                <a:gd name="T13" fmla="*/ 9 h 35"/>
                <a:gd name="T14" fmla="*/ 0 w 8"/>
                <a:gd name="T1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35">
                  <a:moveTo>
                    <a:pt x="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8" y="35"/>
                  </a:lnTo>
                  <a:lnTo>
                    <a:pt x="8" y="33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95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47" name="Freeform 248">
              <a:extLst>
                <a:ext uri="{FF2B5EF4-FFF2-40B4-BE49-F238E27FC236}">
                  <a16:creationId xmlns:a16="http://schemas.microsoft.com/office/drawing/2014/main" id="{C6AE2AC9-0075-4DB0-B664-A6E2101317E6}"/>
                </a:ext>
              </a:extLst>
            </p:cNvPr>
            <p:cNvSpPr>
              <a:spLocks/>
            </p:cNvSpPr>
            <p:nvPr/>
          </p:nvSpPr>
          <p:spPr bwMode="gray">
            <a:xfrm>
              <a:off x="6924675" y="5092700"/>
              <a:ext cx="12700" cy="55563"/>
            </a:xfrm>
            <a:custGeom>
              <a:avLst/>
              <a:gdLst>
                <a:gd name="T0" fmla="*/ 0 w 8"/>
                <a:gd name="T1" fmla="*/ 0 h 35"/>
                <a:gd name="T2" fmla="*/ 0 w 8"/>
                <a:gd name="T3" fmla="*/ 0 h 35"/>
                <a:gd name="T4" fmla="*/ 0 w 8"/>
                <a:gd name="T5" fmla="*/ 34 h 35"/>
                <a:gd name="T6" fmla="*/ 8 w 8"/>
                <a:gd name="T7" fmla="*/ 35 h 35"/>
                <a:gd name="T8" fmla="*/ 8 w 8"/>
                <a:gd name="T9" fmla="*/ 33 h 35"/>
                <a:gd name="T10" fmla="*/ 8 w 8"/>
                <a:gd name="T11" fmla="*/ 9 h 35"/>
                <a:gd name="T12" fmla="*/ 0 w 8"/>
                <a:gd name="T13" fmla="*/ 9 h 35"/>
                <a:gd name="T14" fmla="*/ 0 w 8"/>
                <a:gd name="T1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35">
                  <a:moveTo>
                    <a:pt x="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8" y="35"/>
                  </a:lnTo>
                  <a:lnTo>
                    <a:pt x="8" y="33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48" name="Freeform 249">
              <a:extLst>
                <a:ext uri="{FF2B5EF4-FFF2-40B4-BE49-F238E27FC236}">
                  <a16:creationId xmlns:a16="http://schemas.microsoft.com/office/drawing/2014/main" id="{06026488-0C95-4155-B9F6-5B69AC328FB7}"/>
                </a:ext>
              </a:extLst>
            </p:cNvPr>
            <p:cNvSpPr>
              <a:spLocks/>
            </p:cNvSpPr>
            <p:nvPr/>
          </p:nvSpPr>
          <p:spPr bwMode="gray">
            <a:xfrm>
              <a:off x="7051675" y="5106988"/>
              <a:ext cx="14288" cy="53975"/>
            </a:xfrm>
            <a:custGeom>
              <a:avLst/>
              <a:gdLst>
                <a:gd name="T0" fmla="*/ 9 w 9"/>
                <a:gd name="T1" fmla="*/ 0 h 34"/>
                <a:gd name="T2" fmla="*/ 0 w 9"/>
                <a:gd name="T3" fmla="*/ 0 h 34"/>
                <a:gd name="T4" fmla="*/ 0 w 9"/>
                <a:gd name="T5" fmla="*/ 33 h 34"/>
                <a:gd name="T6" fmla="*/ 9 w 9"/>
                <a:gd name="T7" fmla="*/ 34 h 34"/>
                <a:gd name="T8" fmla="*/ 9 w 9"/>
                <a:gd name="T9" fmla="*/ 29 h 34"/>
                <a:gd name="T10" fmla="*/ 9 w 9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34">
                  <a:moveTo>
                    <a:pt x="9" y="0"/>
                  </a:moveTo>
                  <a:lnTo>
                    <a:pt x="0" y="0"/>
                  </a:lnTo>
                  <a:lnTo>
                    <a:pt x="0" y="33"/>
                  </a:lnTo>
                  <a:lnTo>
                    <a:pt x="9" y="34"/>
                  </a:lnTo>
                  <a:lnTo>
                    <a:pt x="9" y="2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195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49" name="Freeform 250">
              <a:extLst>
                <a:ext uri="{FF2B5EF4-FFF2-40B4-BE49-F238E27FC236}">
                  <a16:creationId xmlns:a16="http://schemas.microsoft.com/office/drawing/2014/main" id="{04E15EFD-A0CE-438E-AE59-2DDBA75A67FE}"/>
                </a:ext>
              </a:extLst>
            </p:cNvPr>
            <p:cNvSpPr>
              <a:spLocks/>
            </p:cNvSpPr>
            <p:nvPr/>
          </p:nvSpPr>
          <p:spPr bwMode="gray">
            <a:xfrm>
              <a:off x="7051675" y="5106988"/>
              <a:ext cx="14288" cy="53975"/>
            </a:xfrm>
            <a:custGeom>
              <a:avLst/>
              <a:gdLst>
                <a:gd name="T0" fmla="*/ 9 w 9"/>
                <a:gd name="T1" fmla="*/ 0 h 34"/>
                <a:gd name="T2" fmla="*/ 0 w 9"/>
                <a:gd name="T3" fmla="*/ 0 h 34"/>
                <a:gd name="T4" fmla="*/ 0 w 9"/>
                <a:gd name="T5" fmla="*/ 33 h 34"/>
                <a:gd name="T6" fmla="*/ 9 w 9"/>
                <a:gd name="T7" fmla="*/ 34 h 34"/>
                <a:gd name="T8" fmla="*/ 9 w 9"/>
                <a:gd name="T9" fmla="*/ 29 h 34"/>
                <a:gd name="T10" fmla="*/ 9 w 9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34">
                  <a:moveTo>
                    <a:pt x="9" y="0"/>
                  </a:moveTo>
                  <a:lnTo>
                    <a:pt x="0" y="0"/>
                  </a:lnTo>
                  <a:lnTo>
                    <a:pt x="0" y="33"/>
                  </a:lnTo>
                  <a:lnTo>
                    <a:pt x="9" y="34"/>
                  </a:lnTo>
                  <a:lnTo>
                    <a:pt x="9" y="29"/>
                  </a:lnTo>
                  <a:lnTo>
                    <a:pt x="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50" name="Freeform 251">
              <a:extLst>
                <a:ext uri="{FF2B5EF4-FFF2-40B4-BE49-F238E27FC236}">
                  <a16:creationId xmlns:a16="http://schemas.microsoft.com/office/drawing/2014/main" id="{2448CE00-4C0F-4EE8-A71C-FCAF39BC32A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6924675" y="5092700"/>
              <a:ext cx="241300" cy="14288"/>
            </a:xfrm>
            <a:custGeom>
              <a:avLst/>
              <a:gdLst>
                <a:gd name="T0" fmla="*/ 73 w 152"/>
                <a:gd name="T1" fmla="*/ 0 h 9"/>
                <a:gd name="T2" fmla="*/ 0 w 152"/>
                <a:gd name="T3" fmla="*/ 0 h 9"/>
                <a:gd name="T4" fmla="*/ 0 w 152"/>
                <a:gd name="T5" fmla="*/ 9 h 9"/>
                <a:gd name="T6" fmla="*/ 8 w 152"/>
                <a:gd name="T7" fmla="*/ 9 h 9"/>
                <a:gd name="T8" fmla="*/ 33 w 152"/>
                <a:gd name="T9" fmla="*/ 9 h 9"/>
                <a:gd name="T10" fmla="*/ 53 w 152"/>
                <a:gd name="T11" fmla="*/ 9 h 9"/>
                <a:gd name="T12" fmla="*/ 73 w 152"/>
                <a:gd name="T13" fmla="*/ 9 h 9"/>
                <a:gd name="T14" fmla="*/ 73 w 152"/>
                <a:gd name="T15" fmla="*/ 0 h 9"/>
                <a:gd name="T16" fmla="*/ 152 w 152"/>
                <a:gd name="T17" fmla="*/ 0 h 9"/>
                <a:gd name="T18" fmla="*/ 80 w 152"/>
                <a:gd name="T19" fmla="*/ 0 h 9"/>
                <a:gd name="T20" fmla="*/ 80 w 152"/>
                <a:gd name="T21" fmla="*/ 9 h 9"/>
                <a:gd name="T22" fmla="*/ 89 w 152"/>
                <a:gd name="T23" fmla="*/ 9 h 9"/>
                <a:gd name="T24" fmla="*/ 118 w 152"/>
                <a:gd name="T25" fmla="*/ 9 h 9"/>
                <a:gd name="T26" fmla="*/ 152 w 152"/>
                <a:gd name="T27" fmla="*/ 9 h 9"/>
                <a:gd name="T28" fmla="*/ 152 w 152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9">
                  <a:moveTo>
                    <a:pt x="73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8" y="9"/>
                  </a:lnTo>
                  <a:lnTo>
                    <a:pt x="33" y="9"/>
                  </a:lnTo>
                  <a:lnTo>
                    <a:pt x="53" y="9"/>
                  </a:lnTo>
                  <a:lnTo>
                    <a:pt x="73" y="9"/>
                  </a:lnTo>
                  <a:lnTo>
                    <a:pt x="73" y="0"/>
                  </a:lnTo>
                  <a:close/>
                  <a:moveTo>
                    <a:pt x="152" y="0"/>
                  </a:moveTo>
                  <a:lnTo>
                    <a:pt x="80" y="0"/>
                  </a:lnTo>
                  <a:lnTo>
                    <a:pt x="80" y="9"/>
                  </a:lnTo>
                  <a:lnTo>
                    <a:pt x="89" y="9"/>
                  </a:lnTo>
                  <a:lnTo>
                    <a:pt x="118" y="9"/>
                  </a:lnTo>
                  <a:lnTo>
                    <a:pt x="152" y="9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195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51" name="Freeform 252">
              <a:extLst>
                <a:ext uri="{FF2B5EF4-FFF2-40B4-BE49-F238E27FC236}">
                  <a16:creationId xmlns:a16="http://schemas.microsoft.com/office/drawing/2014/main" id="{558C2A60-36BA-4EF0-8C27-57108B5882A7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6924675" y="5092700"/>
              <a:ext cx="241300" cy="14288"/>
            </a:xfrm>
            <a:custGeom>
              <a:avLst/>
              <a:gdLst>
                <a:gd name="T0" fmla="*/ 73 w 152"/>
                <a:gd name="T1" fmla="*/ 0 h 9"/>
                <a:gd name="T2" fmla="*/ 0 w 152"/>
                <a:gd name="T3" fmla="*/ 0 h 9"/>
                <a:gd name="T4" fmla="*/ 0 w 152"/>
                <a:gd name="T5" fmla="*/ 9 h 9"/>
                <a:gd name="T6" fmla="*/ 8 w 152"/>
                <a:gd name="T7" fmla="*/ 9 h 9"/>
                <a:gd name="T8" fmla="*/ 33 w 152"/>
                <a:gd name="T9" fmla="*/ 9 h 9"/>
                <a:gd name="T10" fmla="*/ 53 w 152"/>
                <a:gd name="T11" fmla="*/ 9 h 9"/>
                <a:gd name="T12" fmla="*/ 73 w 152"/>
                <a:gd name="T13" fmla="*/ 9 h 9"/>
                <a:gd name="T14" fmla="*/ 73 w 152"/>
                <a:gd name="T15" fmla="*/ 0 h 9"/>
                <a:gd name="T16" fmla="*/ 152 w 152"/>
                <a:gd name="T17" fmla="*/ 0 h 9"/>
                <a:gd name="T18" fmla="*/ 80 w 152"/>
                <a:gd name="T19" fmla="*/ 0 h 9"/>
                <a:gd name="T20" fmla="*/ 80 w 152"/>
                <a:gd name="T21" fmla="*/ 9 h 9"/>
                <a:gd name="T22" fmla="*/ 89 w 152"/>
                <a:gd name="T23" fmla="*/ 9 h 9"/>
                <a:gd name="T24" fmla="*/ 118 w 152"/>
                <a:gd name="T25" fmla="*/ 9 h 9"/>
                <a:gd name="T26" fmla="*/ 152 w 152"/>
                <a:gd name="T27" fmla="*/ 9 h 9"/>
                <a:gd name="T28" fmla="*/ 152 w 152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9">
                  <a:moveTo>
                    <a:pt x="73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8" y="9"/>
                  </a:lnTo>
                  <a:lnTo>
                    <a:pt x="33" y="9"/>
                  </a:lnTo>
                  <a:lnTo>
                    <a:pt x="53" y="9"/>
                  </a:lnTo>
                  <a:lnTo>
                    <a:pt x="73" y="9"/>
                  </a:lnTo>
                  <a:lnTo>
                    <a:pt x="73" y="0"/>
                  </a:lnTo>
                  <a:moveTo>
                    <a:pt x="152" y="0"/>
                  </a:moveTo>
                  <a:lnTo>
                    <a:pt x="80" y="0"/>
                  </a:lnTo>
                  <a:lnTo>
                    <a:pt x="80" y="9"/>
                  </a:lnTo>
                  <a:lnTo>
                    <a:pt x="89" y="9"/>
                  </a:lnTo>
                  <a:lnTo>
                    <a:pt x="118" y="9"/>
                  </a:lnTo>
                  <a:lnTo>
                    <a:pt x="152" y="9"/>
                  </a:lnTo>
                  <a:lnTo>
                    <a:pt x="1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52" name="Freeform 253">
              <a:extLst>
                <a:ext uri="{FF2B5EF4-FFF2-40B4-BE49-F238E27FC236}">
                  <a16:creationId xmlns:a16="http://schemas.microsoft.com/office/drawing/2014/main" id="{4E64518A-D718-4476-BDE5-A97413C15217}"/>
                </a:ext>
              </a:extLst>
            </p:cNvPr>
            <p:cNvSpPr>
              <a:spLocks/>
            </p:cNvSpPr>
            <p:nvPr/>
          </p:nvSpPr>
          <p:spPr bwMode="gray">
            <a:xfrm>
              <a:off x="7040563" y="5092700"/>
              <a:ext cx="11113" cy="66675"/>
            </a:xfrm>
            <a:custGeom>
              <a:avLst/>
              <a:gdLst>
                <a:gd name="T0" fmla="*/ 7 w 7"/>
                <a:gd name="T1" fmla="*/ 0 h 42"/>
                <a:gd name="T2" fmla="*/ 0 w 7"/>
                <a:gd name="T3" fmla="*/ 0 h 42"/>
                <a:gd name="T4" fmla="*/ 0 w 7"/>
                <a:gd name="T5" fmla="*/ 9 h 42"/>
                <a:gd name="T6" fmla="*/ 0 w 7"/>
                <a:gd name="T7" fmla="*/ 41 h 42"/>
                <a:gd name="T8" fmla="*/ 7 w 7"/>
                <a:gd name="T9" fmla="*/ 42 h 42"/>
                <a:gd name="T10" fmla="*/ 7 w 7"/>
                <a:gd name="T11" fmla="*/ 9 h 42"/>
                <a:gd name="T12" fmla="*/ 7 w 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42">
                  <a:moveTo>
                    <a:pt x="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41"/>
                  </a:lnTo>
                  <a:lnTo>
                    <a:pt x="7" y="42"/>
                  </a:lnTo>
                  <a:lnTo>
                    <a:pt x="7" y="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B2B7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53" name="Freeform 254">
              <a:extLst>
                <a:ext uri="{FF2B5EF4-FFF2-40B4-BE49-F238E27FC236}">
                  <a16:creationId xmlns:a16="http://schemas.microsoft.com/office/drawing/2014/main" id="{B68DFC69-C074-4F6B-928A-E84551063684}"/>
                </a:ext>
              </a:extLst>
            </p:cNvPr>
            <p:cNvSpPr>
              <a:spLocks/>
            </p:cNvSpPr>
            <p:nvPr/>
          </p:nvSpPr>
          <p:spPr bwMode="gray">
            <a:xfrm>
              <a:off x="7040563" y="5092700"/>
              <a:ext cx="11113" cy="66675"/>
            </a:xfrm>
            <a:custGeom>
              <a:avLst/>
              <a:gdLst>
                <a:gd name="T0" fmla="*/ 7 w 7"/>
                <a:gd name="T1" fmla="*/ 0 h 42"/>
                <a:gd name="T2" fmla="*/ 0 w 7"/>
                <a:gd name="T3" fmla="*/ 0 h 42"/>
                <a:gd name="T4" fmla="*/ 0 w 7"/>
                <a:gd name="T5" fmla="*/ 9 h 42"/>
                <a:gd name="T6" fmla="*/ 0 w 7"/>
                <a:gd name="T7" fmla="*/ 41 h 42"/>
                <a:gd name="T8" fmla="*/ 7 w 7"/>
                <a:gd name="T9" fmla="*/ 42 h 42"/>
                <a:gd name="T10" fmla="*/ 7 w 7"/>
                <a:gd name="T11" fmla="*/ 9 h 42"/>
                <a:gd name="T12" fmla="*/ 7 w 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42">
                  <a:moveTo>
                    <a:pt x="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41"/>
                  </a:lnTo>
                  <a:lnTo>
                    <a:pt x="7" y="42"/>
                  </a:lnTo>
                  <a:lnTo>
                    <a:pt x="7" y="9"/>
                  </a:lnTo>
                  <a:lnTo>
                    <a:pt x="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54" name="Freeform 255">
              <a:extLst>
                <a:ext uri="{FF2B5EF4-FFF2-40B4-BE49-F238E27FC236}">
                  <a16:creationId xmlns:a16="http://schemas.microsoft.com/office/drawing/2014/main" id="{21DA5757-4A56-4978-93D3-AE2F100D4FEB}"/>
                </a:ext>
              </a:extLst>
            </p:cNvPr>
            <p:cNvSpPr>
              <a:spLocks/>
            </p:cNvSpPr>
            <p:nvPr/>
          </p:nvSpPr>
          <p:spPr bwMode="gray">
            <a:xfrm>
              <a:off x="7272338" y="5081588"/>
              <a:ext cx="269875" cy="258763"/>
            </a:xfrm>
            <a:custGeom>
              <a:avLst/>
              <a:gdLst>
                <a:gd name="T0" fmla="*/ 170 w 170"/>
                <a:gd name="T1" fmla="*/ 0 h 163"/>
                <a:gd name="T2" fmla="*/ 0 w 170"/>
                <a:gd name="T3" fmla="*/ 0 h 163"/>
                <a:gd name="T4" fmla="*/ 0 w 170"/>
                <a:gd name="T5" fmla="*/ 66 h 163"/>
                <a:gd name="T6" fmla="*/ 8 w 170"/>
                <a:gd name="T7" fmla="*/ 71 h 163"/>
                <a:gd name="T8" fmla="*/ 8 w 170"/>
                <a:gd name="T9" fmla="*/ 69 h 163"/>
                <a:gd name="T10" fmla="*/ 8 w 170"/>
                <a:gd name="T11" fmla="*/ 48 h 163"/>
                <a:gd name="T12" fmla="*/ 8 w 170"/>
                <a:gd name="T13" fmla="*/ 7 h 163"/>
                <a:gd name="T14" fmla="*/ 80 w 170"/>
                <a:gd name="T15" fmla="*/ 7 h 163"/>
                <a:gd name="T16" fmla="*/ 89 w 170"/>
                <a:gd name="T17" fmla="*/ 7 h 163"/>
                <a:gd name="T18" fmla="*/ 160 w 170"/>
                <a:gd name="T19" fmla="*/ 7 h 163"/>
                <a:gd name="T20" fmla="*/ 160 w 170"/>
                <a:gd name="T21" fmla="*/ 16 h 163"/>
                <a:gd name="T22" fmla="*/ 160 w 170"/>
                <a:gd name="T23" fmla="*/ 51 h 163"/>
                <a:gd name="T24" fmla="*/ 127 w 170"/>
                <a:gd name="T25" fmla="*/ 85 h 163"/>
                <a:gd name="T26" fmla="*/ 160 w 170"/>
                <a:gd name="T27" fmla="*/ 51 h 163"/>
                <a:gd name="T28" fmla="*/ 160 w 170"/>
                <a:gd name="T29" fmla="*/ 85 h 163"/>
                <a:gd name="T30" fmla="*/ 160 w 170"/>
                <a:gd name="T31" fmla="*/ 93 h 163"/>
                <a:gd name="T32" fmla="*/ 160 w 170"/>
                <a:gd name="T33" fmla="*/ 102 h 163"/>
                <a:gd name="T34" fmla="*/ 160 w 170"/>
                <a:gd name="T35" fmla="*/ 128 h 163"/>
                <a:gd name="T36" fmla="*/ 142 w 170"/>
                <a:gd name="T37" fmla="*/ 147 h 163"/>
                <a:gd name="T38" fmla="*/ 160 w 170"/>
                <a:gd name="T39" fmla="*/ 128 h 163"/>
                <a:gd name="T40" fmla="*/ 160 w 170"/>
                <a:gd name="T41" fmla="*/ 157 h 163"/>
                <a:gd name="T42" fmla="*/ 170 w 170"/>
                <a:gd name="T43" fmla="*/ 163 h 163"/>
                <a:gd name="T44" fmla="*/ 170 w 170"/>
                <a:gd name="T4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0" h="163">
                  <a:moveTo>
                    <a:pt x="170" y="0"/>
                  </a:moveTo>
                  <a:lnTo>
                    <a:pt x="0" y="0"/>
                  </a:lnTo>
                  <a:lnTo>
                    <a:pt x="0" y="66"/>
                  </a:lnTo>
                  <a:lnTo>
                    <a:pt x="8" y="71"/>
                  </a:lnTo>
                  <a:lnTo>
                    <a:pt x="8" y="69"/>
                  </a:lnTo>
                  <a:lnTo>
                    <a:pt x="8" y="48"/>
                  </a:lnTo>
                  <a:lnTo>
                    <a:pt x="8" y="7"/>
                  </a:lnTo>
                  <a:lnTo>
                    <a:pt x="80" y="7"/>
                  </a:lnTo>
                  <a:lnTo>
                    <a:pt x="89" y="7"/>
                  </a:lnTo>
                  <a:lnTo>
                    <a:pt x="160" y="7"/>
                  </a:lnTo>
                  <a:lnTo>
                    <a:pt x="160" y="16"/>
                  </a:lnTo>
                  <a:lnTo>
                    <a:pt x="160" y="51"/>
                  </a:lnTo>
                  <a:lnTo>
                    <a:pt x="127" y="85"/>
                  </a:lnTo>
                  <a:lnTo>
                    <a:pt x="160" y="51"/>
                  </a:lnTo>
                  <a:lnTo>
                    <a:pt x="160" y="85"/>
                  </a:lnTo>
                  <a:lnTo>
                    <a:pt x="160" y="93"/>
                  </a:lnTo>
                  <a:lnTo>
                    <a:pt x="160" y="102"/>
                  </a:lnTo>
                  <a:lnTo>
                    <a:pt x="160" y="128"/>
                  </a:lnTo>
                  <a:lnTo>
                    <a:pt x="142" y="147"/>
                  </a:lnTo>
                  <a:lnTo>
                    <a:pt x="160" y="128"/>
                  </a:lnTo>
                  <a:lnTo>
                    <a:pt x="160" y="157"/>
                  </a:lnTo>
                  <a:lnTo>
                    <a:pt x="170" y="163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B2B7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55" name="Freeform 256">
              <a:extLst>
                <a:ext uri="{FF2B5EF4-FFF2-40B4-BE49-F238E27FC236}">
                  <a16:creationId xmlns:a16="http://schemas.microsoft.com/office/drawing/2014/main" id="{CA4E29D3-280B-4FEF-964B-7DF92242CEE6}"/>
                </a:ext>
              </a:extLst>
            </p:cNvPr>
            <p:cNvSpPr>
              <a:spLocks/>
            </p:cNvSpPr>
            <p:nvPr/>
          </p:nvSpPr>
          <p:spPr bwMode="gray">
            <a:xfrm>
              <a:off x="7272338" y="5081588"/>
              <a:ext cx="269875" cy="258763"/>
            </a:xfrm>
            <a:custGeom>
              <a:avLst/>
              <a:gdLst>
                <a:gd name="T0" fmla="*/ 170 w 170"/>
                <a:gd name="T1" fmla="*/ 0 h 163"/>
                <a:gd name="T2" fmla="*/ 0 w 170"/>
                <a:gd name="T3" fmla="*/ 0 h 163"/>
                <a:gd name="T4" fmla="*/ 0 w 170"/>
                <a:gd name="T5" fmla="*/ 66 h 163"/>
                <a:gd name="T6" fmla="*/ 8 w 170"/>
                <a:gd name="T7" fmla="*/ 71 h 163"/>
                <a:gd name="T8" fmla="*/ 8 w 170"/>
                <a:gd name="T9" fmla="*/ 69 h 163"/>
                <a:gd name="T10" fmla="*/ 8 w 170"/>
                <a:gd name="T11" fmla="*/ 48 h 163"/>
                <a:gd name="T12" fmla="*/ 8 w 170"/>
                <a:gd name="T13" fmla="*/ 7 h 163"/>
                <a:gd name="T14" fmla="*/ 80 w 170"/>
                <a:gd name="T15" fmla="*/ 7 h 163"/>
                <a:gd name="T16" fmla="*/ 89 w 170"/>
                <a:gd name="T17" fmla="*/ 7 h 163"/>
                <a:gd name="T18" fmla="*/ 160 w 170"/>
                <a:gd name="T19" fmla="*/ 7 h 163"/>
                <a:gd name="T20" fmla="*/ 160 w 170"/>
                <a:gd name="T21" fmla="*/ 16 h 163"/>
                <a:gd name="T22" fmla="*/ 160 w 170"/>
                <a:gd name="T23" fmla="*/ 51 h 163"/>
                <a:gd name="T24" fmla="*/ 127 w 170"/>
                <a:gd name="T25" fmla="*/ 85 h 163"/>
                <a:gd name="T26" fmla="*/ 160 w 170"/>
                <a:gd name="T27" fmla="*/ 51 h 163"/>
                <a:gd name="T28" fmla="*/ 160 w 170"/>
                <a:gd name="T29" fmla="*/ 85 h 163"/>
                <a:gd name="T30" fmla="*/ 160 w 170"/>
                <a:gd name="T31" fmla="*/ 93 h 163"/>
                <a:gd name="T32" fmla="*/ 160 w 170"/>
                <a:gd name="T33" fmla="*/ 102 h 163"/>
                <a:gd name="T34" fmla="*/ 160 w 170"/>
                <a:gd name="T35" fmla="*/ 128 h 163"/>
                <a:gd name="T36" fmla="*/ 142 w 170"/>
                <a:gd name="T37" fmla="*/ 147 h 163"/>
                <a:gd name="T38" fmla="*/ 160 w 170"/>
                <a:gd name="T39" fmla="*/ 128 h 163"/>
                <a:gd name="T40" fmla="*/ 160 w 170"/>
                <a:gd name="T41" fmla="*/ 157 h 163"/>
                <a:gd name="T42" fmla="*/ 170 w 170"/>
                <a:gd name="T43" fmla="*/ 163 h 163"/>
                <a:gd name="T44" fmla="*/ 170 w 170"/>
                <a:gd name="T4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0" h="163">
                  <a:moveTo>
                    <a:pt x="170" y="0"/>
                  </a:moveTo>
                  <a:lnTo>
                    <a:pt x="0" y="0"/>
                  </a:lnTo>
                  <a:lnTo>
                    <a:pt x="0" y="66"/>
                  </a:lnTo>
                  <a:lnTo>
                    <a:pt x="8" y="71"/>
                  </a:lnTo>
                  <a:lnTo>
                    <a:pt x="8" y="69"/>
                  </a:lnTo>
                  <a:lnTo>
                    <a:pt x="8" y="48"/>
                  </a:lnTo>
                  <a:lnTo>
                    <a:pt x="8" y="7"/>
                  </a:lnTo>
                  <a:lnTo>
                    <a:pt x="80" y="7"/>
                  </a:lnTo>
                  <a:lnTo>
                    <a:pt x="89" y="7"/>
                  </a:lnTo>
                  <a:lnTo>
                    <a:pt x="160" y="7"/>
                  </a:lnTo>
                  <a:lnTo>
                    <a:pt x="160" y="16"/>
                  </a:lnTo>
                  <a:lnTo>
                    <a:pt x="160" y="51"/>
                  </a:lnTo>
                  <a:lnTo>
                    <a:pt x="127" y="85"/>
                  </a:lnTo>
                  <a:lnTo>
                    <a:pt x="160" y="51"/>
                  </a:lnTo>
                  <a:lnTo>
                    <a:pt x="160" y="85"/>
                  </a:lnTo>
                  <a:lnTo>
                    <a:pt x="160" y="93"/>
                  </a:lnTo>
                  <a:lnTo>
                    <a:pt x="160" y="102"/>
                  </a:lnTo>
                  <a:lnTo>
                    <a:pt x="160" y="128"/>
                  </a:lnTo>
                  <a:lnTo>
                    <a:pt x="142" y="147"/>
                  </a:lnTo>
                  <a:lnTo>
                    <a:pt x="160" y="128"/>
                  </a:lnTo>
                  <a:lnTo>
                    <a:pt x="160" y="157"/>
                  </a:lnTo>
                  <a:lnTo>
                    <a:pt x="170" y="163"/>
                  </a:lnTo>
                  <a:lnTo>
                    <a:pt x="17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56" name="Freeform 257">
              <a:extLst>
                <a:ext uri="{FF2B5EF4-FFF2-40B4-BE49-F238E27FC236}">
                  <a16:creationId xmlns:a16="http://schemas.microsoft.com/office/drawing/2014/main" id="{AFC5FCED-BBFF-4CE3-A7BA-527DB2179AB2}"/>
                </a:ext>
              </a:extLst>
            </p:cNvPr>
            <p:cNvSpPr>
              <a:spLocks/>
            </p:cNvSpPr>
            <p:nvPr/>
          </p:nvSpPr>
          <p:spPr bwMode="gray">
            <a:xfrm>
              <a:off x="7497763" y="5284788"/>
              <a:ext cx="28575" cy="46038"/>
            </a:xfrm>
            <a:custGeom>
              <a:avLst/>
              <a:gdLst>
                <a:gd name="T0" fmla="*/ 18 w 18"/>
                <a:gd name="T1" fmla="*/ 0 h 29"/>
                <a:gd name="T2" fmla="*/ 0 w 18"/>
                <a:gd name="T3" fmla="*/ 19 h 29"/>
                <a:gd name="T4" fmla="*/ 18 w 18"/>
                <a:gd name="T5" fmla="*/ 29 h 29"/>
                <a:gd name="T6" fmla="*/ 18 w 1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9">
                  <a:moveTo>
                    <a:pt x="18" y="0"/>
                  </a:moveTo>
                  <a:lnTo>
                    <a:pt x="0" y="19"/>
                  </a:lnTo>
                  <a:lnTo>
                    <a:pt x="18" y="2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34828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57" name="Freeform 258">
              <a:extLst>
                <a:ext uri="{FF2B5EF4-FFF2-40B4-BE49-F238E27FC236}">
                  <a16:creationId xmlns:a16="http://schemas.microsoft.com/office/drawing/2014/main" id="{63FBE16A-56BE-464B-AE0E-588A9E005FCD}"/>
                </a:ext>
              </a:extLst>
            </p:cNvPr>
            <p:cNvSpPr>
              <a:spLocks/>
            </p:cNvSpPr>
            <p:nvPr/>
          </p:nvSpPr>
          <p:spPr bwMode="gray">
            <a:xfrm>
              <a:off x="7497763" y="5284788"/>
              <a:ext cx="28575" cy="46038"/>
            </a:xfrm>
            <a:custGeom>
              <a:avLst/>
              <a:gdLst>
                <a:gd name="T0" fmla="*/ 18 w 18"/>
                <a:gd name="T1" fmla="*/ 0 h 29"/>
                <a:gd name="T2" fmla="*/ 0 w 18"/>
                <a:gd name="T3" fmla="*/ 19 h 29"/>
                <a:gd name="T4" fmla="*/ 18 w 18"/>
                <a:gd name="T5" fmla="*/ 29 h 29"/>
                <a:gd name="T6" fmla="*/ 18 w 1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9">
                  <a:moveTo>
                    <a:pt x="18" y="0"/>
                  </a:moveTo>
                  <a:lnTo>
                    <a:pt x="0" y="19"/>
                  </a:lnTo>
                  <a:lnTo>
                    <a:pt x="18" y="29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58" name="Freeform 259">
              <a:extLst>
                <a:ext uri="{FF2B5EF4-FFF2-40B4-BE49-F238E27FC236}">
                  <a16:creationId xmlns:a16="http://schemas.microsoft.com/office/drawing/2014/main" id="{0342BD5B-D205-48D7-AC81-16F1A5D33F8D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426325" y="5162550"/>
              <a:ext cx="100013" cy="152400"/>
            </a:xfrm>
            <a:custGeom>
              <a:avLst/>
              <a:gdLst>
                <a:gd name="T0" fmla="*/ 63 w 63"/>
                <a:gd name="T1" fmla="*/ 51 h 96"/>
                <a:gd name="T2" fmla="*/ 13 w 63"/>
                <a:gd name="T3" fmla="*/ 51 h 96"/>
                <a:gd name="T4" fmla="*/ 0 w 63"/>
                <a:gd name="T5" fmla="*/ 64 h 96"/>
                <a:gd name="T6" fmla="*/ 0 w 63"/>
                <a:gd name="T7" fmla="*/ 70 h 96"/>
                <a:gd name="T8" fmla="*/ 45 w 63"/>
                <a:gd name="T9" fmla="*/ 96 h 96"/>
                <a:gd name="T10" fmla="*/ 63 w 63"/>
                <a:gd name="T11" fmla="*/ 77 h 96"/>
                <a:gd name="T12" fmla="*/ 63 w 63"/>
                <a:gd name="T13" fmla="*/ 51 h 96"/>
                <a:gd name="T14" fmla="*/ 63 w 63"/>
                <a:gd name="T15" fmla="*/ 0 h 96"/>
                <a:gd name="T16" fmla="*/ 30 w 63"/>
                <a:gd name="T17" fmla="*/ 34 h 96"/>
                <a:gd name="T18" fmla="*/ 63 w 63"/>
                <a:gd name="T19" fmla="*/ 34 h 96"/>
                <a:gd name="T20" fmla="*/ 63 w 63"/>
                <a:gd name="T2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96">
                  <a:moveTo>
                    <a:pt x="63" y="51"/>
                  </a:moveTo>
                  <a:lnTo>
                    <a:pt x="13" y="51"/>
                  </a:lnTo>
                  <a:lnTo>
                    <a:pt x="0" y="64"/>
                  </a:lnTo>
                  <a:lnTo>
                    <a:pt x="0" y="70"/>
                  </a:lnTo>
                  <a:lnTo>
                    <a:pt x="45" y="96"/>
                  </a:lnTo>
                  <a:lnTo>
                    <a:pt x="63" y="77"/>
                  </a:lnTo>
                  <a:lnTo>
                    <a:pt x="63" y="51"/>
                  </a:lnTo>
                  <a:close/>
                  <a:moveTo>
                    <a:pt x="63" y="0"/>
                  </a:moveTo>
                  <a:lnTo>
                    <a:pt x="30" y="34"/>
                  </a:lnTo>
                  <a:lnTo>
                    <a:pt x="63" y="34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246D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59" name="Freeform 260">
              <a:extLst>
                <a:ext uri="{FF2B5EF4-FFF2-40B4-BE49-F238E27FC236}">
                  <a16:creationId xmlns:a16="http://schemas.microsoft.com/office/drawing/2014/main" id="{93756373-266C-4472-9667-138CEEA1BFF5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426325" y="5162550"/>
              <a:ext cx="100013" cy="152400"/>
            </a:xfrm>
            <a:custGeom>
              <a:avLst/>
              <a:gdLst>
                <a:gd name="T0" fmla="*/ 63 w 63"/>
                <a:gd name="T1" fmla="*/ 51 h 96"/>
                <a:gd name="T2" fmla="*/ 13 w 63"/>
                <a:gd name="T3" fmla="*/ 51 h 96"/>
                <a:gd name="T4" fmla="*/ 0 w 63"/>
                <a:gd name="T5" fmla="*/ 64 h 96"/>
                <a:gd name="T6" fmla="*/ 0 w 63"/>
                <a:gd name="T7" fmla="*/ 70 h 96"/>
                <a:gd name="T8" fmla="*/ 45 w 63"/>
                <a:gd name="T9" fmla="*/ 96 h 96"/>
                <a:gd name="T10" fmla="*/ 63 w 63"/>
                <a:gd name="T11" fmla="*/ 77 h 96"/>
                <a:gd name="T12" fmla="*/ 63 w 63"/>
                <a:gd name="T13" fmla="*/ 51 h 96"/>
                <a:gd name="T14" fmla="*/ 63 w 63"/>
                <a:gd name="T15" fmla="*/ 0 h 96"/>
                <a:gd name="T16" fmla="*/ 30 w 63"/>
                <a:gd name="T17" fmla="*/ 34 h 96"/>
                <a:gd name="T18" fmla="*/ 63 w 63"/>
                <a:gd name="T19" fmla="*/ 34 h 96"/>
                <a:gd name="T20" fmla="*/ 63 w 63"/>
                <a:gd name="T2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96">
                  <a:moveTo>
                    <a:pt x="63" y="51"/>
                  </a:moveTo>
                  <a:lnTo>
                    <a:pt x="13" y="51"/>
                  </a:lnTo>
                  <a:lnTo>
                    <a:pt x="0" y="64"/>
                  </a:lnTo>
                  <a:lnTo>
                    <a:pt x="0" y="70"/>
                  </a:lnTo>
                  <a:lnTo>
                    <a:pt x="45" y="96"/>
                  </a:lnTo>
                  <a:lnTo>
                    <a:pt x="63" y="77"/>
                  </a:lnTo>
                  <a:lnTo>
                    <a:pt x="63" y="51"/>
                  </a:lnTo>
                  <a:moveTo>
                    <a:pt x="63" y="0"/>
                  </a:moveTo>
                  <a:lnTo>
                    <a:pt x="30" y="34"/>
                  </a:lnTo>
                  <a:lnTo>
                    <a:pt x="63" y="34"/>
                  </a:lnTo>
                  <a:lnTo>
                    <a:pt x="6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60" name="Freeform 261">
              <a:extLst>
                <a:ext uri="{FF2B5EF4-FFF2-40B4-BE49-F238E27FC236}">
                  <a16:creationId xmlns:a16="http://schemas.microsoft.com/office/drawing/2014/main" id="{CE4D005E-892F-4ADF-9E3E-BAAC9815570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426325" y="5106988"/>
              <a:ext cx="100013" cy="157163"/>
            </a:xfrm>
            <a:custGeom>
              <a:avLst/>
              <a:gdLst>
                <a:gd name="T0" fmla="*/ 13 w 63"/>
                <a:gd name="T1" fmla="*/ 86 h 99"/>
                <a:gd name="T2" fmla="*/ 0 w 63"/>
                <a:gd name="T3" fmla="*/ 86 h 99"/>
                <a:gd name="T4" fmla="*/ 0 w 63"/>
                <a:gd name="T5" fmla="*/ 99 h 99"/>
                <a:gd name="T6" fmla="*/ 13 w 63"/>
                <a:gd name="T7" fmla="*/ 86 h 99"/>
                <a:gd name="T8" fmla="*/ 63 w 63"/>
                <a:gd name="T9" fmla="*/ 0 h 99"/>
                <a:gd name="T10" fmla="*/ 29 w 63"/>
                <a:gd name="T11" fmla="*/ 0 h 99"/>
                <a:gd name="T12" fmla="*/ 0 w 63"/>
                <a:gd name="T13" fmla="*/ 29 h 99"/>
                <a:gd name="T14" fmla="*/ 0 w 63"/>
                <a:gd name="T15" fmla="*/ 69 h 99"/>
                <a:gd name="T16" fmla="*/ 30 w 63"/>
                <a:gd name="T17" fmla="*/ 69 h 99"/>
                <a:gd name="T18" fmla="*/ 63 w 63"/>
                <a:gd name="T19" fmla="*/ 35 h 99"/>
                <a:gd name="T20" fmla="*/ 63 w 63"/>
                <a:gd name="T21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99">
                  <a:moveTo>
                    <a:pt x="13" y="86"/>
                  </a:moveTo>
                  <a:lnTo>
                    <a:pt x="0" y="86"/>
                  </a:lnTo>
                  <a:lnTo>
                    <a:pt x="0" y="99"/>
                  </a:lnTo>
                  <a:lnTo>
                    <a:pt x="13" y="86"/>
                  </a:lnTo>
                  <a:close/>
                  <a:moveTo>
                    <a:pt x="63" y="0"/>
                  </a:moveTo>
                  <a:lnTo>
                    <a:pt x="29" y="0"/>
                  </a:lnTo>
                  <a:lnTo>
                    <a:pt x="0" y="29"/>
                  </a:lnTo>
                  <a:lnTo>
                    <a:pt x="0" y="69"/>
                  </a:lnTo>
                  <a:lnTo>
                    <a:pt x="30" y="69"/>
                  </a:lnTo>
                  <a:lnTo>
                    <a:pt x="63" y="3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34828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61" name="Freeform 262">
              <a:extLst>
                <a:ext uri="{FF2B5EF4-FFF2-40B4-BE49-F238E27FC236}">
                  <a16:creationId xmlns:a16="http://schemas.microsoft.com/office/drawing/2014/main" id="{EF0981B8-7777-4E9C-8E9E-4D508CE4A18E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426325" y="5106988"/>
              <a:ext cx="100013" cy="157163"/>
            </a:xfrm>
            <a:custGeom>
              <a:avLst/>
              <a:gdLst>
                <a:gd name="T0" fmla="*/ 13 w 63"/>
                <a:gd name="T1" fmla="*/ 86 h 99"/>
                <a:gd name="T2" fmla="*/ 0 w 63"/>
                <a:gd name="T3" fmla="*/ 86 h 99"/>
                <a:gd name="T4" fmla="*/ 0 w 63"/>
                <a:gd name="T5" fmla="*/ 99 h 99"/>
                <a:gd name="T6" fmla="*/ 13 w 63"/>
                <a:gd name="T7" fmla="*/ 86 h 99"/>
                <a:gd name="T8" fmla="*/ 63 w 63"/>
                <a:gd name="T9" fmla="*/ 0 h 99"/>
                <a:gd name="T10" fmla="*/ 29 w 63"/>
                <a:gd name="T11" fmla="*/ 0 h 99"/>
                <a:gd name="T12" fmla="*/ 0 w 63"/>
                <a:gd name="T13" fmla="*/ 29 h 99"/>
                <a:gd name="T14" fmla="*/ 0 w 63"/>
                <a:gd name="T15" fmla="*/ 69 h 99"/>
                <a:gd name="T16" fmla="*/ 30 w 63"/>
                <a:gd name="T17" fmla="*/ 69 h 99"/>
                <a:gd name="T18" fmla="*/ 63 w 63"/>
                <a:gd name="T19" fmla="*/ 35 h 99"/>
                <a:gd name="T20" fmla="*/ 63 w 63"/>
                <a:gd name="T21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99">
                  <a:moveTo>
                    <a:pt x="13" y="86"/>
                  </a:moveTo>
                  <a:lnTo>
                    <a:pt x="0" y="86"/>
                  </a:lnTo>
                  <a:lnTo>
                    <a:pt x="0" y="99"/>
                  </a:lnTo>
                  <a:lnTo>
                    <a:pt x="13" y="86"/>
                  </a:lnTo>
                  <a:moveTo>
                    <a:pt x="63" y="0"/>
                  </a:moveTo>
                  <a:lnTo>
                    <a:pt x="29" y="0"/>
                  </a:lnTo>
                  <a:lnTo>
                    <a:pt x="0" y="29"/>
                  </a:lnTo>
                  <a:lnTo>
                    <a:pt x="0" y="69"/>
                  </a:lnTo>
                  <a:lnTo>
                    <a:pt x="30" y="69"/>
                  </a:lnTo>
                  <a:lnTo>
                    <a:pt x="63" y="35"/>
                  </a:lnTo>
                  <a:lnTo>
                    <a:pt x="6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62" name="Freeform 263">
              <a:extLst>
                <a:ext uri="{FF2B5EF4-FFF2-40B4-BE49-F238E27FC236}">
                  <a16:creationId xmlns:a16="http://schemas.microsoft.com/office/drawing/2014/main" id="{09D50D40-FADF-4D52-9635-929EB0FC3793}"/>
                </a:ext>
              </a:extLst>
            </p:cNvPr>
            <p:cNvSpPr>
              <a:spLocks/>
            </p:cNvSpPr>
            <p:nvPr/>
          </p:nvSpPr>
          <p:spPr bwMode="gray">
            <a:xfrm>
              <a:off x="7426325" y="5106988"/>
              <a:ext cx="46038" cy="46038"/>
            </a:xfrm>
            <a:custGeom>
              <a:avLst/>
              <a:gdLst>
                <a:gd name="T0" fmla="*/ 29 w 29"/>
                <a:gd name="T1" fmla="*/ 0 h 29"/>
                <a:gd name="T2" fmla="*/ 0 w 29"/>
                <a:gd name="T3" fmla="*/ 0 h 29"/>
                <a:gd name="T4" fmla="*/ 0 w 29"/>
                <a:gd name="T5" fmla="*/ 29 h 29"/>
                <a:gd name="T6" fmla="*/ 29 w 2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29" y="0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246D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63" name="Freeform 264">
              <a:extLst>
                <a:ext uri="{FF2B5EF4-FFF2-40B4-BE49-F238E27FC236}">
                  <a16:creationId xmlns:a16="http://schemas.microsoft.com/office/drawing/2014/main" id="{BCD99C58-7205-40AC-BE5A-FEB16EB70285}"/>
                </a:ext>
              </a:extLst>
            </p:cNvPr>
            <p:cNvSpPr>
              <a:spLocks/>
            </p:cNvSpPr>
            <p:nvPr/>
          </p:nvSpPr>
          <p:spPr bwMode="gray">
            <a:xfrm>
              <a:off x="7426325" y="5106988"/>
              <a:ext cx="46038" cy="46038"/>
            </a:xfrm>
            <a:custGeom>
              <a:avLst/>
              <a:gdLst>
                <a:gd name="T0" fmla="*/ 29 w 29"/>
                <a:gd name="T1" fmla="*/ 0 h 29"/>
                <a:gd name="T2" fmla="*/ 0 w 29"/>
                <a:gd name="T3" fmla="*/ 0 h 29"/>
                <a:gd name="T4" fmla="*/ 0 w 29"/>
                <a:gd name="T5" fmla="*/ 29 h 29"/>
                <a:gd name="T6" fmla="*/ 29 w 2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29" y="0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2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64" name="Freeform 265">
              <a:extLst>
                <a:ext uri="{FF2B5EF4-FFF2-40B4-BE49-F238E27FC236}">
                  <a16:creationId xmlns:a16="http://schemas.microsoft.com/office/drawing/2014/main" id="{E95B1604-A5E6-4707-8FF2-1924A70F0496}"/>
                </a:ext>
              </a:extLst>
            </p:cNvPr>
            <p:cNvSpPr>
              <a:spLocks/>
            </p:cNvSpPr>
            <p:nvPr/>
          </p:nvSpPr>
          <p:spPr bwMode="gray">
            <a:xfrm>
              <a:off x="7299325" y="5106988"/>
              <a:ext cx="38100" cy="38100"/>
            </a:xfrm>
            <a:custGeom>
              <a:avLst/>
              <a:gdLst>
                <a:gd name="T0" fmla="*/ 24 w 24"/>
                <a:gd name="T1" fmla="*/ 0 h 24"/>
                <a:gd name="T2" fmla="*/ 0 w 24"/>
                <a:gd name="T3" fmla="*/ 0 h 24"/>
                <a:gd name="T4" fmla="*/ 0 w 24"/>
                <a:gd name="T5" fmla="*/ 24 h 24"/>
                <a:gd name="T6" fmla="*/ 24 w 24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4">
                  <a:moveTo>
                    <a:pt x="24" y="0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246D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65" name="Freeform 266">
              <a:extLst>
                <a:ext uri="{FF2B5EF4-FFF2-40B4-BE49-F238E27FC236}">
                  <a16:creationId xmlns:a16="http://schemas.microsoft.com/office/drawing/2014/main" id="{7E687573-CB15-4CCC-8762-B99023EAA562}"/>
                </a:ext>
              </a:extLst>
            </p:cNvPr>
            <p:cNvSpPr>
              <a:spLocks/>
            </p:cNvSpPr>
            <p:nvPr/>
          </p:nvSpPr>
          <p:spPr bwMode="gray">
            <a:xfrm>
              <a:off x="7299325" y="5106988"/>
              <a:ext cx="38100" cy="38100"/>
            </a:xfrm>
            <a:custGeom>
              <a:avLst/>
              <a:gdLst>
                <a:gd name="T0" fmla="*/ 24 w 24"/>
                <a:gd name="T1" fmla="*/ 0 h 24"/>
                <a:gd name="T2" fmla="*/ 0 w 24"/>
                <a:gd name="T3" fmla="*/ 0 h 24"/>
                <a:gd name="T4" fmla="*/ 0 w 24"/>
                <a:gd name="T5" fmla="*/ 24 h 24"/>
                <a:gd name="T6" fmla="*/ 24 w 24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4">
                  <a:moveTo>
                    <a:pt x="24" y="0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66" name="Freeform 267">
              <a:extLst>
                <a:ext uri="{FF2B5EF4-FFF2-40B4-BE49-F238E27FC236}">
                  <a16:creationId xmlns:a16="http://schemas.microsoft.com/office/drawing/2014/main" id="{5D331625-BEF0-400E-8D8C-346A31B11DAC}"/>
                </a:ext>
              </a:extLst>
            </p:cNvPr>
            <p:cNvSpPr>
              <a:spLocks/>
            </p:cNvSpPr>
            <p:nvPr/>
          </p:nvSpPr>
          <p:spPr bwMode="gray">
            <a:xfrm>
              <a:off x="7299325" y="5106988"/>
              <a:ext cx="69850" cy="69850"/>
            </a:xfrm>
            <a:custGeom>
              <a:avLst/>
              <a:gdLst>
                <a:gd name="T0" fmla="*/ 44 w 44"/>
                <a:gd name="T1" fmla="*/ 0 h 44"/>
                <a:gd name="T2" fmla="*/ 24 w 44"/>
                <a:gd name="T3" fmla="*/ 0 h 44"/>
                <a:gd name="T4" fmla="*/ 0 w 44"/>
                <a:gd name="T5" fmla="*/ 24 h 44"/>
                <a:gd name="T6" fmla="*/ 0 w 44"/>
                <a:gd name="T7" fmla="*/ 44 h 44"/>
                <a:gd name="T8" fmla="*/ 44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44" y="0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34828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67" name="Freeform 268">
              <a:extLst>
                <a:ext uri="{FF2B5EF4-FFF2-40B4-BE49-F238E27FC236}">
                  <a16:creationId xmlns:a16="http://schemas.microsoft.com/office/drawing/2014/main" id="{1074CA42-475D-4DB6-9349-C0A0C855102A}"/>
                </a:ext>
              </a:extLst>
            </p:cNvPr>
            <p:cNvSpPr>
              <a:spLocks/>
            </p:cNvSpPr>
            <p:nvPr/>
          </p:nvSpPr>
          <p:spPr bwMode="gray">
            <a:xfrm>
              <a:off x="7299325" y="5106988"/>
              <a:ext cx="69850" cy="69850"/>
            </a:xfrm>
            <a:custGeom>
              <a:avLst/>
              <a:gdLst>
                <a:gd name="T0" fmla="*/ 44 w 44"/>
                <a:gd name="T1" fmla="*/ 0 h 44"/>
                <a:gd name="T2" fmla="*/ 24 w 44"/>
                <a:gd name="T3" fmla="*/ 0 h 44"/>
                <a:gd name="T4" fmla="*/ 0 w 44"/>
                <a:gd name="T5" fmla="*/ 24 h 44"/>
                <a:gd name="T6" fmla="*/ 0 w 44"/>
                <a:gd name="T7" fmla="*/ 44 h 44"/>
                <a:gd name="T8" fmla="*/ 44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44" y="0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4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68" name="Freeform 269">
              <a:extLst>
                <a:ext uri="{FF2B5EF4-FFF2-40B4-BE49-F238E27FC236}">
                  <a16:creationId xmlns:a16="http://schemas.microsoft.com/office/drawing/2014/main" id="{6C324AAE-655F-4F97-AC91-40194F07F567}"/>
                </a:ext>
              </a:extLst>
            </p:cNvPr>
            <p:cNvSpPr>
              <a:spLocks/>
            </p:cNvSpPr>
            <p:nvPr/>
          </p:nvSpPr>
          <p:spPr bwMode="gray">
            <a:xfrm>
              <a:off x="7362825" y="5180013"/>
              <a:ext cx="36513" cy="36513"/>
            </a:xfrm>
            <a:custGeom>
              <a:avLst/>
              <a:gdLst>
                <a:gd name="T0" fmla="*/ 23 w 23"/>
                <a:gd name="T1" fmla="*/ 0 h 23"/>
                <a:gd name="T2" fmla="*/ 0 w 23"/>
                <a:gd name="T3" fmla="*/ 23 h 23"/>
                <a:gd name="T4" fmla="*/ 23 w 23"/>
                <a:gd name="T5" fmla="*/ 23 h 23"/>
                <a:gd name="T6" fmla="*/ 23 w 23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3">
                  <a:moveTo>
                    <a:pt x="23" y="0"/>
                  </a:moveTo>
                  <a:lnTo>
                    <a:pt x="0" y="23"/>
                  </a:lnTo>
                  <a:lnTo>
                    <a:pt x="23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4828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69" name="Freeform 270">
              <a:extLst>
                <a:ext uri="{FF2B5EF4-FFF2-40B4-BE49-F238E27FC236}">
                  <a16:creationId xmlns:a16="http://schemas.microsoft.com/office/drawing/2014/main" id="{5D9D89C4-6547-4A6E-8502-CD57540B9A9A}"/>
                </a:ext>
              </a:extLst>
            </p:cNvPr>
            <p:cNvSpPr>
              <a:spLocks/>
            </p:cNvSpPr>
            <p:nvPr/>
          </p:nvSpPr>
          <p:spPr bwMode="gray">
            <a:xfrm>
              <a:off x="7362825" y="5180013"/>
              <a:ext cx="36513" cy="36513"/>
            </a:xfrm>
            <a:custGeom>
              <a:avLst/>
              <a:gdLst>
                <a:gd name="T0" fmla="*/ 23 w 23"/>
                <a:gd name="T1" fmla="*/ 0 h 23"/>
                <a:gd name="T2" fmla="*/ 0 w 23"/>
                <a:gd name="T3" fmla="*/ 23 h 23"/>
                <a:gd name="T4" fmla="*/ 23 w 23"/>
                <a:gd name="T5" fmla="*/ 23 h 23"/>
                <a:gd name="T6" fmla="*/ 23 w 23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3">
                  <a:moveTo>
                    <a:pt x="23" y="0"/>
                  </a:moveTo>
                  <a:lnTo>
                    <a:pt x="0" y="23"/>
                  </a:lnTo>
                  <a:lnTo>
                    <a:pt x="23" y="23"/>
                  </a:lnTo>
                  <a:lnTo>
                    <a:pt x="2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70" name="Freeform 271">
              <a:extLst>
                <a:ext uri="{FF2B5EF4-FFF2-40B4-BE49-F238E27FC236}">
                  <a16:creationId xmlns:a16="http://schemas.microsoft.com/office/drawing/2014/main" id="{F4D5CF00-7F36-4B1A-A070-A7264FEA4870}"/>
                </a:ext>
              </a:extLst>
            </p:cNvPr>
            <p:cNvSpPr>
              <a:spLocks/>
            </p:cNvSpPr>
            <p:nvPr/>
          </p:nvSpPr>
          <p:spPr bwMode="gray">
            <a:xfrm>
              <a:off x="7299325" y="5106988"/>
              <a:ext cx="100013" cy="109538"/>
            </a:xfrm>
            <a:custGeom>
              <a:avLst/>
              <a:gdLst>
                <a:gd name="T0" fmla="*/ 63 w 63"/>
                <a:gd name="T1" fmla="*/ 0 h 69"/>
                <a:gd name="T2" fmla="*/ 44 w 63"/>
                <a:gd name="T3" fmla="*/ 0 h 69"/>
                <a:gd name="T4" fmla="*/ 0 w 63"/>
                <a:gd name="T5" fmla="*/ 44 h 69"/>
                <a:gd name="T6" fmla="*/ 0 w 63"/>
                <a:gd name="T7" fmla="*/ 60 h 69"/>
                <a:gd name="T8" fmla="*/ 17 w 63"/>
                <a:gd name="T9" fmla="*/ 69 h 69"/>
                <a:gd name="T10" fmla="*/ 40 w 63"/>
                <a:gd name="T11" fmla="*/ 69 h 69"/>
                <a:gd name="T12" fmla="*/ 63 w 63"/>
                <a:gd name="T13" fmla="*/ 46 h 69"/>
                <a:gd name="T14" fmla="*/ 63 w 63"/>
                <a:gd name="T1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69">
                  <a:moveTo>
                    <a:pt x="63" y="0"/>
                  </a:moveTo>
                  <a:lnTo>
                    <a:pt x="44" y="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17" y="69"/>
                  </a:lnTo>
                  <a:lnTo>
                    <a:pt x="40" y="69"/>
                  </a:lnTo>
                  <a:lnTo>
                    <a:pt x="63" y="46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246D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71" name="Freeform 272">
              <a:extLst>
                <a:ext uri="{FF2B5EF4-FFF2-40B4-BE49-F238E27FC236}">
                  <a16:creationId xmlns:a16="http://schemas.microsoft.com/office/drawing/2014/main" id="{AA6C9D6E-AC86-445A-9B45-F8697D777A94}"/>
                </a:ext>
              </a:extLst>
            </p:cNvPr>
            <p:cNvSpPr>
              <a:spLocks/>
            </p:cNvSpPr>
            <p:nvPr/>
          </p:nvSpPr>
          <p:spPr bwMode="gray">
            <a:xfrm>
              <a:off x="7299325" y="5106988"/>
              <a:ext cx="100013" cy="109538"/>
            </a:xfrm>
            <a:custGeom>
              <a:avLst/>
              <a:gdLst>
                <a:gd name="T0" fmla="*/ 63 w 63"/>
                <a:gd name="T1" fmla="*/ 0 h 69"/>
                <a:gd name="T2" fmla="*/ 44 w 63"/>
                <a:gd name="T3" fmla="*/ 0 h 69"/>
                <a:gd name="T4" fmla="*/ 0 w 63"/>
                <a:gd name="T5" fmla="*/ 44 h 69"/>
                <a:gd name="T6" fmla="*/ 0 w 63"/>
                <a:gd name="T7" fmla="*/ 60 h 69"/>
                <a:gd name="T8" fmla="*/ 17 w 63"/>
                <a:gd name="T9" fmla="*/ 69 h 69"/>
                <a:gd name="T10" fmla="*/ 40 w 63"/>
                <a:gd name="T11" fmla="*/ 69 h 69"/>
                <a:gd name="T12" fmla="*/ 63 w 63"/>
                <a:gd name="T13" fmla="*/ 46 h 69"/>
                <a:gd name="T14" fmla="*/ 63 w 63"/>
                <a:gd name="T1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69">
                  <a:moveTo>
                    <a:pt x="63" y="0"/>
                  </a:moveTo>
                  <a:lnTo>
                    <a:pt x="44" y="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17" y="69"/>
                  </a:lnTo>
                  <a:lnTo>
                    <a:pt x="40" y="69"/>
                  </a:lnTo>
                  <a:lnTo>
                    <a:pt x="63" y="46"/>
                  </a:lnTo>
                  <a:lnTo>
                    <a:pt x="6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72" name="Freeform 273">
              <a:extLst>
                <a:ext uri="{FF2B5EF4-FFF2-40B4-BE49-F238E27FC236}">
                  <a16:creationId xmlns:a16="http://schemas.microsoft.com/office/drawing/2014/main" id="{D2127DD6-7A07-4D12-BE42-CDB82525BF0A}"/>
                </a:ext>
              </a:extLst>
            </p:cNvPr>
            <p:cNvSpPr>
              <a:spLocks/>
            </p:cNvSpPr>
            <p:nvPr/>
          </p:nvSpPr>
          <p:spPr bwMode="gray">
            <a:xfrm>
              <a:off x="7372350" y="5243513"/>
              <a:ext cx="26988" cy="17463"/>
            </a:xfrm>
            <a:custGeom>
              <a:avLst/>
              <a:gdLst>
                <a:gd name="T0" fmla="*/ 17 w 17"/>
                <a:gd name="T1" fmla="*/ 0 h 11"/>
                <a:gd name="T2" fmla="*/ 0 w 17"/>
                <a:gd name="T3" fmla="*/ 0 h 11"/>
                <a:gd name="T4" fmla="*/ 17 w 17"/>
                <a:gd name="T5" fmla="*/ 11 h 11"/>
                <a:gd name="T6" fmla="*/ 17 w 17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1">
                  <a:moveTo>
                    <a:pt x="17" y="0"/>
                  </a:moveTo>
                  <a:lnTo>
                    <a:pt x="0" y="0"/>
                  </a:lnTo>
                  <a:lnTo>
                    <a:pt x="17" y="1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34828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73" name="Freeform 274">
              <a:extLst>
                <a:ext uri="{FF2B5EF4-FFF2-40B4-BE49-F238E27FC236}">
                  <a16:creationId xmlns:a16="http://schemas.microsoft.com/office/drawing/2014/main" id="{EC0607E2-35DA-46F9-8334-8AE570CAEEB4}"/>
                </a:ext>
              </a:extLst>
            </p:cNvPr>
            <p:cNvSpPr>
              <a:spLocks/>
            </p:cNvSpPr>
            <p:nvPr/>
          </p:nvSpPr>
          <p:spPr bwMode="gray">
            <a:xfrm>
              <a:off x="7372350" y="5243513"/>
              <a:ext cx="26988" cy="17463"/>
            </a:xfrm>
            <a:custGeom>
              <a:avLst/>
              <a:gdLst>
                <a:gd name="T0" fmla="*/ 17 w 17"/>
                <a:gd name="T1" fmla="*/ 0 h 11"/>
                <a:gd name="T2" fmla="*/ 0 w 17"/>
                <a:gd name="T3" fmla="*/ 0 h 11"/>
                <a:gd name="T4" fmla="*/ 17 w 17"/>
                <a:gd name="T5" fmla="*/ 11 h 11"/>
                <a:gd name="T6" fmla="*/ 17 w 17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1">
                  <a:moveTo>
                    <a:pt x="17" y="0"/>
                  </a:moveTo>
                  <a:lnTo>
                    <a:pt x="0" y="0"/>
                  </a:lnTo>
                  <a:lnTo>
                    <a:pt x="17" y="11"/>
                  </a:lnTo>
                  <a:lnTo>
                    <a:pt x="1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74" name="Freeform 275">
              <a:extLst>
                <a:ext uri="{FF2B5EF4-FFF2-40B4-BE49-F238E27FC236}">
                  <a16:creationId xmlns:a16="http://schemas.microsoft.com/office/drawing/2014/main" id="{1397FEE0-7510-4422-B51E-28AA1C173A03}"/>
                </a:ext>
              </a:extLst>
            </p:cNvPr>
            <p:cNvSpPr>
              <a:spLocks/>
            </p:cNvSpPr>
            <p:nvPr/>
          </p:nvSpPr>
          <p:spPr bwMode="gray">
            <a:xfrm>
              <a:off x="7285038" y="5092700"/>
              <a:ext cx="14288" cy="109538"/>
            </a:xfrm>
            <a:custGeom>
              <a:avLst/>
              <a:gdLst>
                <a:gd name="T0" fmla="*/ 0 w 9"/>
                <a:gd name="T1" fmla="*/ 0 h 69"/>
                <a:gd name="T2" fmla="*/ 0 w 9"/>
                <a:gd name="T3" fmla="*/ 0 h 69"/>
                <a:gd name="T4" fmla="*/ 0 w 9"/>
                <a:gd name="T5" fmla="*/ 64 h 69"/>
                <a:gd name="T6" fmla="*/ 9 w 9"/>
                <a:gd name="T7" fmla="*/ 69 h 69"/>
                <a:gd name="T8" fmla="*/ 9 w 9"/>
                <a:gd name="T9" fmla="*/ 53 h 69"/>
                <a:gd name="T10" fmla="*/ 9 w 9"/>
                <a:gd name="T11" fmla="*/ 33 h 69"/>
                <a:gd name="T12" fmla="*/ 9 w 9"/>
                <a:gd name="T13" fmla="*/ 9 h 69"/>
                <a:gd name="T14" fmla="*/ 0 w 9"/>
                <a:gd name="T15" fmla="*/ 9 h 69"/>
                <a:gd name="T16" fmla="*/ 0 w 9"/>
                <a:gd name="T1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69">
                  <a:moveTo>
                    <a:pt x="0" y="0"/>
                  </a:moveTo>
                  <a:lnTo>
                    <a:pt x="0" y="0"/>
                  </a:lnTo>
                  <a:lnTo>
                    <a:pt x="0" y="64"/>
                  </a:lnTo>
                  <a:lnTo>
                    <a:pt x="9" y="69"/>
                  </a:lnTo>
                  <a:lnTo>
                    <a:pt x="9" y="53"/>
                  </a:lnTo>
                  <a:lnTo>
                    <a:pt x="9" y="33"/>
                  </a:ln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95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75" name="Freeform 276">
              <a:extLst>
                <a:ext uri="{FF2B5EF4-FFF2-40B4-BE49-F238E27FC236}">
                  <a16:creationId xmlns:a16="http://schemas.microsoft.com/office/drawing/2014/main" id="{366035E2-569E-4B75-9AB2-893C7641D6E1}"/>
                </a:ext>
              </a:extLst>
            </p:cNvPr>
            <p:cNvSpPr>
              <a:spLocks/>
            </p:cNvSpPr>
            <p:nvPr/>
          </p:nvSpPr>
          <p:spPr bwMode="gray">
            <a:xfrm>
              <a:off x="7285038" y="5092700"/>
              <a:ext cx="14288" cy="109538"/>
            </a:xfrm>
            <a:custGeom>
              <a:avLst/>
              <a:gdLst>
                <a:gd name="T0" fmla="*/ 0 w 9"/>
                <a:gd name="T1" fmla="*/ 0 h 69"/>
                <a:gd name="T2" fmla="*/ 0 w 9"/>
                <a:gd name="T3" fmla="*/ 0 h 69"/>
                <a:gd name="T4" fmla="*/ 0 w 9"/>
                <a:gd name="T5" fmla="*/ 64 h 69"/>
                <a:gd name="T6" fmla="*/ 9 w 9"/>
                <a:gd name="T7" fmla="*/ 69 h 69"/>
                <a:gd name="T8" fmla="*/ 9 w 9"/>
                <a:gd name="T9" fmla="*/ 53 h 69"/>
                <a:gd name="T10" fmla="*/ 9 w 9"/>
                <a:gd name="T11" fmla="*/ 33 h 69"/>
                <a:gd name="T12" fmla="*/ 9 w 9"/>
                <a:gd name="T13" fmla="*/ 9 h 69"/>
                <a:gd name="T14" fmla="*/ 0 w 9"/>
                <a:gd name="T15" fmla="*/ 9 h 69"/>
                <a:gd name="T16" fmla="*/ 0 w 9"/>
                <a:gd name="T1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69">
                  <a:moveTo>
                    <a:pt x="0" y="0"/>
                  </a:moveTo>
                  <a:lnTo>
                    <a:pt x="0" y="0"/>
                  </a:lnTo>
                  <a:lnTo>
                    <a:pt x="0" y="64"/>
                  </a:lnTo>
                  <a:lnTo>
                    <a:pt x="9" y="69"/>
                  </a:lnTo>
                  <a:lnTo>
                    <a:pt x="9" y="53"/>
                  </a:lnTo>
                  <a:lnTo>
                    <a:pt x="9" y="33"/>
                  </a:ln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76" name="Freeform 277">
              <a:extLst>
                <a:ext uri="{FF2B5EF4-FFF2-40B4-BE49-F238E27FC236}">
                  <a16:creationId xmlns:a16="http://schemas.microsoft.com/office/drawing/2014/main" id="{24D6B238-E1EB-4B9C-B9C7-6AD468822238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413625" y="5106988"/>
              <a:ext cx="12700" cy="166688"/>
            </a:xfrm>
            <a:custGeom>
              <a:avLst/>
              <a:gdLst>
                <a:gd name="T0" fmla="*/ 8 w 8"/>
                <a:gd name="T1" fmla="*/ 86 h 105"/>
                <a:gd name="T2" fmla="*/ 0 w 8"/>
                <a:gd name="T3" fmla="*/ 86 h 105"/>
                <a:gd name="T4" fmla="*/ 0 w 8"/>
                <a:gd name="T5" fmla="*/ 101 h 105"/>
                <a:gd name="T6" fmla="*/ 8 w 8"/>
                <a:gd name="T7" fmla="*/ 105 h 105"/>
                <a:gd name="T8" fmla="*/ 8 w 8"/>
                <a:gd name="T9" fmla="*/ 99 h 105"/>
                <a:gd name="T10" fmla="*/ 8 w 8"/>
                <a:gd name="T11" fmla="*/ 86 h 105"/>
                <a:gd name="T12" fmla="*/ 8 w 8"/>
                <a:gd name="T13" fmla="*/ 0 h 105"/>
                <a:gd name="T14" fmla="*/ 0 w 8"/>
                <a:gd name="T15" fmla="*/ 0 h 105"/>
                <a:gd name="T16" fmla="*/ 0 w 8"/>
                <a:gd name="T17" fmla="*/ 69 h 105"/>
                <a:gd name="T18" fmla="*/ 8 w 8"/>
                <a:gd name="T19" fmla="*/ 69 h 105"/>
                <a:gd name="T20" fmla="*/ 8 w 8"/>
                <a:gd name="T21" fmla="*/ 29 h 105"/>
                <a:gd name="T22" fmla="*/ 8 w 8"/>
                <a:gd name="T2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105">
                  <a:moveTo>
                    <a:pt x="8" y="86"/>
                  </a:moveTo>
                  <a:lnTo>
                    <a:pt x="0" y="86"/>
                  </a:lnTo>
                  <a:lnTo>
                    <a:pt x="0" y="101"/>
                  </a:lnTo>
                  <a:lnTo>
                    <a:pt x="8" y="105"/>
                  </a:lnTo>
                  <a:lnTo>
                    <a:pt x="8" y="99"/>
                  </a:lnTo>
                  <a:lnTo>
                    <a:pt x="8" y="86"/>
                  </a:lnTo>
                  <a:close/>
                  <a:moveTo>
                    <a:pt x="8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8" y="69"/>
                  </a:lnTo>
                  <a:lnTo>
                    <a:pt x="8" y="2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95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77" name="Freeform 278">
              <a:extLst>
                <a:ext uri="{FF2B5EF4-FFF2-40B4-BE49-F238E27FC236}">
                  <a16:creationId xmlns:a16="http://schemas.microsoft.com/office/drawing/2014/main" id="{BFB6A87F-CB02-4E53-BE0A-065C5FD7BC38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413625" y="5106988"/>
              <a:ext cx="12700" cy="166688"/>
            </a:xfrm>
            <a:custGeom>
              <a:avLst/>
              <a:gdLst>
                <a:gd name="T0" fmla="*/ 8 w 8"/>
                <a:gd name="T1" fmla="*/ 86 h 105"/>
                <a:gd name="T2" fmla="*/ 0 w 8"/>
                <a:gd name="T3" fmla="*/ 86 h 105"/>
                <a:gd name="T4" fmla="*/ 0 w 8"/>
                <a:gd name="T5" fmla="*/ 101 h 105"/>
                <a:gd name="T6" fmla="*/ 8 w 8"/>
                <a:gd name="T7" fmla="*/ 105 h 105"/>
                <a:gd name="T8" fmla="*/ 8 w 8"/>
                <a:gd name="T9" fmla="*/ 99 h 105"/>
                <a:gd name="T10" fmla="*/ 8 w 8"/>
                <a:gd name="T11" fmla="*/ 86 h 105"/>
                <a:gd name="T12" fmla="*/ 8 w 8"/>
                <a:gd name="T13" fmla="*/ 0 h 105"/>
                <a:gd name="T14" fmla="*/ 0 w 8"/>
                <a:gd name="T15" fmla="*/ 0 h 105"/>
                <a:gd name="T16" fmla="*/ 0 w 8"/>
                <a:gd name="T17" fmla="*/ 69 h 105"/>
                <a:gd name="T18" fmla="*/ 8 w 8"/>
                <a:gd name="T19" fmla="*/ 69 h 105"/>
                <a:gd name="T20" fmla="*/ 8 w 8"/>
                <a:gd name="T21" fmla="*/ 29 h 105"/>
                <a:gd name="T22" fmla="*/ 8 w 8"/>
                <a:gd name="T2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105">
                  <a:moveTo>
                    <a:pt x="8" y="86"/>
                  </a:moveTo>
                  <a:lnTo>
                    <a:pt x="0" y="86"/>
                  </a:lnTo>
                  <a:lnTo>
                    <a:pt x="0" y="101"/>
                  </a:lnTo>
                  <a:lnTo>
                    <a:pt x="8" y="105"/>
                  </a:lnTo>
                  <a:lnTo>
                    <a:pt x="8" y="99"/>
                  </a:lnTo>
                  <a:lnTo>
                    <a:pt x="8" y="86"/>
                  </a:lnTo>
                  <a:moveTo>
                    <a:pt x="8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8" y="69"/>
                  </a:lnTo>
                  <a:lnTo>
                    <a:pt x="8" y="29"/>
                  </a:lnTo>
                  <a:lnTo>
                    <a:pt x="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78" name="Freeform 279">
              <a:extLst>
                <a:ext uri="{FF2B5EF4-FFF2-40B4-BE49-F238E27FC236}">
                  <a16:creationId xmlns:a16="http://schemas.microsoft.com/office/drawing/2014/main" id="{E905FCF4-7BCF-4C9E-968A-70574F08846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285038" y="5092700"/>
              <a:ext cx="241300" cy="14288"/>
            </a:xfrm>
            <a:custGeom>
              <a:avLst/>
              <a:gdLst>
                <a:gd name="T0" fmla="*/ 72 w 152"/>
                <a:gd name="T1" fmla="*/ 0 h 9"/>
                <a:gd name="T2" fmla="*/ 0 w 152"/>
                <a:gd name="T3" fmla="*/ 0 h 9"/>
                <a:gd name="T4" fmla="*/ 0 w 152"/>
                <a:gd name="T5" fmla="*/ 9 h 9"/>
                <a:gd name="T6" fmla="*/ 9 w 152"/>
                <a:gd name="T7" fmla="*/ 9 h 9"/>
                <a:gd name="T8" fmla="*/ 33 w 152"/>
                <a:gd name="T9" fmla="*/ 9 h 9"/>
                <a:gd name="T10" fmla="*/ 53 w 152"/>
                <a:gd name="T11" fmla="*/ 9 h 9"/>
                <a:gd name="T12" fmla="*/ 72 w 152"/>
                <a:gd name="T13" fmla="*/ 9 h 9"/>
                <a:gd name="T14" fmla="*/ 72 w 152"/>
                <a:gd name="T15" fmla="*/ 0 h 9"/>
                <a:gd name="T16" fmla="*/ 152 w 152"/>
                <a:gd name="T17" fmla="*/ 0 h 9"/>
                <a:gd name="T18" fmla="*/ 81 w 152"/>
                <a:gd name="T19" fmla="*/ 0 h 9"/>
                <a:gd name="T20" fmla="*/ 81 w 152"/>
                <a:gd name="T21" fmla="*/ 9 h 9"/>
                <a:gd name="T22" fmla="*/ 89 w 152"/>
                <a:gd name="T23" fmla="*/ 9 h 9"/>
                <a:gd name="T24" fmla="*/ 118 w 152"/>
                <a:gd name="T25" fmla="*/ 9 h 9"/>
                <a:gd name="T26" fmla="*/ 152 w 152"/>
                <a:gd name="T27" fmla="*/ 9 h 9"/>
                <a:gd name="T28" fmla="*/ 152 w 152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9">
                  <a:moveTo>
                    <a:pt x="72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9" y="9"/>
                  </a:lnTo>
                  <a:lnTo>
                    <a:pt x="33" y="9"/>
                  </a:lnTo>
                  <a:lnTo>
                    <a:pt x="53" y="9"/>
                  </a:lnTo>
                  <a:lnTo>
                    <a:pt x="72" y="9"/>
                  </a:lnTo>
                  <a:lnTo>
                    <a:pt x="72" y="0"/>
                  </a:lnTo>
                  <a:close/>
                  <a:moveTo>
                    <a:pt x="152" y="0"/>
                  </a:moveTo>
                  <a:lnTo>
                    <a:pt x="81" y="0"/>
                  </a:lnTo>
                  <a:lnTo>
                    <a:pt x="81" y="9"/>
                  </a:lnTo>
                  <a:lnTo>
                    <a:pt x="89" y="9"/>
                  </a:lnTo>
                  <a:lnTo>
                    <a:pt x="118" y="9"/>
                  </a:lnTo>
                  <a:lnTo>
                    <a:pt x="152" y="9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195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79" name="Freeform 280">
              <a:extLst>
                <a:ext uri="{FF2B5EF4-FFF2-40B4-BE49-F238E27FC236}">
                  <a16:creationId xmlns:a16="http://schemas.microsoft.com/office/drawing/2014/main" id="{07697C12-12D0-443C-A5F2-656FCBD74F2A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285038" y="5092700"/>
              <a:ext cx="241300" cy="14288"/>
            </a:xfrm>
            <a:custGeom>
              <a:avLst/>
              <a:gdLst>
                <a:gd name="T0" fmla="*/ 72 w 152"/>
                <a:gd name="T1" fmla="*/ 0 h 9"/>
                <a:gd name="T2" fmla="*/ 0 w 152"/>
                <a:gd name="T3" fmla="*/ 0 h 9"/>
                <a:gd name="T4" fmla="*/ 0 w 152"/>
                <a:gd name="T5" fmla="*/ 9 h 9"/>
                <a:gd name="T6" fmla="*/ 9 w 152"/>
                <a:gd name="T7" fmla="*/ 9 h 9"/>
                <a:gd name="T8" fmla="*/ 33 w 152"/>
                <a:gd name="T9" fmla="*/ 9 h 9"/>
                <a:gd name="T10" fmla="*/ 53 w 152"/>
                <a:gd name="T11" fmla="*/ 9 h 9"/>
                <a:gd name="T12" fmla="*/ 72 w 152"/>
                <a:gd name="T13" fmla="*/ 9 h 9"/>
                <a:gd name="T14" fmla="*/ 72 w 152"/>
                <a:gd name="T15" fmla="*/ 0 h 9"/>
                <a:gd name="T16" fmla="*/ 152 w 152"/>
                <a:gd name="T17" fmla="*/ 0 h 9"/>
                <a:gd name="T18" fmla="*/ 81 w 152"/>
                <a:gd name="T19" fmla="*/ 0 h 9"/>
                <a:gd name="T20" fmla="*/ 81 w 152"/>
                <a:gd name="T21" fmla="*/ 9 h 9"/>
                <a:gd name="T22" fmla="*/ 89 w 152"/>
                <a:gd name="T23" fmla="*/ 9 h 9"/>
                <a:gd name="T24" fmla="*/ 118 w 152"/>
                <a:gd name="T25" fmla="*/ 9 h 9"/>
                <a:gd name="T26" fmla="*/ 152 w 152"/>
                <a:gd name="T27" fmla="*/ 9 h 9"/>
                <a:gd name="T28" fmla="*/ 152 w 152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9">
                  <a:moveTo>
                    <a:pt x="72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9" y="9"/>
                  </a:lnTo>
                  <a:lnTo>
                    <a:pt x="33" y="9"/>
                  </a:lnTo>
                  <a:lnTo>
                    <a:pt x="53" y="9"/>
                  </a:lnTo>
                  <a:lnTo>
                    <a:pt x="72" y="9"/>
                  </a:lnTo>
                  <a:lnTo>
                    <a:pt x="72" y="0"/>
                  </a:lnTo>
                  <a:moveTo>
                    <a:pt x="152" y="0"/>
                  </a:moveTo>
                  <a:lnTo>
                    <a:pt x="81" y="0"/>
                  </a:lnTo>
                  <a:lnTo>
                    <a:pt x="81" y="9"/>
                  </a:lnTo>
                  <a:lnTo>
                    <a:pt x="89" y="9"/>
                  </a:lnTo>
                  <a:lnTo>
                    <a:pt x="118" y="9"/>
                  </a:lnTo>
                  <a:lnTo>
                    <a:pt x="152" y="9"/>
                  </a:lnTo>
                  <a:lnTo>
                    <a:pt x="1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80" name="Freeform 281">
              <a:extLst>
                <a:ext uri="{FF2B5EF4-FFF2-40B4-BE49-F238E27FC236}">
                  <a16:creationId xmlns:a16="http://schemas.microsoft.com/office/drawing/2014/main" id="{FBE70109-D577-4F2D-82E9-DFB324D5792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348538" y="5229225"/>
              <a:ext cx="177800" cy="14288"/>
            </a:xfrm>
            <a:custGeom>
              <a:avLst/>
              <a:gdLst>
                <a:gd name="T0" fmla="*/ 32 w 112"/>
                <a:gd name="T1" fmla="*/ 0 h 9"/>
                <a:gd name="T2" fmla="*/ 0 w 112"/>
                <a:gd name="T3" fmla="*/ 0 h 9"/>
                <a:gd name="T4" fmla="*/ 15 w 112"/>
                <a:gd name="T5" fmla="*/ 9 h 9"/>
                <a:gd name="T6" fmla="*/ 32 w 112"/>
                <a:gd name="T7" fmla="*/ 9 h 9"/>
                <a:gd name="T8" fmla="*/ 32 w 112"/>
                <a:gd name="T9" fmla="*/ 0 h 9"/>
                <a:gd name="T10" fmla="*/ 112 w 112"/>
                <a:gd name="T11" fmla="*/ 0 h 9"/>
                <a:gd name="T12" fmla="*/ 112 w 112"/>
                <a:gd name="T13" fmla="*/ 0 h 9"/>
                <a:gd name="T14" fmla="*/ 41 w 112"/>
                <a:gd name="T15" fmla="*/ 0 h 9"/>
                <a:gd name="T16" fmla="*/ 41 w 112"/>
                <a:gd name="T17" fmla="*/ 9 h 9"/>
                <a:gd name="T18" fmla="*/ 49 w 112"/>
                <a:gd name="T19" fmla="*/ 9 h 9"/>
                <a:gd name="T20" fmla="*/ 62 w 112"/>
                <a:gd name="T21" fmla="*/ 9 h 9"/>
                <a:gd name="T22" fmla="*/ 112 w 112"/>
                <a:gd name="T23" fmla="*/ 9 h 9"/>
                <a:gd name="T24" fmla="*/ 112 w 112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9">
                  <a:moveTo>
                    <a:pt x="32" y="0"/>
                  </a:moveTo>
                  <a:lnTo>
                    <a:pt x="0" y="0"/>
                  </a:lnTo>
                  <a:lnTo>
                    <a:pt x="15" y="9"/>
                  </a:lnTo>
                  <a:lnTo>
                    <a:pt x="32" y="9"/>
                  </a:lnTo>
                  <a:lnTo>
                    <a:pt x="32" y="0"/>
                  </a:lnTo>
                  <a:close/>
                  <a:moveTo>
                    <a:pt x="112" y="0"/>
                  </a:moveTo>
                  <a:lnTo>
                    <a:pt x="112" y="0"/>
                  </a:lnTo>
                  <a:lnTo>
                    <a:pt x="41" y="0"/>
                  </a:lnTo>
                  <a:lnTo>
                    <a:pt x="41" y="9"/>
                  </a:lnTo>
                  <a:lnTo>
                    <a:pt x="49" y="9"/>
                  </a:lnTo>
                  <a:lnTo>
                    <a:pt x="62" y="9"/>
                  </a:lnTo>
                  <a:lnTo>
                    <a:pt x="112" y="9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195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81" name="Freeform 282">
              <a:extLst>
                <a:ext uri="{FF2B5EF4-FFF2-40B4-BE49-F238E27FC236}">
                  <a16:creationId xmlns:a16="http://schemas.microsoft.com/office/drawing/2014/main" id="{6DC0A070-CE93-423D-93C1-29C4445A40E7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348538" y="5229225"/>
              <a:ext cx="177800" cy="14288"/>
            </a:xfrm>
            <a:custGeom>
              <a:avLst/>
              <a:gdLst>
                <a:gd name="T0" fmla="*/ 32 w 112"/>
                <a:gd name="T1" fmla="*/ 0 h 9"/>
                <a:gd name="T2" fmla="*/ 0 w 112"/>
                <a:gd name="T3" fmla="*/ 0 h 9"/>
                <a:gd name="T4" fmla="*/ 15 w 112"/>
                <a:gd name="T5" fmla="*/ 9 h 9"/>
                <a:gd name="T6" fmla="*/ 32 w 112"/>
                <a:gd name="T7" fmla="*/ 9 h 9"/>
                <a:gd name="T8" fmla="*/ 32 w 112"/>
                <a:gd name="T9" fmla="*/ 0 h 9"/>
                <a:gd name="T10" fmla="*/ 112 w 112"/>
                <a:gd name="T11" fmla="*/ 0 h 9"/>
                <a:gd name="T12" fmla="*/ 112 w 112"/>
                <a:gd name="T13" fmla="*/ 0 h 9"/>
                <a:gd name="T14" fmla="*/ 41 w 112"/>
                <a:gd name="T15" fmla="*/ 0 h 9"/>
                <a:gd name="T16" fmla="*/ 41 w 112"/>
                <a:gd name="T17" fmla="*/ 9 h 9"/>
                <a:gd name="T18" fmla="*/ 49 w 112"/>
                <a:gd name="T19" fmla="*/ 9 h 9"/>
                <a:gd name="T20" fmla="*/ 62 w 112"/>
                <a:gd name="T21" fmla="*/ 9 h 9"/>
                <a:gd name="T22" fmla="*/ 112 w 112"/>
                <a:gd name="T23" fmla="*/ 9 h 9"/>
                <a:gd name="T24" fmla="*/ 112 w 112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9">
                  <a:moveTo>
                    <a:pt x="32" y="0"/>
                  </a:moveTo>
                  <a:lnTo>
                    <a:pt x="0" y="0"/>
                  </a:lnTo>
                  <a:lnTo>
                    <a:pt x="15" y="9"/>
                  </a:lnTo>
                  <a:lnTo>
                    <a:pt x="32" y="9"/>
                  </a:lnTo>
                  <a:lnTo>
                    <a:pt x="32" y="0"/>
                  </a:lnTo>
                  <a:moveTo>
                    <a:pt x="112" y="0"/>
                  </a:moveTo>
                  <a:lnTo>
                    <a:pt x="112" y="0"/>
                  </a:lnTo>
                  <a:lnTo>
                    <a:pt x="41" y="0"/>
                  </a:lnTo>
                  <a:lnTo>
                    <a:pt x="41" y="9"/>
                  </a:lnTo>
                  <a:lnTo>
                    <a:pt x="49" y="9"/>
                  </a:lnTo>
                  <a:lnTo>
                    <a:pt x="62" y="9"/>
                  </a:lnTo>
                  <a:lnTo>
                    <a:pt x="112" y="9"/>
                  </a:lnTo>
                  <a:lnTo>
                    <a:pt x="11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82" name="Freeform 283">
              <a:extLst>
                <a:ext uri="{FF2B5EF4-FFF2-40B4-BE49-F238E27FC236}">
                  <a16:creationId xmlns:a16="http://schemas.microsoft.com/office/drawing/2014/main" id="{EE02530E-6C87-484F-8C6C-9ECAC71380E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399338" y="5092700"/>
              <a:ext cx="14288" cy="174625"/>
            </a:xfrm>
            <a:custGeom>
              <a:avLst/>
              <a:gdLst>
                <a:gd name="T0" fmla="*/ 9 w 9"/>
                <a:gd name="T1" fmla="*/ 86 h 110"/>
                <a:gd name="T2" fmla="*/ 0 w 9"/>
                <a:gd name="T3" fmla="*/ 86 h 110"/>
                <a:gd name="T4" fmla="*/ 0 w 9"/>
                <a:gd name="T5" fmla="*/ 95 h 110"/>
                <a:gd name="T6" fmla="*/ 0 w 9"/>
                <a:gd name="T7" fmla="*/ 106 h 110"/>
                <a:gd name="T8" fmla="*/ 9 w 9"/>
                <a:gd name="T9" fmla="*/ 110 h 110"/>
                <a:gd name="T10" fmla="*/ 9 w 9"/>
                <a:gd name="T11" fmla="*/ 95 h 110"/>
                <a:gd name="T12" fmla="*/ 9 w 9"/>
                <a:gd name="T13" fmla="*/ 86 h 110"/>
                <a:gd name="T14" fmla="*/ 9 w 9"/>
                <a:gd name="T15" fmla="*/ 0 h 110"/>
                <a:gd name="T16" fmla="*/ 0 w 9"/>
                <a:gd name="T17" fmla="*/ 0 h 110"/>
                <a:gd name="T18" fmla="*/ 0 w 9"/>
                <a:gd name="T19" fmla="*/ 9 h 110"/>
                <a:gd name="T20" fmla="*/ 0 w 9"/>
                <a:gd name="T21" fmla="*/ 55 h 110"/>
                <a:gd name="T22" fmla="*/ 0 w 9"/>
                <a:gd name="T23" fmla="*/ 78 h 110"/>
                <a:gd name="T24" fmla="*/ 9 w 9"/>
                <a:gd name="T25" fmla="*/ 78 h 110"/>
                <a:gd name="T26" fmla="*/ 9 w 9"/>
                <a:gd name="T27" fmla="*/ 9 h 110"/>
                <a:gd name="T28" fmla="*/ 9 w 9"/>
                <a:gd name="T2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110">
                  <a:moveTo>
                    <a:pt x="9" y="86"/>
                  </a:moveTo>
                  <a:lnTo>
                    <a:pt x="0" y="86"/>
                  </a:lnTo>
                  <a:lnTo>
                    <a:pt x="0" y="95"/>
                  </a:lnTo>
                  <a:lnTo>
                    <a:pt x="0" y="106"/>
                  </a:lnTo>
                  <a:lnTo>
                    <a:pt x="9" y="110"/>
                  </a:lnTo>
                  <a:lnTo>
                    <a:pt x="9" y="95"/>
                  </a:lnTo>
                  <a:lnTo>
                    <a:pt x="9" y="86"/>
                  </a:lnTo>
                  <a:close/>
                  <a:moveTo>
                    <a:pt x="9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55"/>
                  </a:lnTo>
                  <a:lnTo>
                    <a:pt x="0" y="78"/>
                  </a:lnTo>
                  <a:lnTo>
                    <a:pt x="9" y="78"/>
                  </a:lnTo>
                  <a:lnTo>
                    <a:pt x="9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B2B7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83" name="Freeform 284">
              <a:extLst>
                <a:ext uri="{FF2B5EF4-FFF2-40B4-BE49-F238E27FC236}">
                  <a16:creationId xmlns:a16="http://schemas.microsoft.com/office/drawing/2014/main" id="{4F975DAD-9A02-4449-8BEA-61F3E428E564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399338" y="5092700"/>
              <a:ext cx="14288" cy="174625"/>
            </a:xfrm>
            <a:custGeom>
              <a:avLst/>
              <a:gdLst>
                <a:gd name="T0" fmla="*/ 9 w 9"/>
                <a:gd name="T1" fmla="*/ 86 h 110"/>
                <a:gd name="T2" fmla="*/ 0 w 9"/>
                <a:gd name="T3" fmla="*/ 86 h 110"/>
                <a:gd name="T4" fmla="*/ 0 w 9"/>
                <a:gd name="T5" fmla="*/ 95 h 110"/>
                <a:gd name="T6" fmla="*/ 0 w 9"/>
                <a:gd name="T7" fmla="*/ 106 h 110"/>
                <a:gd name="T8" fmla="*/ 9 w 9"/>
                <a:gd name="T9" fmla="*/ 110 h 110"/>
                <a:gd name="T10" fmla="*/ 9 w 9"/>
                <a:gd name="T11" fmla="*/ 95 h 110"/>
                <a:gd name="T12" fmla="*/ 9 w 9"/>
                <a:gd name="T13" fmla="*/ 86 h 110"/>
                <a:gd name="T14" fmla="*/ 9 w 9"/>
                <a:gd name="T15" fmla="*/ 0 h 110"/>
                <a:gd name="T16" fmla="*/ 0 w 9"/>
                <a:gd name="T17" fmla="*/ 0 h 110"/>
                <a:gd name="T18" fmla="*/ 0 w 9"/>
                <a:gd name="T19" fmla="*/ 9 h 110"/>
                <a:gd name="T20" fmla="*/ 0 w 9"/>
                <a:gd name="T21" fmla="*/ 55 h 110"/>
                <a:gd name="T22" fmla="*/ 0 w 9"/>
                <a:gd name="T23" fmla="*/ 78 h 110"/>
                <a:gd name="T24" fmla="*/ 9 w 9"/>
                <a:gd name="T25" fmla="*/ 78 h 110"/>
                <a:gd name="T26" fmla="*/ 9 w 9"/>
                <a:gd name="T27" fmla="*/ 9 h 110"/>
                <a:gd name="T28" fmla="*/ 9 w 9"/>
                <a:gd name="T2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110">
                  <a:moveTo>
                    <a:pt x="9" y="86"/>
                  </a:moveTo>
                  <a:lnTo>
                    <a:pt x="0" y="86"/>
                  </a:lnTo>
                  <a:lnTo>
                    <a:pt x="0" y="95"/>
                  </a:lnTo>
                  <a:lnTo>
                    <a:pt x="0" y="106"/>
                  </a:lnTo>
                  <a:lnTo>
                    <a:pt x="9" y="110"/>
                  </a:lnTo>
                  <a:lnTo>
                    <a:pt x="9" y="95"/>
                  </a:lnTo>
                  <a:lnTo>
                    <a:pt x="9" y="86"/>
                  </a:lnTo>
                  <a:moveTo>
                    <a:pt x="9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55"/>
                  </a:lnTo>
                  <a:lnTo>
                    <a:pt x="0" y="78"/>
                  </a:lnTo>
                  <a:lnTo>
                    <a:pt x="9" y="78"/>
                  </a:lnTo>
                  <a:lnTo>
                    <a:pt x="9" y="9"/>
                  </a:lnTo>
                  <a:lnTo>
                    <a:pt x="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84" name="Freeform 285">
              <a:extLst>
                <a:ext uri="{FF2B5EF4-FFF2-40B4-BE49-F238E27FC236}">
                  <a16:creationId xmlns:a16="http://schemas.microsoft.com/office/drawing/2014/main" id="{B5D84089-9D57-4BD7-A3E9-DE0C6B4A8D94}"/>
                </a:ext>
              </a:extLst>
            </p:cNvPr>
            <p:cNvSpPr>
              <a:spLocks/>
            </p:cNvSpPr>
            <p:nvPr/>
          </p:nvSpPr>
          <p:spPr bwMode="gray">
            <a:xfrm>
              <a:off x="7326313" y="5216525"/>
              <a:ext cx="200025" cy="12700"/>
            </a:xfrm>
            <a:custGeom>
              <a:avLst/>
              <a:gdLst>
                <a:gd name="T0" fmla="*/ 126 w 126"/>
                <a:gd name="T1" fmla="*/ 0 h 8"/>
                <a:gd name="T2" fmla="*/ 126 w 126"/>
                <a:gd name="T3" fmla="*/ 0 h 8"/>
                <a:gd name="T4" fmla="*/ 93 w 126"/>
                <a:gd name="T5" fmla="*/ 0 h 8"/>
                <a:gd name="T6" fmla="*/ 63 w 126"/>
                <a:gd name="T7" fmla="*/ 0 h 8"/>
                <a:gd name="T8" fmla="*/ 55 w 126"/>
                <a:gd name="T9" fmla="*/ 0 h 8"/>
                <a:gd name="T10" fmla="*/ 46 w 126"/>
                <a:gd name="T11" fmla="*/ 0 h 8"/>
                <a:gd name="T12" fmla="*/ 23 w 126"/>
                <a:gd name="T13" fmla="*/ 0 h 8"/>
                <a:gd name="T14" fmla="*/ 0 w 126"/>
                <a:gd name="T15" fmla="*/ 0 h 8"/>
                <a:gd name="T16" fmla="*/ 14 w 126"/>
                <a:gd name="T17" fmla="*/ 8 h 8"/>
                <a:gd name="T18" fmla="*/ 46 w 126"/>
                <a:gd name="T19" fmla="*/ 8 h 8"/>
                <a:gd name="T20" fmla="*/ 55 w 126"/>
                <a:gd name="T21" fmla="*/ 8 h 8"/>
                <a:gd name="T22" fmla="*/ 126 w 126"/>
                <a:gd name="T23" fmla="*/ 8 h 8"/>
                <a:gd name="T24" fmla="*/ 126 w 126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8">
                  <a:moveTo>
                    <a:pt x="126" y="0"/>
                  </a:moveTo>
                  <a:lnTo>
                    <a:pt x="126" y="0"/>
                  </a:lnTo>
                  <a:lnTo>
                    <a:pt x="93" y="0"/>
                  </a:lnTo>
                  <a:lnTo>
                    <a:pt x="63" y="0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23" y="0"/>
                  </a:lnTo>
                  <a:lnTo>
                    <a:pt x="0" y="0"/>
                  </a:lnTo>
                  <a:lnTo>
                    <a:pt x="14" y="8"/>
                  </a:lnTo>
                  <a:lnTo>
                    <a:pt x="46" y="8"/>
                  </a:lnTo>
                  <a:lnTo>
                    <a:pt x="55" y="8"/>
                  </a:lnTo>
                  <a:lnTo>
                    <a:pt x="126" y="8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B2B7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85" name="Freeform 286">
              <a:extLst>
                <a:ext uri="{FF2B5EF4-FFF2-40B4-BE49-F238E27FC236}">
                  <a16:creationId xmlns:a16="http://schemas.microsoft.com/office/drawing/2014/main" id="{EF9F22A5-830B-4AA0-AA12-B6FF82CEB334}"/>
                </a:ext>
              </a:extLst>
            </p:cNvPr>
            <p:cNvSpPr>
              <a:spLocks/>
            </p:cNvSpPr>
            <p:nvPr/>
          </p:nvSpPr>
          <p:spPr bwMode="gray">
            <a:xfrm>
              <a:off x="7326313" y="5216525"/>
              <a:ext cx="200025" cy="12700"/>
            </a:xfrm>
            <a:custGeom>
              <a:avLst/>
              <a:gdLst>
                <a:gd name="T0" fmla="*/ 126 w 126"/>
                <a:gd name="T1" fmla="*/ 0 h 8"/>
                <a:gd name="T2" fmla="*/ 126 w 126"/>
                <a:gd name="T3" fmla="*/ 0 h 8"/>
                <a:gd name="T4" fmla="*/ 93 w 126"/>
                <a:gd name="T5" fmla="*/ 0 h 8"/>
                <a:gd name="T6" fmla="*/ 63 w 126"/>
                <a:gd name="T7" fmla="*/ 0 h 8"/>
                <a:gd name="T8" fmla="*/ 55 w 126"/>
                <a:gd name="T9" fmla="*/ 0 h 8"/>
                <a:gd name="T10" fmla="*/ 46 w 126"/>
                <a:gd name="T11" fmla="*/ 0 h 8"/>
                <a:gd name="T12" fmla="*/ 23 w 126"/>
                <a:gd name="T13" fmla="*/ 0 h 8"/>
                <a:gd name="T14" fmla="*/ 0 w 126"/>
                <a:gd name="T15" fmla="*/ 0 h 8"/>
                <a:gd name="T16" fmla="*/ 14 w 126"/>
                <a:gd name="T17" fmla="*/ 8 h 8"/>
                <a:gd name="T18" fmla="*/ 46 w 126"/>
                <a:gd name="T19" fmla="*/ 8 h 8"/>
                <a:gd name="T20" fmla="*/ 55 w 126"/>
                <a:gd name="T21" fmla="*/ 8 h 8"/>
                <a:gd name="T22" fmla="*/ 126 w 126"/>
                <a:gd name="T23" fmla="*/ 8 h 8"/>
                <a:gd name="T24" fmla="*/ 126 w 126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8">
                  <a:moveTo>
                    <a:pt x="126" y="0"/>
                  </a:moveTo>
                  <a:lnTo>
                    <a:pt x="126" y="0"/>
                  </a:lnTo>
                  <a:lnTo>
                    <a:pt x="93" y="0"/>
                  </a:lnTo>
                  <a:lnTo>
                    <a:pt x="63" y="0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23" y="0"/>
                  </a:lnTo>
                  <a:lnTo>
                    <a:pt x="0" y="0"/>
                  </a:lnTo>
                  <a:lnTo>
                    <a:pt x="14" y="8"/>
                  </a:lnTo>
                  <a:lnTo>
                    <a:pt x="46" y="8"/>
                  </a:lnTo>
                  <a:lnTo>
                    <a:pt x="55" y="8"/>
                  </a:lnTo>
                  <a:lnTo>
                    <a:pt x="126" y="8"/>
                  </a:lnTo>
                  <a:lnTo>
                    <a:pt x="12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86" name="Freeform 287">
              <a:extLst>
                <a:ext uri="{FF2B5EF4-FFF2-40B4-BE49-F238E27FC236}">
                  <a16:creationId xmlns:a16="http://schemas.microsoft.com/office/drawing/2014/main" id="{A4D79AD7-D61C-4A32-9C8E-B284752E3542}"/>
                </a:ext>
              </a:extLst>
            </p:cNvPr>
            <p:cNvSpPr>
              <a:spLocks/>
            </p:cNvSpPr>
            <p:nvPr/>
          </p:nvSpPr>
          <p:spPr bwMode="gray">
            <a:xfrm>
              <a:off x="6324600" y="5081588"/>
              <a:ext cx="127000" cy="12700"/>
            </a:xfrm>
            <a:custGeom>
              <a:avLst/>
              <a:gdLst>
                <a:gd name="T0" fmla="*/ 80 w 80"/>
                <a:gd name="T1" fmla="*/ 0 h 8"/>
                <a:gd name="T2" fmla="*/ 0 w 80"/>
                <a:gd name="T3" fmla="*/ 0 h 8"/>
                <a:gd name="T4" fmla="*/ 0 w 80"/>
                <a:gd name="T5" fmla="*/ 1 h 8"/>
                <a:gd name="T6" fmla="*/ 80 w 80"/>
                <a:gd name="T7" fmla="*/ 8 h 8"/>
                <a:gd name="T8" fmla="*/ 80 w 80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">
                  <a:moveTo>
                    <a:pt x="8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80" y="8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B2B7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87" name="Freeform 288">
              <a:extLst>
                <a:ext uri="{FF2B5EF4-FFF2-40B4-BE49-F238E27FC236}">
                  <a16:creationId xmlns:a16="http://schemas.microsoft.com/office/drawing/2014/main" id="{0D3CE968-7AC0-43D4-B23B-826F08FF61F4}"/>
                </a:ext>
              </a:extLst>
            </p:cNvPr>
            <p:cNvSpPr>
              <a:spLocks/>
            </p:cNvSpPr>
            <p:nvPr/>
          </p:nvSpPr>
          <p:spPr bwMode="gray">
            <a:xfrm>
              <a:off x="6324600" y="5081588"/>
              <a:ext cx="127000" cy="12700"/>
            </a:xfrm>
            <a:custGeom>
              <a:avLst/>
              <a:gdLst>
                <a:gd name="T0" fmla="*/ 80 w 80"/>
                <a:gd name="T1" fmla="*/ 0 h 8"/>
                <a:gd name="T2" fmla="*/ 0 w 80"/>
                <a:gd name="T3" fmla="*/ 0 h 8"/>
                <a:gd name="T4" fmla="*/ 0 w 80"/>
                <a:gd name="T5" fmla="*/ 1 h 8"/>
                <a:gd name="T6" fmla="*/ 80 w 80"/>
                <a:gd name="T7" fmla="*/ 8 h 8"/>
                <a:gd name="T8" fmla="*/ 80 w 80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">
                  <a:moveTo>
                    <a:pt x="8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80" y="8"/>
                  </a:lnTo>
                  <a:lnTo>
                    <a:pt x="8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88" name="Freeform 289">
              <a:extLst>
                <a:ext uri="{FF2B5EF4-FFF2-40B4-BE49-F238E27FC236}">
                  <a16:creationId xmlns:a16="http://schemas.microsoft.com/office/drawing/2014/main" id="{EAB07B91-2E6F-4965-8636-D39875C58174}"/>
                </a:ext>
              </a:extLst>
            </p:cNvPr>
            <p:cNvSpPr>
              <a:spLocks/>
            </p:cNvSpPr>
            <p:nvPr/>
          </p:nvSpPr>
          <p:spPr bwMode="gray">
            <a:xfrm>
              <a:off x="7662863" y="5081588"/>
              <a:ext cx="125413" cy="344488"/>
            </a:xfrm>
            <a:custGeom>
              <a:avLst/>
              <a:gdLst>
                <a:gd name="T0" fmla="*/ 79 w 79"/>
                <a:gd name="T1" fmla="*/ 0 h 217"/>
                <a:gd name="T2" fmla="*/ 79 w 79"/>
                <a:gd name="T3" fmla="*/ 0 h 217"/>
                <a:gd name="T4" fmla="*/ 0 w 79"/>
                <a:gd name="T5" fmla="*/ 0 h 217"/>
                <a:gd name="T6" fmla="*/ 0 w 79"/>
                <a:gd name="T7" fmla="*/ 206 h 217"/>
                <a:gd name="T8" fmla="*/ 19 w 79"/>
                <a:gd name="T9" fmla="*/ 217 h 217"/>
                <a:gd name="T10" fmla="*/ 19 w 79"/>
                <a:gd name="T11" fmla="*/ 152 h 217"/>
                <a:gd name="T12" fmla="*/ 19 w 79"/>
                <a:gd name="T13" fmla="*/ 107 h 217"/>
                <a:gd name="T14" fmla="*/ 19 w 79"/>
                <a:gd name="T15" fmla="*/ 16 h 217"/>
                <a:gd name="T16" fmla="*/ 30 w 79"/>
                <a:gd name="T17" fmla="*/ 16 h 217"/>
                <a:gd name="T18" fmla="*/ 79 w 79"/>
                <a:gd name="T19" fmla="*/ 16 h 217"/>
                <a:gd name="T20" fmla="*/ 79 w 79"/>
                <a:gd name="T21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217">
                  <a:moveTo>
                    <a:pt x="79" y="0"/>
                  </a:moveTo>
                  <a:lnTo>
                    <a:pt x="79" y="0"/>
                  </a:lnTo>
                  <a:lnTo>
                    <a:pt x="0" y="0"/>
                  </a:lnTo>
                  <a:lnTo>
                    <a:pt x="0" y="206"/>
                  </a:lnTo>
                  <a:lnTo>
                    <a:pt x="19" y="217"/>
                  </a:lnTo>
                  <a:lnTo>
                    <a:pt x="19" y="152"/>
                  </a:lnTo>
                  <a:lnTo>
                    <a:pt x="19" y="107"/>
                  </a:lnTo>
                  <a:lnTo>
                    <a:pt x="19" y="16"/>
                  </a:lnTo>
                  <a:lnTo>
                    <a:pt x="30" y="16"/>
                  </a:lnTo>
                  <a:lnTo>
                    <a:pt x="79" y="16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B2B7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89" name="Freeform 290">
              <a:extLst>
                <a:ext uri="{FF2B5EF4-FFF2-40B4-BE49-F238E27FC236}">
                  <a16:creationId xmlns:a16="http://schemas.microsoft.com/office/drawing/2014/main" id="{1C04BBE2-60A1-4C63-B0E2-E3A26E93063D}"/>
                </a:ext>
              </a:extLst>
            </p:cNvPr>
            <p:cNvSpPr>
              <a:spLocks/>
            </p:cNvSpPr>
            <p:nvPr/>
          </p:nvSpPr>
          <p:spPr bwMode="gray">
            <a:xfrm>
              <a:off x="7662863" y="5081588"/>
              <a:ext cx="125413" cy="344488"/>
            </a:xfrm>
            <a:custGeom>
              <a:avLst/>
              <a:gdLst>
                <a:gd name="T0" fmla="*/ 79 w 79"/>
                <a:gd name="T1" fmla="*/ 0 h 217"/>
                <a:gd name="T2" fmla="*/ 79 w 79"/>
                <a:gd name="T3" fmla="*/ 0 h 217"/>
                <a:gd name="T4" fmla="*/ 0 w 79"/>
                <a:gd name="T5" fmla="*/ 0 h 217"/>
                <a:gd name="T6" fmla="*/ 0 w 79"/>
                <a:gd name="T7" fmla="*/ 206 h 217"/>
                <a:gd name="T8" fmla="*/ 19 w 79"/>
                <a:gd name="T9" fmla="*/ 217 h 217"/>
                <a:gd name="T10" fmla="*/ 19 w 79"/>
                <a:gd name="T11" fmla="*/ 152 h 217"/>
                <a:gd name="T12" fmla="*/ 19 w 79"/>
                <a:gd name="T13" fmla="*/ 107 h 217"/>
                <a:gd name="T14" fmla="*/ 19 w 79"/>
                <a:gd name="T15" fmla="*/ 16 h 217"/>
                <a:gd name="T16" fmla="*/ 30 w 79"/>
                <a:gd name="T17" fmla="*/ 16 h 217"/>
                <a:gd name="T18" fmla="*/ 79 w 79"/>
                <a:gd name="T19" fmla="*/ 16 h 217"/>
                <a:gd name="T20" fmla="*/ 79 w 79"/>
                <a:gd name="T21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217">
                  <a:moveTo>
                    <a:pt x="79" y="0"/>
                  </a:moveTo>
                  <a:lnTo>
                    <a:pt x="79" y="0"/>
                  </a:lnTo>
                  <a:lnTo>
                    <a:pt x="0" y="0"/>
                  </a:lnTo>
                  <a:lnTo>
                    <a:pt x="0" y="206"/>
                  </a:lnTo>
                  <a:lnTo>
                    <a:pt x="19" y="217"/>
                  </a:lnTo>
                  <a:lnTo>
                    <a:pt x="19" y="152"/>
                  </a:lnTo>
                  <a:lnTo>
                    <a:pt x="19" y="107"/>
                  </a:lnTo>
                  <a:lnTo>
                    <a:pt x="19" y="16"/>
                  </a:lnTo>
                  <a:lnTo>
                    <a:pt x="30" y="16"/>
                  </a:lnTo>
                  <a:lnTo>
                    <a:pt x="79" y="16"/>
                  </a:lnTo>
                  <a:lnTo>
                    <a:pt x="7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90" name="Freeform 291">
              <a:extLst>
                <a:ext uri="{FF2B5EF4-FFF2-40B4-BE49-F238E27FC236}">
                  <a16:creationId xmlns:a16="http://schemas.microsoft.com/office/drawing/2014/main" id="{A59B2446-A21F-4D71-9881-5429B5D84506}"/>
                </a:ext>
              </a:extLst>
            </p:cNvPr>
            <p:cNvSpPr>
              <a:spLocks/>
            </p:cNvSpPr>
            <p:nvPr/>
          </p:nvSpPr>
          <p:spPr bwMode="gray">
            <a:xfrm>
              <a:off x="7710488" y="5126038"/>
              <a:ext cx="77788" cy="107950"/>
            </a:xfrm>
            <a:custGeom>
              <a:avLst/>
              <a:gdLst>
                <a:gd name="T0" fmla="*/ 49 w 49"/>
                <a:gd name="T1" fmla="*/ 0 h 68"/>
                <a:gd name="T2" fmla="*/ 0 w 49"/>
                <a:gd name="T3" fmla="*/ 0 h 68"/>
                <a:gd name="T4" fmla="*/ 0 w 49"/>
                <a:gd name="T5" fmla="*/ 68 h 68"/>
                <a:gd name="T6" fmla="*/ 49 w 49"/>
                <a:gd name="T7" fmla="*/ 18 h 68"/>
                <a:gd name="T8" fmla="*/ 49 w 49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8">
                  <a:moveTo>
                    <a:pt x="49" y="0"/>
                  </a:moveTo>
                  <a:lnTo>
                    <a:pt x="0" y="0"/>
                  </a:lnTo>
                  <a:lnTo>
                    <a:pt x="0" y="68"/>
                  </a:lnTo>
                  <a:lnTo>
                    <a:pt x="49" y="18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246D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91" name="Freeform 292">
              <a:extLst>
                <a:ext uri="{FF2B5EF4-FFF2-40B4-BE49-F238E27FC236}">
                  <a16:creationId xmlns:a16="http://schemas.microsoft.com/office/drawing/2014/main" id="{21BC6885-0910-496F-A0F9-895E0A4F2AD9}"/>
                </a:ext>
              </a:extLst>
            </p:cNvPr>
            <p:cNvSpPr>
              <a:spLocks/>
            </p:cNvSpPr>
            <p:nvPr/>
          </p:nvSpPr>
          <p:spPr bwMode="gray">
            <a:xfrm>
              <a:off x="7710488" y="5126038"/>
              <a:ext cx="77788" cy="107950"/>
            </a:xfrm>
            <a:custGeom>
              <a:avLst/>
              <a:gdLst>
                <a:gd name="T0" fmla="*/ 49 w 49"/>
                <a:gd name="T1" fmla="*/ 0 h 68"/>
                <a:gd name="T2" fmla="*/ 0 w 49"/>
                <a:gd name="T3" fmla="*/ 0 h 68"/>
                <a:gd name="T4" fmla="*/ 0 w 49"/>
                <a:gd name="T5" fmla="*/ 68 h 68"/>
                <a:gd name="T6" fmla="*/ 49 w 49"/>
                <a:gd name="T7" fmla="*/ 18 h 68"/>
                <a:gd name="T8" fmla="*/ 49 w 49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8">
                  <a:moveTo>
                    <a:pt x="49" y="0"/>
                  </a:moveTo>
                  <a:lnTo>
                    <a:pt x="0" y="0"/>
                  </a:lnTo>
                  <a:lnTo>
                    <a:pt x="0" y="68"/>
                  </a:lnTo>
                  <a:lnTo>
                    <a:pt x="49" y="18"/>
                  </a:lnTo>
                  <a:lnTo>
                    <a:pt x="4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92" name="Freeform 293">
              <a:extLst>
                <a:ext uri="{FF2B5EF4-FFF2-40B4-BE49-F238E27FC236}">
                  <a16:creationId xmlns:a16="http://schemas.microsoft.com/office/drawing/2014/main" id="{1945D6BE-1965-4924-93D4-9E3DCDCD753A}"/>
                </a:ext>
              </a:extLst>
            </p:cNvPr>
            <p:cNvSpPr>
              <a:spLocks/>
            </p:cNvSpPr>
            <p:nvPr/>
          </p:nvSpPr>
          <p:spPr bwMode="gray">
            <a:xfrm>
              <a:off x="7710488" y="5226050"/>
              <a:ext cx="77788" cy="254000"/>
            </a:xfrm>
            <a:custGeom>
              <a:avLst/>
              <a:gdLst>
                <a:gd name="T0" fmla="*/ 49 w 49"/>
                <a:gd name="T1" fmla="*/ 0 h 160"/>
                <a:gd name="T2" fmla="*/ 0 w 49"/>
                <a:gd name="T3" fmla="*/ 50 h 160"/>
                <a:gd name="T4" fmla="*/ 0 w 49"/>
                <a:gd name="T5" fmla="*/ 133 h 160"/>
                <a:gd name="T6" fmla="*/ 49 w 49"/>
                <a:gd name="T7" fmla="*/ 160 h 160"/>
                <a:gd name="T8" fmla="*/ 49 w 49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60">
                  <a:moveTo>
                    <a:pt x="49" y="0"/>
                  </a:moveTo>
                  <a:lnTo>
                    <a:pt x="0" y="50"/>
                  </a:lnTo>
                  <a:lnTo>
                    <a:pt x="0" y="133"/>
                  </a:lnTo>
                  <a:lnTo>
                    <a:pt x="49" y="16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246D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93" name="Freeform 294">
              <a:extLst>
                <a:ext uri="{FF2B5EF4-FFF2-40B4-BE49-F238E27FC236}">
                  <a16:creationId xmlns:a16="http://schemas.microsoft.com/office/drawing/2014/main" id="{0282451F-3D22-4080-A148-BAC201210260}"/>
                </a:ext>
              </a:extLst>
            </p:cNvPr>
            <p:cNvSpPr>
              <a:spLocks/>
            </p:cNvSpPr>
            <p:nvPr/>
          </p:nvSpPr>
          <p:spPr bwMode="gray">
            <a:xfrm>
              <a:off x="7710488" y="5226050"/>
              <a:ext cx="77788" cy="254000"/>
            </a:xfrm>
            <a:custGeom>
              <a:avLst/>
              <a:gdLst>
                <a:gd name="T0" fmla="*/ 49 w 49"/>
                <a:gd name="T1" fmla="*/ 0 h 160"/>
                <a:gd name="T2" fmla="*/ 0 w 49"/>
                <a:gd name="T3" fmla="*/ 50 h 160"/>
                <a:gd name="T4" fmla="*/ 0 w 49"/>
                <a:gd name="T5" fmla="*/ 133 h 160"/>
                <a:gd name="T6" fmla="*/ 49 w 49"/>
                <a:gd name="T7" fmla="*/ 160 h 160"/>
                <a:gd name="T8" fmla="*/ 49 w 49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60">
                  <a:moveTo>
                    <a:pt x="49" y="0"/>
                  </a:moveTo>
                  <a:lnTo>
                    <a:pt x="0" y="50"/>
                  </a:lnTo>
                  <a:lnTo>
                    <a:pt x="0" y="133"/>
                  </a:lnTo>
                  <a:lnTo>
                    <a:pt x="49" y="160"/>
                  </a:lnTo>
                  <a:lnTo>
                    <a:pt x="4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94" name="Freeform 295">
              <a:extLst>
                <a:ext uri="{FF2B5EF4-FFF2-40B4-BE49-F238E27FC236}">
                  <a16:creationId xmlns:a16="http://schemas.microsoft.com/office/drawing/2014/main" id="{56076DBD-CD0C-4B9A-AD06-CB2FA09CD9E7}"/>
                </a:ext>
              </a:extLst>
            </p:cNvPr>
            <p:cNvSpPr>
              <a:spLocks/>
            </p:cNvSpPr>
            <p:nvPr/>
          </p:nvSpPr>
          <p:spPr bwMode="gray">
            <a:xfrm>
              <a:off x="7710488" y="5154613"/>
              <a:ext cx="77788" cy="150813"/>
            </a:xfrm>
            <a:custGeom>
              <a:avLst/>
              <a:gdLst>
                <a:gd name="T0" fmla="*/ 49 w 49"/>
                <a:gd name="T1" fmla="*/ 0 h 95"/>
                <a:gd name="T2" fmla="*/ 49 w 49"/>
                <a:gd name="T3" fmla="*/ 0 h 95"/>
                <a:gd name="T4" fmla="*/ 0 w 49"/>
                <a:gd name="T5" fmla="*/ 50 h 95"/>
                <a:gd name="T6" fmla="*/ 0 w 49"/>
                <a:gd name="T7" fmla="*/ 95 h 95"/>
                <a:gd name="T8" fmla="*/ 49 w 49"/>
                <a:gd name="T9" fmla="*/ 45 h 95"/>
                <a:gd name="T10" fmla="*/ 49 w 49"/>
                <a:gd name="T1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95">
                  <a:moveTo>
                    <a:pt x="49" y="0"/>
                  </a:moveTo>
                  <a:lnTo>
                    <a:pt x="49" y="0"/>
                  </a:lnTo>
                  <a:lnTo>
                    <a:pt x="0" y="50"/>
                  </a:lnTo>
                  <a:lnTo>
                    <a:pt x="0" y="95"/>
                  </a:lnTo>
                  <a:lnTo>
                    <a:pt x="49" y="45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34828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95" name="Freeform 296">
              <a:extLst>
                <a:ext uri="{FF2B5EF4-FFF2-40B4-BE49-F238E27FC236}">
                  <a16:creationId xmlns:a16="http://schemas.microsoft.com/office/drawing/2014/main" id="{F4DF142B-DF61-4104-AC44-158605407B65}"/>
                </a:ext>
              </a:extLst>
            </p:cNvPr>
            <p:cNvSpPr>
              <a:spLocks/>
            </p:cNvSpPr>
            <p:nvPr/>
          </p:nvSpPr>
          <p:spPr bwMode="gray">
            <a:xfrm>
              <a:off x="7710488" y="5154613"/>
              <a:ext cx="77788" cy="150813"/>
            </a:xfrm>
            <a:custGeom>
              <a:avLst/>
              <a:gdLst>
                <a:gd name="T0" fmla="*/ 49 w 49"/>
                <a:gd name="T1" fmla="*/ 0 h 95"/>
                <a:gd name="T2" fmla="*/ 49 w 49"/>
                <a:gd name="T3" fmla="*/ 0 h 95"/>
                <a:gd name="T4" fmla="*/ 0 w 49"/>
                <a:gd name="T5" fmla="*/ 50 h 95"/>
                <a:gd name="T6" fmla="*/ 0 w 49"/>
                <a:gd name="T7" fmla="*/ 95 h 95"/>
                <a:gd name="T8" fmla="*/ 49 w 49"/>
                <a:gd name="T9" fmla="*/ 45 h 95"/>
                <a:gd name="T10" fmla="*/ 49 w 49"/>
                <a:gd name="T1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95">
                  <a:moveTo>
                    <a:pt x="49" y="0"/>
                  </a:moveTo>
                  <a:lnTo>
                    <a:pt x="49" y="0"/>
                  </a:lnTo>
                  <a:lnTo>
                    <a:pt x="0" y="50"/>
                  </a:lnTo>
                  <a:lnTo>
                    <a:pt x="0" y="95"/>
                  </a:lnTo>
                  <a:lnTo>
                    <a:pt x="49" y="45"/>
                  </a:lnTo>
                  <a:lnTo>
                    <a:pt x="4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96" name="Freeform 297">
              <a:extLst>
                <a:ext uri="{FF2B5EF4-FFF2-40B4-BE49-F238E27FC236}">
                  <a16:creationId xmlns:a16="http://schemas.microsoft.com/office/drawing/2014/main" id="{235C37FB-5D18-4967-913D-950EF0362371}"/>
                </a:ext>
              </a:extLst>
            </p:cNvPr>
            <p:cNvSpPr>
              <a:spLocks/>
            </p:cNvSpPr>
            <p:nvPr/>
          </p:nvSpPr>
          <p:spPr bwMode="gray">
            <a:xfrm>
              <a:off x="7710488" y="5106988"/>
              <a:ext cx="77788" cy="19050"/>
            </a:xfrm>
            <a:custGeom>
              <a:avLst/>
              <a:gdLst>
                <a:gd name="T0" fmla="*/ 49 w 49"/>
                <a:gd name="T1" fmla="*/ 0 h 12"/>
                <a:gd name="T2" fmla="*/ 49 w 49"/>
                <a:gd name="T3" fmla="*/ 0 h 12"/>
                <a:gd name="T4" fmla="*/ 0 w 49"/>
                <a:gd name="T5" fmla="*/ 0 h 12"/>
                <a:gd name="T6" fmla="*/ 0 w 49"/>
                <a:gd name="T7" fmla="*/ 12 h 12"/>
                <a:gd name="T8" fmla="*/ 49 w 49"/>
                <a:gd name="T9" fmla="*/ 12 h 12"/>
                <a:gd name="T10" fmla="*/ 49 w 49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2">
                  <a:moveTo>
                    <a:pt x="49" y="0"/>
                  </a:moveTo>
                  <a:lnTo>
                    <a:pt x="49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49" y="12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195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97" name="Freeform 298">
              <a:extLst>
                <a:ext uri="{FF2B5EF4-FFF2-40B4-BE49-F238E27FC236}">
                  <a16:creationId xmlns:a16="http://schemas.microsoft.com/office/drawing/2014/main" id="{B7E1A277-3B1F-4252-8546-3CA6B5D903C2}"/>
                </a:ext>
              </a:extLst>
            </p:cNvPr>
            <p:cNvSpPr>
              <a:spLocks/>
            </p:cNvSpPr>
            <p:nvPr/>
          </p:nvSpPr>
          <p:spPr bwMode="gray">
            <a:xfrm>
              <a:off x="7710488" y="5106988"/>
              <a:ext cx="77788" cy="19050"/>
            </a:xfrm>
            <a:custGeom>
              <a:avLst/>
              <a:gdLst>
                <a:gd name="T0" fmla="*/ 49 w 49"/>
                <a:gd name="T1" fmla="*/ 0 h 12"/>
                <a:gd name="T2" fmla="*/ 49 w 49"/>
                <a:gd name="T3" fmla="*/ 0 h 12"/>
                <a:gd name="T4" fmla="*/ 0 w 49"/>
                <a:gd name="T5" fmla="*/ 0 h 12"/>
                <a:gd name="T6" fmla="*/ 0 w 49"/>
                <a:gd name="T7" fmla="*/ 12 h 12"/>
                <a:gd name="T8" fmla="*/ 49 w 49"/>
                <a:gd name="T9" fmla="*/ 12 h 12"/>
                <a:gd name="T10" fmla="*/ 49 w 49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2">
                  <a:moveTo>
                    <a:pt x="49" y="0"/>
                  </a:moveTo>
                  <a:lnTo>
                    <a:pt x="49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49" y="12"/>
                  </a:lnTo>
                  <a:lnTo>
                    <a:pt x="4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98" name="Freeform 299">
              <a:extLst>
                <a:ext uri="{FF2B5EF4-FFF2-40B4-BE49-F238E27FC236}">
                  <a16:creationId xmlns:a16="http://schemas.microsoft.com/office/drawing/2014/main" id="{A019D035-4127-436A-BA55-9A4811CBB8EB}"/>
                </a:ext>
              </a:extLst>
            </p:cNvPr>
            <p:cNvSpPr>
              <a:spLocks/>
            </p:cNvSpPr>
            <p:nvPr/>
          </p:nvSpPr>
          <p:spPr bwMode="gray">
            <a:xfrm>
              <a:off x="7693025" y="5106988"/>
              <a:ext cx="17463" cy="330200"/>
            </a:xfrm>
            <a:custGeom>
              <a:avLst/>
              <a:gdLst>
                <a:gd name="T0" fmla="*/ 11 w 11"/>
                <a:gd name="T1" fmla="*/ 0 h 208"/>
                <a:gd name="T2" fmla="*/ 0 w 11"/>
                <a:gd name="T3" fmla="*/ 0 h 208"/>
                <a:gd name="T4" fmla="*/ 0 w 11"/>
                <a:gd name="T5" fmla="*/ 136 h 208"/>
                <a:gd name="T6" fmla="*/ 0 w 11"/>
                <a:gd name="T7" fmla="*/ 201 h 208"/>
                <a:gd name="T8" fmla="*/ 11 w 11"/>
                <a:gd name="T9" fmla="*/ 208 h 208"/>
                <a:gd name="T10" fmla="*/ 11 w 11"/>
                <a:gd name="T11" fmla="*/ 125 h 208"/>
                <a:gd name="T12" fmla="*/ 11 w 11"/>
                <a:gd name="T13" fmla="*/ 80 h 208"/>
                <a:gd name="T14" fmla="*/ 11 w 11"/>
                <a:gd name="T15" fmla="*/ 12 h 208"/>
                <a:gd name="T16" fmla="*/ 11 w 11"/>
                <a:gd name="T17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08">
                  <a:moveTo>
                    <a:pt x="11" y="0"/>
                  </a:moveTo>
                  <a:lnTo>
                    <a:pt x="0" y="0"/>
                  </a:lnTo>
                  <a:lnTo>
                    <a:pt x="0" y="136"/>
                  </a:lnTo>
                  <a:lnTo>
                    <a:pt x="0" y="201"/>
                  </a:lnTo>
                  <a:lnTo>
                    <a:pt x="11" y="208"/>
                  </a:lnTo>
                  <a:lnTo>
                    <a:pt x="11" y="125"/>
                  </a:lnTo>
                  <a:lnTo>
                    <a:pt x="11" y="80"/>
                  </a:lnTo>
                  <a:lnTo>
                    <a:pt x="11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95A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399" name="Freeform 300">
              <a:extLst>
                <a:ext uri="{FF2B5EF4-FFF2-40B4-BE49-F238E27FC236}">
                  <a16:creationId xmlns:a16="http://schemas.microsoft.com/office/drawing/2014/main" id="{229FFA51-9F10-47A7-A72E-4AB3FCDBB676}"/>
                </a:ext>
              </a:extLst>
            </p:cNvPr>
            <p:cNvSpPr>
              <a:spLocks/>
            </p:cNvSpPr>
            <p:nvPr/>
          </p:nvSpPr>
          <p:spPr bwMode="gray">
            <a:xfrm>
              <a:off x="7693025" y="5106988"/>
              <a:ext cx="17463" cy="330200"/>
            </a:xfrm>
            <a:custGeom>
              <a:avLst/>
              <a:gdLst>
                <a:gd name="T0" fmla="*/ 11 w 11"/>
                <a:gd name="T1" fmla="*/ 0 h 208"/>
                <a:gd name="T2" fmla="*/ 0 w 11"/>
                <a:gd name="T3" fmla="*/ 0 h 208"/>
                <a:gd name="T4" fmla="*/ 0 w 11"/>
                <a:gd name="T5" fmla="*/ 136 h 208"/>
                <a:gd name="T6" fmla="*/ 0 w 11"/>
                <a:gd name="T7" fmla="*/ 201 h 208"/>
                <a:gd name="T8" fmla="*/ 11 w 11"/>
                <a:gd name="T9" fmla="*/ 208 h 208"/>
                <a:gd name="T10" fmla="*/ 11 w 11"/>
                <a:gd name="T11" fmla="*/ 125 h 208"/>
                <a:gd name="T12" fmla="*/ 11 w 11"/>
                <a:gd name="T13" fmla="*/ 80 h 208"/>
                <a:gd name="T14" fmla="*/ 11 w 11"/>
                <a:gd name="T15" fmla="*/ 12 h 208"/>
                <a:gd name="T16" fmla="*/ 11 w 11"/>
                <a:gd name="T17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08">
                  <a:moveTo>
                    <a:pt x="11" y="0"/>
                  </a:moveTo>
                  <a:lnTo>
                    <a:pt x="0" y="0"/>
                  </a:lnTo>
                  <a:lnTo>
                    <a:pt x="0" y="136"/>
                  </a:lnTo>
                  <a:lnTo>
                    <a:pt x="0" y="201"/>
                  </a:lnTo>
                  <a:lnTo>
                    <a:pt x="11" y="208"/>
                  </a:lnTo>
                  <a:lnTo>
                    <a:pt x="11" y="125"/>
                  </a:lnTo>
                  <a:lnTo>
                    <a:pt x="11" y="80"/>
                  </a:lnTo>
                  <a:lnTo>
                    <a:pt x="11" y="12"/>
                  </a:lnTo>
                  <a:lnTo>
                    <a:pt x="11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00" name="Freeform 301">
              <a:extLst>
                <a:ext uri="{FF2B5EF4-FFF2-40B4-BE49-F238E27FC236}">
                  <a16:creationId xmlns:a16="http://schemas.microsoft.com/office/drawing/2014/main" id="{14C12870-AE47-427C-9828-5DBD9501D78F}"/>
                </a:ext>
              </a:extLst>
            </p:cNvPr>
            <p:cNvSpPr>
              <a:spLocks/>
            </p:cNvSpPr>
            <p:nvPr/>
          </p:nvSpPr>
          <p:spPr bwMode="gray">
            <a:xfrm>
              <a:off x="9005888" y="4559300"/>
              <a:ext cx="258763" cy="258763"/>
            </a:xfrm>
            <a:custGeom>
              <a:avLst/>
              <a:gdLst>
                <a:gd name="T0" fmla="*/ 163 w 163"/>
                <a:gd name="T1" fmla="*/ 58 h 163"/>
                <a:gd name="T2" fmla="*/ 105 w 163"/>
                <a:gd name="T3" fmla="*/ 58 h 163"/>
                <a:gd name="T4" fmla="*/ 105 w 163"/>
                <a:gd name="T5" fmla="*/ 0 h 163"/>
                <a:gd name="T6" fmla="*/ 58 w 163"/>
                <a:gd name="T7" fmla="*/ 0 h 163"/>
                <a:gd name="T8" fmla="*/ 58 w 163"/>
                <a:gd name="T9" fmla="*/ 58 h 163"/>
                <a:gd name="T10" fmla="*/ 0 w 163"/>
                <a:gd name="T11" fmla="*/ 58 h 163"/>
                <a:gd name="T12" fmla="*/ 0 w 163"/>
                <a:gd name="T13" fmla="*/ 106 h 163"/>
                <a:gd name="T14" fmla="*/ 58 w 163"/>
                <a:gd name="T15" fmla="*/ 106 h 163"/>
                <a:gd name="T16" fmla="*/ 58 w 163"/>
                <a:gd name="T17" fmla="*/ 163 h 163"/>
                <a:gd name="T18" fmla="*/ 105 w 163"/>
                <a:gd name="T19" fmla="*/ 163 h 163"/>
                <a:gd name="T20" fmla="*/ 105 w 163"/>
                <a:gd name="T21" fmla="*/ 106 h 163"/>
                <a:gd name="T22" fmla="*/ 163 w 163"/>
                <a:gd name="T23" fmla="*/ 106 h 163"/>
                <a:gd name="T24" fmla="*/ 163 w 163"/>
                <a:gd name="T25" fmla="*/ 5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3" h="163">
                  <a:moveTo>
                    <a:pt x="163" y="58"/>
                  </a:moveTo>
                  <a:lnTo>
                    <a:pt x="105" y="58"/>
                  </a:lnTo>
                  <a:lnTo>
                    <a:pt x="105" y="0"/>
                  </a:lnTo>
                  <a:lnTo>
                    <a:pt x="58" y="0"/>
                  </a:lnTo>
                  <a:lnTo>
                    <a:pt x="58" y="58"/>
                  </a:lnTo>
                  <a:lnTo>
                    <a:pt x="0" y="58"/>
                  </a:lnTo>
                  <a:lnTo>
                    <a:pt x="0" y="106"/>
                  </a:lnTo>
                  <a:lnTo>
                    <a:pt x="58" y="106"/>
                  </a:lnTo>
                  <a:lnTo>
                    <a:pt x="58" y="163"/>
                  </a:lnTo>
                  <a:lnTo>
                    <a:pt x="105" y="163"/>
                  </a:lnTo>
                  <a:lnTo>
                    <a:pt x="105" y="106"/>
                  </a:lnTo>
                  <a:lnTo>
                    <a:pt x="163" y="106"/>
                  </a:lnTo>
                  <a:lnTo>
                    <a:pt x="163" y="58"/>
                  </a:lnTo>
                  <a:close/>
                </a:path>
              </a:pathLst>
            </a:custGeom>
            <a:solidFill>
              <a:srgbClr val="BC204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01" name="Freeform 302">
              <a:extLst>
                <a:ext uri="{FF2B5EF4-FFF2-40B4-BE49-F238E27FC236}">
                  <a16:creationId xmlns:a16="http://schemas.microsoft.com/office/drawing/2014/main" id="{B50FFFE6-79EF-441D-B71C-2972C4D3F0BA}"/>
                </a:ext>
              </a:extLst>
            </p:cNvPr>
            <p:cNvSpPr>
              <a:spLocks/>
            </p:cNvSpPr>
            <p:nvPr/>
          </p:nvSpPr>
          <p:spPr bwMode="gray">
            <a:xfrm>
              <a:off x="8972550" y="4471988"/>
              <a:ext cx="176213" cy="87313"/>
            </a:xfrm>
            <a:custGeom>
              <a:avLst/>
              <a:gdLst>
                <a:gd name="T0" fmla="*/ 114 w 114"/>
                <a:gd name="T1" fmla="*/ 57 h 57"/>
                <a:gd name="T2" fmla="*/ 97 w 114"/>
                <a:gd name="T3" fmla="*/ 57 h 57"/>
                <a:gd name="T4" fmla="*/ 97 w 114"/>
                <a:gd name="T5" fmla="*/ 17 h 57"/>
                <a:gd name="T6" fmla="*/ 0 w 114"/>
                <a:gd name="T7" fmla="*/ 17 h 57"/>
                <a:gd name="T8" fmla="*/ 0 w 114"/>
                <a:gd name="T9" fmla="*/ 0 h 57"/>
                <a:gd name="T10" fmla="*/ 105 w 114"/>
                <a:gd name="T11" fmla="*/ 0 h 57"/>
                <a:gd name="T12" fmla="*/ 114 w 114"/>
                <a:gd name="T13" fmla="*/ 9 h 57"/>
                <a:gd name="T14" fmla="*/ 114 w 114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57">
                  <a:moveTo>
                    <a:pt x="114" y="57"/>
                  </a:moveTo>
                  <a:cubicBezTo>
                    <a:pt x="97" y="57"/>
                    <a:pt x="97" y="57"/>
                    <a:pt x="97" y="57"/>
                  </a:cubicBezTo>
                  <a:cubicBezTo>
                    <a:pt x="97" y="17"/>
                    <a:pt x="97" y="17"/>
                    <a:pt x="97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10" y="0"/>
                    <a:pt x="114" y="4"/>
                    <a:pt x="114" y="9"/>
                  </a:cubicBezTo>
                  <a:cubicBezTo>
                    <a:pt x="114" y="57"/>
                    <a:pt x="114" y="57"/>
                    <a:pt x="114" y="57"/>
                  </a:cubicBezTo>
                </a:path>
              </a:pathLst>
            </a:custGeom>
            <a:solidFill>
              <a:srgbClr val="C3DDD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02" name="Freeform 303">
              <a:extLst>
                <a:ext uri="{FF2B5EF4-FFF2-40B4-BE49-F238E27FC236}">
                  <a16:creationId xmlns:a16="http://schemas.microsoft.com/office/drawing/2014/main" id="{455B190F-9FFA-496D-ACAE-118D742E3629}"/>
                </a:ext>
              </a:extLst>
            </p:cNvPr>
            <p:cNvSpPr>
              <a:spLocks/>
            </p:cNvSpPr>
            <p:nvPr/>
          </p:nvSpPr>
          <p:spPr bwMode="gray">
            <a:xfrm>
              <a:off x="8972550" y="4818063"/>
              <a:ext cx="176213" cy="88900"/>
            </a:xfrm>
            <a:custGeom>
              <a:avLst/>
              <a:gdLst>
                <a:gd name="T0" fmla="*/ 105 w 114"/>
                <a:gd name="T1" fmla="*/ 57 h 57"/>
                <a:gd name="T2" fmla="*/ 0 w 114"/>
                <a:gd name="T3" fmla="*/ 57 h 57"/>
                <a:gd name="T4" fmla="*/ 0 w 114"/>
                <a:gd name="T5" fmla="*/ 40 h 57"/>
                <a:gd name="T6" fmla="*/ 97 w 114"/>
                <a:gd name="T7" fmla="*/ 40 h 57"/>
                <a:gd name="T8" fmla="*/ 97 w 114"/>
                <a:gd name="T9" fmla="*/ 0 h 57"/>
                <a:gd name="T10" fmla="*/ 114 w 114"/>
                <a:gd name="T11" fmla="*/ 0 h 57"/>
                <a:gd name="T12" fmla="*/ 114 w 114"/>
                <a:gd name="T13" fmla="*/ 48 h 57"/>
                <a:gd name="T14" fmla="*/ 105 w 114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57">
                  <a:moveTo>
                    <a:pt x="105" y="57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4" y="53"/>
                    <a:pt x="110" y="57"/>
                    <a:pt x="105" y="57"/>
                  </a:cubicBezTo>
                </a:path>
              </a:pathLst>
            </a:custGeom>
            <a:solidFill>
              <a:srgbClr val="C3DDD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03" name="Rectangle 304">
              <a:extLst>
                <a:ext uri="{FF2B5EF4-FFF2-40B4-BE49-F238E27FC236}">
                  <a16:creationId xmlns:a16="http://schemas.microsoft.com/office/drawing/2014/main" id="{787FF1E4-AFD3-4A5D-A889-D0ADE05F4B4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883525" y="4276725"/>
              <a:ext cx="995363" cy="2000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04" name="Rectangle 305">
              <a:extLst>
                <a:ext uri="{FF2B5EF4-FFF2-40B4-BE49-F238E27FC236}">
                  <a16:creationId xmlns:a16="http://schemas.microsoft.com/office/drawing/2014/main" id="{DA41BE9E-45B0-4E98-965B-09BA59C738F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883525" y="4276725"/>
              <a:ext cx="995363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05" name="Freeform 306">
              <a:extLst>
                <a:ext uri="{FF2B5EF4-FFF2-40B4-BE49-F238E27FC236}">
                  <a16:creationId xmlns:a16="http://schemas.microsoft.com/office/drawing/2014/main" id="{72CFC4B9-CBEF-4F6B-ACD1-FF0A30D9EAC0}"/>
                </a:ext>
              </a:extLst>
            </p:cNvPr>
            <p:cNvSpPr>
              <a:spLocks/>
            </p:cNvSpPr>
            <p:nvPr/>
          </p:nvSpPr>
          <p:spPr bwMode="gray">
            <a:xfrm>
              <a:off x="7912100" y="4306888"/>
              <a:ext cx="247650" cy="139700"/>
            </a:xfrm>
            <a:custGeom>
              <a:avLst/>
              <a:gdLst>
                <a:gd name="T0" fmla="*/ 65 w 156"/>
                <a:gd name="T1" fmla="*/ 0 h 88"/>
                <a:gd name="T2" fmla="*/ 0 w 156"/>
                <a:gd name="T3" fmla="*/ 65 h 88"/>
                <a:gd name="T4" fmla="*/ 0 w 156"/>
                <a:gd name="T5" fmla="*/ 88 h 88"/>
                <a:gd name="T6" fmla="*/ 67 w 156"/>
                <a:gd name="T7" fmla="*/ 88 h 88"/>
                <a:gd name="T8" fmla="*/ 156 w 156"/>
                <a:gd name="T9" fmla="*/ 0 h 88"/>
                <a:gd name="T10" fmla="*/ 65 w 156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88">
                  <a:moveTo>
                    <a:pt x="65" y="0"/>
                  </a:moveTo>
                  <a:lnTo>
                    <a:pt x="0" y="65"/>
                  </a:lnTo>
                  <a:lnTo>
                    <a:pt x="0" y="88"/>
                  </a:lnTo>
                  <a:lnTo>
                    <a:pt x="67" y="88"/>
                  </a:lnTo>
                  <a:lnTo>
                    <a:pt x="156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06" name="Freeform 307">
              <a:extLst>
                <a:ext uri="{FF2B5EF4-FFF2-40B4-BE49-F238E27FC236}">
                  <a16:creationId xmlns:a16="http://schemas.microsoft.com/office/drawing/2014/main" id="{32267D60-214A-4048-A8A3-D14A441C4F01}"/>
                </a:ext>
              </a:extLst>
            </p:cNvPr>
            <p:cNvSpPr>
              <a:spLocks/>
            </p:cNvSpPr>
            <p:nvPr/>
          </p:nvSpPr>
          <p:spPr bwMode="gray">
            <a:xfrm>
              <a:off x="7912100" y="4306888"/>
              <a:ext cx="247650" cy="139700"/>
            </a:xfrm>
            <a:custGeom>
              <a:avLst/>
              <a:gdLst>
                <a:gd name="T0" fmla="*/ 65 w 156"/>
                <a:gd name="T1" fmla="*/ 0 h 88"/>
                <a:gd name="T2" fmla="*/ 0 w 156"/>
                <a:gd name="T3" fmla="*/ 65 h 88"/>
                <a:gd name="T4" fmla="*/ 0 w 156"/>
                <a:gd name="T5" fmla="*/ 88 h 88"/>
                <a:gd name="T6" fmla="*/ 67 w 156"/>
                <a:gd name="T7" fmla="*/ 88 h 88"/>
                <a:gd name="T8" fmla="*/ 156 w 156"/>
                <a:gd name="T9" fmla="*/ 0 h 88"/>
                <a:gd name="T10" fmla="*/ 65 w 156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88">
                  <a:moveTo>
                    <a:pt x="65" y="0"/>
                  </a:moveTo>
                  <a:lnTo>
                    <a:pt x="0" y="65"/>
                  </a:lnTo>
                  <a:lnTo>
                    <a:pt x="0" y="88"/>
                  </a:lnTo>
                  <a:lnTo>
                    <a:pt x="67" y="88"/>
                  </a:lnTo>
                  <a:lnTo>
                    <a:pt x="156" y="0"/>
                  </a:lnTo>
                  <a:lnTo>
                    <a:pt x="65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07" name="Freeform 308">
              <a:extLst>
                <a:ext uri="{FF2B5EF4-FFF2-40B4-BE49-F238E27FC236}">
                  <a16:creationId xmlns:a16="http://schemas.microsoft.com/office/drawing/2014/main" id="{8AAA7239-3145-4376-953B-954F3A216B3A}"/>
                </a:ext>
              </a:extLst>
            </p:cNvPr>
            <p:cNvSpPr>
              <a:spLocks/>
            </p:cNvSpPr>
            <p:nvPr/>
          </p:nvSpPr>
          <p:spPr bwMode="gray">
            <a:xfrm>
              <a:off x="7912100" y="4306888"/>
              <a:ext cx="103188" cy="103188"/>
            </a:xfrm>
            <a:custGeom>
              <a:avLst/>
              <a:gdLst>
                <a:gd name="T0" fmla="*/ 0 w 65"/>
                <a:gd name="T1" fmla="*/ 0 h 65"/>
                <a:gd name="T2" fmla="*/ 0 w 65"/>
                <a:gd name="T3" fmla="*/ 65 h 65"/>
                <a:gd name="T4" fmla="*/ 65 w 65"/>
                <a:gd name="T5" fmla="*/ 0 h 65"/>
                <a:gd name="T6" fmla="*/ 0 w 65"/>
                <a:gd name="T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5">
                  <a:moveTo>
                    <a:pt x="0" y="0"/>
                  </a:moveTo>
                  <a:lnTo>
                    <a:pt x="0" y="65"/>
                  </a:lnTo>
                  <a:lnTo>
                    <a:pt x="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08" name="Freeform 309">
              <a:extLst>
                <a:ext uri="{FF2B5EF4-FFF2-40B4-BE49-F238E27FC236}">
                  <a16:creationId xmlns:a16="http://schemas.microsoft.com/office/drawing/2014/main" id="{4390E718-6731-46AA-B894-939E15F304D6}"/>
                </a:ext>
              </a:extLst>
            </p:cNvPr>
            <p:cNvSpPr>
              <a:spLocks/>
            </p:cNvSpPr>
            <p:nvPr/>
          </p:nvSpPr>
          <p:spPr bwMode="gray">
            <a:xfrm>
              <a:off x="7912100" y="4306888"/>
              <a:ext cx="103188" cy="103188"/>
            </a:xfrm>
            <a:custGeom>
              <a:avLst/>
              <a:gdLst>
                <a:gd name="T0" fmla="*/ 0 w 65"/>
                <a:gd name="T1" fmla="*/ 0 h 65"/>
                <a:gd name="T2" fmla="*/ 0 w 65"/>
                <a:gd name="T3" fmla="*/ 65 h 65"/>
                <a:gd name="T4" fmla="*/ 65 w 65"/>
                <a:gd name="T5" fmla="*/ 0 h 65"/>
                <a:gd name="T6" fmla="*/ 0 w 65"/>
                <a:gd name="T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5">
                  <a:moveTo>
                    <a:pt x="0" y="0"/>
                  </a:moveTo>
                  <a:lnTo>
                    <a:pt x="0" y="65"/>
                  </a:lnTo>
                  <a:lnTo>
                    <a:pt x="65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09" name="Freeform 310">
              <a:extLst>
                <a:ext uri="{FF2B5EF4-FFF2-40B4-BE49-F238E27FC236}">
                  <a16:creationId xmlns:a16="http://schemas.microsoft.com/office/drawing/2014/main" id="{801428E1-E6AC-418D-84E1-BE9E7F707E79}"/>
                </a:ext>
              </a:extLst>
            </p:cNvPr>
            <p:cNvSpPr>
              <a:spLocks/>
            </p:cNvSpPr>
            <p:nvPr/>
          </p:nvSpPr>
          <p:spPr bwMode="gray">
            <a:xfrm>
              <a:off x="8018463" y="4306888"/>
              <a:ext cx="361950" cy="139700"/>
            </a:xfrm>
            <a:custGeom>
              <a:avLst/>
              <a:gdLst>
                <a:gd name="T0" fmla="*/ 89 w 228"/>
                <a:gd name="T1" fmla="*/ 0 h 88"/>
                <a:gd name="T2" fmla="*/ 0 w 228"/>
                <a:gd name="T3" fmla="*/ 88 h 88"/>
                <a:gd name="T4" fmla="*/ 139 w 228"/>
                <a:gd name="T5" fmla="*/ 88 h 88"/>
                <a:gd name="T6" fmla="*/ 228 w 228"/>
                <a:gd name="T7" fmla="*/ 0 h 88"/>
                <a:gd name="T8" fmla="*/ 89 w 228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88">
                  <a:moveTo>
                    <a:pt x="89" y="0"/>
                  </a:moveTo>
                  <a:lnTo>
                    <a:pt x="0" y="88"/>
                  </a:lnTo>
                  <a:lnTo>
                    <a:pt x="139" y="88"/>
                  </a:lnTo>
                  <a:lnTo>
                    <a:pt x="228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10" name="Freeform 311">
              <a:extLst>
                <a:ext uri="{FF2B5EF4-FFF2-40B4-BE49-F238E27FC236}">
                  <a16:creationId xmlns:a16="http://schemas.microsoft.com/office/drawing/2014/main" id="{5AD8C941-A943-4EE5-9FC4-33C55111C47C}"/>
                </a:ext>
              </a:extLst>
            </p:cNvPr>
            <p:cNvSpPr>
              <a:spLocks/>
            </p:cNvSpPr>
            <p:nvPr/>
          </p:nvSpPr>
          <p:spPr bwMode="gray">
            <a:xfrm>
              <a:off x="8018463" y="4306888"/>
              <a:ext cx="361950" cy="139700"/>
            </a:xfrm>
            <a:custGeom>
              <a:avLst/>
              <a:gdLst>
                <a:gd name="T0" fmla="*/ 89 w 228"/>
                <a:gd name="T1" fmla="*/ 0 h 88"/>
                <a:gd name="T2" fmla="*/ 0 w 228"/>
                <a:gd name="T3" fmla="*/ 88 h 88"/>
                <a:gd name="T4" fmla="*/ 139 w 228"/>
                <a:gd name="T5" fmla="*/ 88 h 88"/>
                <a:gd name="T6" fmla="*/ 228 w 228"/>
                <a:gd name="T7" fmla="*/ 0 h 88"/>
                <a:gd name="T8" fmla="*/ 89 w 228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88">
                  <a:moveTo>
                    <a:pt x="89" y="0"/>
                  </a:moveTo>
                  <a:lnTo>
                    <a:pt x="0" y="88"/>
                  </a:lnTo>
                  <a:lnTo>
                    <a:pt x="139" y="88"/>
                  </a:lnTo>
                  <a:lnTo>
                    <a:pt x="228" y="0"/>
                  </a:lnTo>
                  <a:lnTo>
                    <a:pt x="8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11" name="Freeform 312">
              <a:extLst>
                <a:ext uri="{FF2B5EF4-FFF2-40B4-BE49-F238E27FC236}">
                  <a16:creationId xmlns:a16="http://schemas.microsoft.com/office/drawing/2014/main" id="{CBB64A73-B8EB-4813-9B1B-1210FA7F6016}"/>
                </a:ext>
              </a:extLst>
            </p:cNvPr>
            <p:cNvSpPr>
              <a:spLocks/>
            </p:cNvSpPr>
            <p:nvPr/>
          </p:nvSpPr>
          <p:spPr bwMode="gray">
            <a:xfrm>
              <a:off x="8634413" y="4306888"/>
              <a:ext cx="217488" cy="139700"/>
            </a:xfrm>
            <a:custGeom>
              <a:avLst/>
              <a:gdLst>
                <a:gd name="T0" fmla="*/ 0 w 137"/>
                <a:gd name="T1" fmla="*/ 88 h 88"/>
                <a:gd name="T2" fmla="*/ 137 w 137"/>
                <a:gd name="T3" fmla="*/ 88 h 88"/>
                <a:gd name="T4" fmla="*/ 137 w 137"/>
                <a:gd name="T5" fmla="*/ 0 h 88"/>
                <a:gd name="T6" fmla="*/ 87 w 137"/>
                <a:gd name="T7" fmla="*/ 0 h 88"/>
                <a:gd name="T8" fmla="*/ 0 w 137"/>
                <a:gd name="T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8">
                  <a:moveTo>
                    <a:pt x="0" y="88"/>
                  </a:moveTo>
                  <a:lnTo>
                    <a:pt x="137" y="88"/>
                  </a:lnTo>
                  <a:lnTo>
                    <a:pt x="137" y="0"/>
                  </a:lnTo>
                  <a:lnTo>
                    <a:pt x="87" y="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12" name="Freeform 313">
              <a:extLst>
                <a:ext uri="{FF2B5EF4-FFF2-40B4-BE49-F238E27FC236}">
                  <a16:creationId xmlns:a16="http://schemas.microsoft.com/office/drawing/2014/main" id="{8AB05E6F-3882-44D5-9A38-8D6F80A2E6EE}"/>
                </a:ext>
              </a:extLst>
            </p:cNvPr>
            <p:cNvSpPr>
              <a:spLocks/>
            </p:cNvSpPr>
            <p:nvPr/>
          </p:nvSpPr>
          <p:spPr bwMode="gray">
            <a:xfrm>
              <a:off x="8634413" y="4306888"/>
              <a:ext cx="217488" cy="139700"/>
            </a:xfrm>
            <a:custGeom>
              <a:avLst/>
              <a:gdLst>
                <a:gd name="T0" fmla="*/ 0 w 137"/>
                <a:gd name="T1" fmla="*/ 88 h 88"/>
                <a:gd name="T2" fmla="*/ 137 w 137"/>
                <a:gd name="T3" fmla="*/ 88 h 88"/>
                <a:gd name="T4" fmla="*/ 137 w 137"/>
                <a:gd name="T5" fmla="*/ 0 h 88"/>
                <a:gd name="T6" fmla="*/ 87 w 137"/>
                <a:gd name="T7" fmla="*/ 0 h 88"/>
                <a:gd name="T8" fmla="*/ 0 w 137"/>
                <a:gd name="T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8">
                  <a:moveTo>
                    <a:pt x="0" y="88"/>
                  </a:moveTo>
                  <a:lnTo>
                    <a:pt x="137" y="88"/>
                  </a:lnTo>
                  <a:lnTo>
                    <a:pt x="137" y="0"/>
                  </a:lnTo>
                  <a:lnTo>
                    <a:pt x="87" y="0"/>
                  </a:lnTo>
                  <a:lnTo>
                    <a:pt x="0" y="8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13" name="Freeform 314">
              <a:extLst>
                <a:ext uri="{FF2B5EF4-FFF2-40B4-BE49-F238E27FC236}">
                  <a16:creationId xmlns:a16="http://schemas.microsoft.com/office/drawing/2014/main" id="{9CCB812B-F7BE-47E0-80E7-F929373F9D1B}"/>
                </a:ext>
              </a:extLst>
            </p:cNvPr>
            <p:cNvSpPr>
              <a:spLocks/>
            </p:cNvSpPr>
            <p:nvPr/>
          </p:nvSpPr>
          <p:spPr bwMode="gray">
            <a:xfrm>
              <a:off x="8320088" y="4306888"/>
              <a:ext cx="452438" cy="139700"/>
            </a:xfrm>
            <a:custGeom>
              <a:avLst/>
              <a:gdLst>
                <a:gd name="T0" fmla="*/ 89 w 285"/>
                <a:gd name="T1" fmla="*/ 0 h 88"/>
                <a:gd name="T2" fmla="*/ 0 w 285"/>
                <a:gd name="T3" fmla="*/ 88 h 88"/>
                <a:gd name="T4" fmla="*/ 198 w 285"/>
                <a:gd name="T5" fmla="*/ 88 h 88"/>
                <a:gd name="T6" fmla="*/ 285 w 285"/>
                <a:gd name="T7" fmla="*/ 0 h 88"/>
                <a:gd name="T8" fmla="*/ 89 w 285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88">
                  <a:moveTo>
                    <a:pt x="89" y="0"/>
                  </a:moveTo>
                  <a:lnTo>
                    <a:pt x="0" y="88"/>
                  </a:lnTo>
                  <a:lnTo>
                    <a:pt x="198" y="88"/>
                  </a:lnTo>
                  <a:lnTo>
                    <a:pt x="285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14" name="Freeform 315">
              <a:extLst>
                <a:ext uri="{FF2B5EF4-FFF2-40B4-BE49-F238E27FC236}">
                  <a16:creationId xmlns:a16="http://schemas.microsoft.com/office/drawing/2014/main" id="{B294450E-A2C6-4A36-957B-63E8F4E7FB9D}"/>
                </a:ext>
              </a:extLst>
            </p:cNvPr>
            <p:cNvSpPr>
              <a:spLocks/>
            </p:cNvSpPr>
            <p:nvPr/>
          </p:nvSpPr>
          <p:spPr bwMode="gray">
            <a:xfrm>
              <a:off x="8320088" y="4306888"/>
              <a:ext cx="452438" cy="139700"/>
            </a:xfrm>
            <a:custGeom>
              <a:avLst/>
              <a:gdLst>
                <a:gd name="T0" fmla="*/ 89 w 285"/>
                <a:gd name="T1" fmla="*/ 0 h 88"/>
                <a:gd name="T2" fmla="*/ 0 w 285"/>
                <a:gd name="T3" fmla="*/ 88 h 88"/>
                <a:gd name="T4" fmla="*/ 198 w 285"/>
                <a:gd name="T5" fmla="*/ 88 h 88"/>
                <a:gd name="T6" fmla="*/ 285 w 285"/>
                <a:gd name="T7" fmla="*/ 0 h 88"/>
                <a:gd name="T8" fmla="*/ 89 w 285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88">
                  <a:moveTo>
                    <a:pt x="89" y="0"/>
                  </a:moveTo>
                  <a:lnTo>
                    <a:pt x="0" y="88"/>
                  </a:lnTo>
                  <a:lnTo>
                    <a:pt x="198" y="88"/>
                  </a:lnTo>
                  <a:lnTo>
                    <a:pt x="285" y="0"/>
                  </a:lnTo>
                  <a:lnTo>
                    <a:pt x="8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15" name="Freeform 316">
              <a:extLst>
                <a:ext uri="{FF2B5EF4-FFF2-40B4-BE49-F238E27FC236}">
                  <a16:creationId xmlns:a16="http://schemas.microsoft.com/office/drawing/2014/main" id="{7CCDB961-853E-41B1-A4CE-D5A811431A1C}"/>
                </a:ext>
              </a:extLst>
            </p:cNvPr>
            <p:cNvSpPr>
              <a:spLocks/>
            </p:cNvSpPr>
            <p:nvPr/>
          </p:nvSpPr>
          <p:spPr bwMode="gray">
            <a:xfrm>
              <a:off x="8239125" y="4306888"/>
              <a:ext cx="222250" cy="139700"/>
            </a:xfrm>
            <a:custGeom>
              <a:avLst/>
              <a:gdLst>
                <a:gd name="T0" fmla="*/ 89 w 140"/>
                <a:gd name="T1" fmla="*/ 0 h 88"/>
                <a:gd name="T2" fmla="*/ 0 w 140"/>
                <a:gd name="T3" fmla="*/ 88 h 88"/>
                <a:gd name="T4" fmla="*/ 51 w 140"/>
                <a:gd name="T5" fmla="*/ 88 h 88"/>
                <a:gd name="T6" fmla="*/ 140 w 140"/>
                <a:gd name="T7" fmla="*/ 0 h 88"/>
                <a:gd name="T8" fmla="*/ 89 w 140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8">
                  <a:moveTo>
                    <a:pt x="89" y="0"/>
                  </a:moveTo>
                  <a:lnTo>
                    <a:pt x="0" y="88"/>
                  </a:lnTo>
                  <a:lnTo>
                    <a:pt x="51" y="88"/>
                  </a:lnTo>
                  <a:lnTo>
                    <a:pt x="140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16" name="Freeform 317">
              <a:extLst>
                <a:ext uri="{FF2B5EF4-FFF2-40B4-BE49-F238E27FC236}">
                  <a16:creationId xmlns:a16="http://schemas.microsoft.com/office/drawing/2014/main" id="{12F83EDF-A548-4046-BC73-996DA212C74C}"/>
                </a:ext>
              </a:extLst>
            </p:cNvPr>
            <p:cNvSpPr>
              <a:spLocks/>
            </p:cNvSpPr>
            <p:nvPr/>
          </p:nvSpPr>
          <p:spPr bwMode="gray">
            <a:xfrm>
              <a:off x="8239125" y="4306888"/>
              <a:ext cx="222250" cy="139700"/>
            </a:xfrm>
            <a:custGeom>
              <a:avLst/>
              <a:gdLst>
                <a:gd name="T0" fmla="*/ 89 w 140"/>
                <a:gd name="T1" fmla="*/ 0 h 88"/>
                <a:gd name="T2" fmla="*/ 0 w 140"/>
                <a:gd name="T3" fmla="*/ 88 h 88"/>
                <a:gd name="T4" fmla="*/ 51 w 140"/>
                <a:gd name="T5" fmla="*/ 88 h 88"/>
                <a:gd name="T6" fmla="*/ 140 w 140"/>
                <a:gd name="T7" fmla="*/ 0 h 88"/>
                <a:gd name="T8" fmla="*/ 89 w 140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8">
                  <a:moveTo>
                    <a:pt x="89" y="0"/>
                  </a:moveTo>
                  <a:lnTo>
                    <a:pt x="0" y="88"/>
                  </a:lnTo>
                  <a:lnTo>
                    <a:pt x="51" y="88"/>
                  </a:lnTo>
                  <a:lnTo>
                    <a:pt x="140" y="0"/>
                  </a:lnTo>
                  <a:lnTo>
                    <a:pt x="8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17" name="Rectangle 318">
              <a:extLst>
                <a:ext uri="{FF2B5EF4-FFF2-40B4-BE49-F238E27FC236}">
                  <a16:creationId xmlns:a16="http://schemas.microsoft.com/office/drawing/2014/main" id="{505346D7-C14D-4FD9-81CA-0811F09C134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4306888"/>
              <a:ext cx="23813" cy="1397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18" name="Rectangle 319">
              <a:extLst>
                <a:ext uri="{FF2B5EF4-FFF2-40B4-BE49-F238E27FC236}">
                  <a16:creationId xmlns:a16="http://schemas.microsoft.com/office/drawing/2014/main" id="{CF055B8C-84DE-4248-B570-2E75FF270C9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4306888"/>
              <a:ext cx="23813" cy="13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19" name="Rectangle 320">
              <a:extLst>
                <a:ext uri="{FF2B5EF4-FFF2-40B4-BE49-F238E27FC236}">
                  <a16:creationId xmlns:a16="http://schemas.microsoft.com/office/drawing/2014/main" id="{006F5204-D69A-4B37-B8B8-FB08D763D46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124825" y="4306888"/>
              <a:ext cx="25400" cy="1397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20" name="Rectangle 321">
              <a:extLst>
                <a:ext uri="{FF2B5EF4-FFF2-40B4-BE49-F238E27FC236}">
                  <a16:creationId xmlns:a16="http://schemas.microsoft.com/office/drawing/2014/main" id="{8A29B916-B288-46A6-8591-7009ECA9506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124825" y="4306888"/>
              <a:ext cx="25400" cy="13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21" name="Rectangle 322">
              <a:extLst>
                <a:ext uri="{FF2B5EF4-FFF2-40B4-BE49-F238E27FC236}">
                  <a16:creationId xmlns:a16="http://schemas.microsoft.com/office/drawing/2014/main" id="{439E6F13-09B0-41F0-BEEC-BA9527B1194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4306888"/>
              <a:ext cx="939800" cy="254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22" name="Rectangle 323">
              <a:extLst>
                <a:ext uri="{FF2B5EF4-FFF2-40B4-BE49-F238E27FC236}">
                  <a16:creationId xmlns:a16="http://schemas.microsoft.com/office/drawing/2014/main" id="{9F9B1EB7-5126-47C3-8A8B-444E5AEBF1F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4306888"/>
              <a:ext cx="939800" cy="2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23" name="Rectangle 324">
              <a:extLst>
                <a:ext uri="{FF2B5EF4-FFF2-40B4-BE49-F238E27FC236}">
                  <a16:creationId xmlns:a16="http://schemas.microsoft.com/office/drawing/2014/main" id="{D3431A8F-7654-4504-95A0-F2B50543947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097838" y="4292600"/>
              <a:ext cx="26988" cy="1682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24" name="Rectangle 325">
              <a:extLst>
                <a:ext uri="{FF2B5EF4-FFF2-40B4-BE49-F238E27FC236}">
                  <a16:creationId xmlns:a16="http://schemas.microsoft.com/office/drawing/2014/main" id="{70184B0F-C671-4D42-AB72-5C2EBD87077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097838" y="4292600"/>
              <a:ext cx="2698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25" name="Rectangle 326">
              <a:extLst>
                <a:ext uri="{FF2B5EF4-FFF2-40B4-BE49-F238E27FC236}">
                  <a16:creationId xmlns:a16="http://schemas.microsoft.com/office/drawing/2014/main" id="{893C27A0-0D8D-4C26-AB61-903D0F9B7B0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72513" y="4306888"/>
              <a:ext cx="26988" cy="1397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26" name="Rectangle 327">
              <a:extLst>
                <a:ext uri="{FF2B5EF4-FFF2-40B4-BE49-F238E27FC236}">
                  <a16:creationId xmlns:a16="http://schemas.microsoft.com/office/drawing/2014/main" id="{75B73F86-5F52-4976-AAC8-2002935A5C7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72513" y="4306888"/>
              <a:ext cx="26988" cy="13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27" name="Rectangle 328">
              <a:extLst>
                <a:ext uri="{FF2B5EF4-FFF2-40B4-BE49-F238E27FC236}">
                  <a16:creationId xmlns:a16="http://schemas.microsoft.com/office/drawing/2014/main" id="{22D1AF35-B04D-43C2-A7D5-1A9F48E6CAF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45525" y="4292600"/>
              <a:ext cx="26988" cy="1682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28" name="Rectangle 329">
              <a:extLst>
                <a:ext uri="{FF2B5EF4-FFF2-40B4-BE49-F238E27FC236}">
                  <a16:creationId xmlns:a16="http://schemas.microsoft.com/office/drawing/2014/main" id="{0313D128-348E-449B-B224-E37D7400E01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45525" y="4292600"/>
              <a:ext cx="2698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29" name="Rectangle 330">
              <a:extLst>
                <a:ext uri="{FF2B5EF4-FFF2-40B4-BE49-F238E27FC236}">
                  <a16:creationId xmlns:a16="http://schemas.microsoft.com/office/drawing/2014/main" id="{8AF693F3-B8CA-4CD0-B389-55F3818A490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407400" y="4306888"/>
              <a:ext cx="26988" cy="1397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30" name="Rectangle 331">
              <a:extLst>
                <a:ext uri="{FF2B5EF4-FFF2-40B4-BE49-F238E27FC236}">
                  <a16:creationId xmlns:a16="http://schemas.microsoft.com/office/drawing/2014/main" id="{8D31B905-4B02-4119-9F72-800D2C3FA23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407400" y="4306888"/>
              <a:ext cx="26988" cy="13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31" name="Rectangle 332">
              <a:extLst>
                <a:ext uri="{FF2B5EF4-FFF2-40B4-BE49-F238E27FC236}">
                  <a16:creationId xmlns:a16="http://schemas.microsoft.com/office/drawing/2014/main" id="{42C57464-D562-4123-BDCE-E71A70560FD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382000" y="4292600"/>
              <a:ext cx="25400" cy="1682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32" name="Rectangle 333">
              <a:extLst>
                <a:ext uri="{FF2B5EF4-FFF2-40B4-BE49-F238E27FC236}">
                  <a16:creationId xmlns:a16="http://schemas.microsoft.com/office/drawing/2014/main" id="{6E7B1E4C-7BD6-44C8-9797-B3DA8B7F7A9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382000" y="4292600"/>
              <a:ext cx="25400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33" name="Rectangle 334">
              <a:extLst>
                <a:ext uri="{FF2B5EF4-FFF2-40B4-BE49-F238E27FC236}">
                  <a16:creationId xmlns:a16="http://schemas.microsoft.com/office/drawing/2014/main" id="{99588E7A-2A3D-40D2-B2A1-E53D82A48DE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883525" y="4500563"/>
              <a:ext cx="995363" cy="2000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34" name="Rectangle 335">
              <a:extLst>
                <a:ext uri="{FF2B5EF4-FFF2-40B4-BE49-F238E27FC236}">
                  <a16:creationId xmlns:a16="http://schemas.microsoft.com/office/drawing/2014/main" id="{8A645706-7EB0-4EBD-9C2B-0B1CC312A4E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883525" y="4500563"/>
              <a:ext cx="995363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35" name="Freeform 336">
              <a:extLst>
                <a:ext uri="{FF2B5EF4-FFF2-40B4-BE49-F238E27FC236}">
                  <a16:creationId xmlns:a16="http://schemas.microsoft.com/office/drawing/2014/main" id="{73FE7D91-F128-4F8B-8A2D-E457603ECA6A}"/>
                </a:ext>
              </a:extLst>
            </p:cNvPr>
            <p:cNvSpPr>
              <a:spLocks/>
            </p:cNvSpPr>
            <p:nvPr/>
          </p:nvSpPr>
          <p:spPr bwMode="gray">
            <a:xfrm>
              <a:off x="7912100" y="4530725"/>
              <a:ext cx="247650" cy="139700"/>
            </a:xfrm>
            <a:custGeom>
              <a:avLst/>
              <a:gdLst>
                <a:gd name="T0" fmla="*/ 65 w 156"/>
                <a:gd name="T1" fmla="*/ 0 h 88"/>
                <a:gd name="T2" fmla="*/ 0 w 156"/>
                <a:gd name="T3" fmla="*/ 66 h 88"/>
                <a:gd name="T4" fmla="*/ 0 w 156"/>
                <a:gd name="T5" fmla="*/ 88 h 88"/>
                <a:gd name="T6" fmla="*/ 67 w 156"/>
                <a:gd name="T7" fmla="*/ 88 h 88"/>
                <a:gd name="T8" fmla="*/ 156 w 156"/>
                <a:gd name="T9" fmla="*/ 0 h 88"/>
                <a:gd name="T10" fmla="*/ 65 w 156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88">
                  <a:moveTo>
                    <a:pt x="65" y="0"/>
                  </a:moveTo>
                  <a:lnTo>
                    <a:pt x="0" y="66"/>
                  </a:lnTo>
                  <a:lnTo>
                    <a:pt x="0" y="88"/>
                  </a:lnTo>
                  <a:lnTo>
                    <a:pt x="67" y="88"/>
                  </a:lnTo>
                  <a:lnTo>
                    <a:pt x="156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36" name="Freeform 337">
              <a:extLst>
                <a:ext uri="{FF2B5EF4-FFF2-40B4-BE49-F238E27FC236}">
                  <a16:creationId xmlns:a16="http://schemas.microsoft.com/office/drawing/2014/main" id="{65273E13-9E55-4975-B700-4C9F0A83C89E}"/>
                </a:ext>
              </a:extLst>
            </p:cNvPr>
            <p:cNvSpPr>
              <a:spLocks/>
            </p:cNvSpPr>
            <p:nvPr/>
          </p:nvSpPr>
          <p:spPr bwMode="gray">
            <a:xfrm>
              <a:off x="7912100" y="4530725"/>
              <a:ext cx="103188" cy="104775"/>
            </a:xfrm>
            <a:custGeom>
              <a:avLst/>
              <a:gdLst>
                <a:gd name="T0" fmla="*/ 0 w 65"/>
                <a:gd name="T1" fmla="*/ 0 h 66"/>
                <a:gd name="T2" fmla="*/ 0 w 65"/>
                <a:gd name="T3" fmla="*/ 66 h 66"/>
                <a:gd name="T4" fmla="*/ 65 w 65"/>
                <a:gd name="T5" fmla="*/ 0 h 66"/>
                <a:gd name="T6" fmla="*/ 0 w 65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6">
                  <a:moveTo>
                    <a:pt x="0" y="0"/>
                  </a:moveTo>
                  <a:lnTo>
                    <a:pt x="0" y="66"/>
                  </a:lnTo>
                  <a:lnTo>
                    <a:pt x="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37" name="Freeform 338">
              <a:extLst>
                <a:ext uri="{FF2B5EF4-FFF2-40B4-BE49-F238E27FC236}">
                  <a16:creationId xmlns:a16="http://schemas.microsoft.com/office/drawing/2014/main" id="{A7326882-0A61-45A5-B3D1-74D2FDCE0616}"/>
                </a:ext>
              </a:extLst>
            </p:cNvPr>
            <p:cNvSpPr>
              <a:spLocks/>
            </p:cNvSpPr>
            <p:nvPr/>
          </p:nvSpPr>
          <p:spPr bwMode="gray">
            <a:xfrm>
              <a:off x="8018463" y="4530725"/>
              <a:ext cx="361950" cy="139700"/>
            </a:xfrm>
            <a:custGeom>
              <a:avLst/>
              <a:gdLst>
                <a:gd name="T0" fmla="*/ 89 w 228"/>
                <a:gd name="T1" fmla="*/ 0 h 88"/>
                <a:gd name="T2" fmla="*/ 0 w 228"/>
                <a:gd name="T3" fmla="*/ 88 h 88"/>
                <a:gd name="T4" fmla="*/ 139 w 228"/>
                <a:gd name="T5" fmla="*/ 88 h 88"/>
                <a:gd name="T6" fmla="*/ 228 w 228"/>
                <a:gd name="T7" fmla="*/ 0 h 88"/>
                <a:gd name="T8" fmla="*/ 89 w 228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88">
                  <a:moveTo>
                    <a:pt x="89" y="0"/>
                  </a:moveTo>
                  <a:lnTo>
                    <a:pt x="0" y="88"/>
                  </a:lnTo>
                  <a:lnTo>
                    <a:pt x="139" y="88"/>
                  </a:lnTo>
                  <a:lnTo>
                    <a:pt x="228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38" name="Freeform 339">
              <a:extLst>
                <a:ext uri="{FF2B5EF4-FFF2-40B4-BE49-F238E27FC236}">
                  <a16:creationId xmlns:a16="http://schemas.microsoft.com/office/drawing/2014/main" id="{53C1F2CB-61E9-4B43-898C-84E5C45ACFE0}"/>
                </a:ext>
              </a:extLst>
            </p:cNvPr>
            <p:cNvSpPr>
              <a:spLocks/>
            </p:cNvSpPr>
            <p:nvPr/>
          </p:nvSpPr>
          <p:spPr bwMode="gray">
            <a:xfrm>
              <a:off x="8634413" y="4530725"/>
              <a:ext cx="217488" cy="139700"/>
            </a:xfrm>
            <a:custGeom>
              <a:avLst/>
              <a:gdLst>
                <a:gd name="T0" fmla="*/ 0 w 137"/>
                <a:gd name="T1" fmla="*/ 88 h 88"/>
                <a:gd name="T2" fmla="*/ 137 w 137"/>
                <a:gd name="T3" fmla="*/ 88 h 88"/>
                <a:gd name="T4" fmla="*/ 137 w 137"/>
                <a:gd name="T5" fmla="*/ 0 h 88"/>
                <a:gd name="T6" fmla="*/ 87 w 137"/>
                <a:gd name="T7" fmla="*/ 0 h 88"/>
                <a:gd name="T8" fmla="*/ 0 w 137"/>
                <a:gd name="T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8">
                  <a:moveTo>
                    <a:pt x="0" y="88"/>
                  </a:moveTo>
                  <a:lnTo>
                    <a:pt x="137" y="88"/>
                  </a:lnTo>
                  <a:lnTo>
                    <a:pt x="137" y="0"/>
                  </a:lnTo>
                  <a:lnTo>
                    <a:pt x="87" y="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39" name="Freeform 340">
              <a:extLst>
                <a:ext uri="{FF2B5EF4-FFF2-40B4-BE49-F238E27FC236}">
                  <a16:creationId xmlns:a16="http://schemas.microsoft.com/office/drawing/2014/main" id="{37E72706-3490-42C7-9CEB-3B8EA5E73C3C}"/>
                </a:ext>
              </a:extLst>
            </p:cNvPr>
            <p:cNvSpPr>
              <a:spLocks/>
            </p:cNvSpPr>
            <p:nvPr/>
          </p:nvSpPr>
          <p:spPr bwMode="gray">
            <a:xfrm>
              <a:off x="8634413" y="4530725"/>
              <a:ext cx="217488" cy="139700"/>
            </a:xfrm>
            <a:custGeom>
              <a:avLst/>
              <a:gdLst>
                <a:gd name="T0" fmla="*/ 0 w 137"/>
                <a:gd name="T1" fmla="*/ 88 h 88"/>
                <a:gd name="T2" fmla="*/ 137 w 137"/>
                <a:gd name="T3" fmla="*/ 88 h 88"/>
                <a:gd name="T4" fmla="*/ 137 w 137"/>
                <a:gd name="T5" fmla="*/ 0 h 88"/>
                <a:gd name="T6" fmla="*/ 87 w 137"/>
                <a:gd name="T7" fmla="*/ 0 h 88"/>
                <a:gd name="T8" fmla="*/ 0 w 137"/>
                <a:gd name="T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8">
                  <a:moveTo>
                    <a:pt x="0" y="88"/>
                  </a:moveTo>
                  <a:lnTo>
                    <a:pt x="137" y="88"/>
                  </a:lnTo>
                  <a:lnTo>
                    <a:pt x="137" y="0"/>
                  </a:lnTo>
                  <a:lnTo>
                    <a:pt x="87" y="0"/>
                  </a:lnTo>
                  <a:lnTo>
                    <a:pt x="0" y="8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40" name="Freeform 341">
              <a:extLst>
                <a:ext uri="{FF2B5EF4-FFF2-40B4-BE49-F238E27FC236}">
                  <a16:creationId xmlns:a16="http://schemas.microsoft.com/office/drawing/2014/main" id="{09BBE188-3524-4907-8DBB-133377D43652}"/>
                </a:ext>
              </a:extLst>
            </p:cNvPr>
            <p:cNvSpPr>
              <a:spLocks/>
            </p:cNvSpPr>
            <p:nvPr/>
          </p:nvSpPr>
          <p:spPr bwMode="gray">
            <a:xfrm>
              <a:off x="8320088" y="4530725"/>
              <a:ext cx="452438" cy="139700"/>
            </a:xfrm>
            <a:custGeom>
              <a:avLst/>
              <a:gdLst>
                <a:gd name="T0" fmla="*/ 89 w 285"/>
                <a:gd name="T1" fmla="*/ 0 h 88"/>
                <a:gd name="T2" fmla="*/ 0 w 285"/>
                <a:gd name="T3" fmla="*/ 88 h 88"/>
                <a:gd name="T4" fmla="*/ 198 w 285"/>
                <a:gd name="T5" fmla="*/ 88 h 88"/>
                <a:gd name="T6" fmla="*/ 285 w 285"/>
                <a:gd name="T7" fmla="*/ 0 h 88"/>
                <a:gd name="T8" fmla="*/ 89 w 285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88">
                  <a:moveTo>
                    <a:pt x="89" y="0"/>
                  </a:moveTo>
                  <a:lnTo>
                    <a:pt x="0" y="88"/>
                  </a:lnTo>
                  <a:lnTo>
                    <a:pt x="198" y="88"/>
                  </a:lnTo>
                  <a:lnTo>
                    <a:pt x="285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41" name="Freeform 342">
              <a:extLst>
                <a:ext uri="{FF2B5EF4-FFF2-40B4-BE49-F238E27FC236}">
                  <a16:creationId xmlns:a16="http://schemas.microsoft.com/office/drawing/2014/main" id="{1C4FDAD0-E7A2-4BEB-9C6E-0D08AF09ACCD}"/>
                </a:ext>
              </a:extLst>
            </p:cNvPr>
            <p:cNvSpPr>
              <a:spLocks/>
            </p:cNvSpPr>
            <p:nvPr/>
          </p:nvSpPr>
          <p:spPr bwMode="gray">
            <a:xfrm>
              <a:off x="8320088" y="4530725"/>
              <a:ext cx="452438" cy="139700"/>
            </a:xfrm>
            <a:custGeom>
              <a:avLst/>
              <a:gdLst>
                <a:gd name="T0" fmla="*/ 89 w 285"/>
                <a:gd name="T1" fmla="*/ 0 h 88"/>
                <a:gd name="T2" fmla="*/ 0 w 285"/>
                <a:gd name="T3" fmla="*/ 88 h 88"/>
                <a:gd name="T4" fmla="*/ 198 w 285"/>
                <a:gd name="T5" fmla="*/ 88 h 88"/>
                <a:gd name="T6" fmla="*/ 285 w 285"/>
                <a:gd name="T7" fmla="*/ 0 h 88"/>
                <a:gd name="T8" fmla="*/ 89 w 285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88">
                  <a:moveTo>
                    <a:pt x="89" y="0"/>
                  </a:moveTo>
                  <a:lnTo>
                    <a:pt x="0" y="88"/>
                  </a:lnTo>
                  <a:lnTo>
                    <a:pt x="198" y="88"/>
                  </a:lnTo>
                  <a:lnTo>
                    <a:pt x="285" y="0"/>
                  </a:lnTo>
                  <a:lnTo>
                    <a:pt x="8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42" name="Freeform 343">
              <a:extLst>
                <a:ext uri="{FF2B5EF4-FFF2-40B4-BE49-F238E27FC236}">
                  <a16:creationId xmlns:a16="http://schemas.microsoft.com/office/drawing/2014/main" id="{1549196B-2040-4085-AF78-85463C757BEC}"/>
                </a:ext>
              </a:extLst>
            </p:cNvPr>
            <p:cNvSpPr>
              <a:spLocks/>
            </p:cNvSpPr>
            <p:nvPr/>
          </p:nvSpPr>
          <p:spPr bwMode="gray">
            <a:xfrm>
              <a:off x="8239125" y="4530725"/>
              <a:ext cx="222250" cy="139700"/>
            </a:xfrm>
            <a:custGeom>
              <a:avLst/>
              <a:gdLst>
                <a:gd name="T0" fmla="*/ 89 w 140"/>
                <a:gd name="T1" fmla="*/ 0 h 88"/>
                <a:gd name="T2" fmla="*/ 0 w 140"/>
                <a:gd name="T3" fmla="*/ 88 h 88"/>
                <a:gd name="T4" fmla="*/ 51 w 140"/>
                <a:gd name="T5" fmla="*/ 88 h 88"/>
                <a:gd name="T6" fmla="*/ 140 w 140"/>
                <a:gd name="T7" fmla="*/ 0 h 88"/>
                <a:gd name="T8" fmla="*/ 89 w 140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8">
                  <a:moveTo>
                    <a:pt x="89" y="0"/>
                  </a:moveTo>
                  <a:lnTo>
                    <a:pt x="0" y="88"/>
                  </a:lnTo>
                  <a:lnTo>
                    <a:pt x="51" y="88"/>
                  </a:lnTo>
                  <a:lnTo>
                    <a:pt x="140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43" name="Rectangle 344">
              <a:extLst>
                <a:ext uri="{FF2B5EF4-FFF2-40B4-BE49-F238E27FC236}">
                  <a16:creationId xmlns:a16="http://schemas.microsoft.com/office/drawing/2014/main" id="{A85167A1-659B-4CDE-AD99-ACC4C868655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4530725"/>
              <a:ext cx="23813" cy="1397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44" name="Rectangle 345">
              <a:extLst>
                <a:ext uri="{FF2B5EF4-FFF2-40B4-BE49-F238E27FC236}">
                  <a16:creationId xmlns:a16="http://schemas.microsoft.com/office/drawing/2014/main" id="{5A733057-C0AD-4055-AF39-CDDFEFBD1CD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124825" y="4530725"/>
              <a:ext cx="25400" cy="1397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45" name="Rectangle 346">
              <a:extLst>
                <a:ext uri="{FF2B5EF4-FFF2-40B4-BE49-F238E27FC236}">
                  <a16:creationId xmlns:a16="http://schemas.microsoft.com/office/drawing/2014/main" id="{E93E79C4-B6A1-4BAA-8966-D0A3623FD73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4530725"/>
              <a:ext cx="939800" cy="254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46" name="Rectangle 347">
              <a:extLst>
                <a:ext uri="{FF2B5EF4-FFF2-40B4-BE49-F238E27FC236}">
                  <a16:creationId xmlns:a16="http://schemas.microsoft.com/office/drawing/2014/main" id="{11D88756-30F5-4308-80B2-223F60C2AAC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4530725"/>
              <a:ext cx="939800" cy="2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47" name="Rectangle 348">
              <a:extLst>
                <a:ext uri="{FF2B5EF4-FFF2-40B4-BE49-F238E27FC236}">
                  <a16:creationId xmlns:a16="http://schemas.microsoft.com/office/drawing/2014/main" id="{C38E61CE-4695-48F5-B28F-8B6E55F1C35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097838" y="4516438"/>
              <a:ext cx="26988" cy="1698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48" name="Rectangle 349">
              <a:extLst>
                <a:ext uri="{FF2B5EF4-FFF2-40B4-BE49-F238E27FC236}">
                  <a16:creationId xmlns:a16="http://schemas.microsoft.com/office/drawing/2014/main" id="{AB2E4A99-01EA-462A-826E-51AA5DF83ED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72513" y="4530725"/>
              <a:ext cx="26988" cy="1397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49" name="Rectangle 350">
              <a:extLst>
                <a:ext uri="{FF2B5EF4-FFF2-40B4-BE49-F238E27FC236}">
                  <a16:creationId xmlns:a16="http://schemas.microsoft.com/office/drawing/2014/main" id="{46021363-8E9A-40AF-BEFC-75281F0C837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72513" y="4530725"/>
              <a:ext cx="26988" cy="13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50" name="Rectangle 351">
              <a:extLst>
                <a:ext uri="{FF2B5EF4-FFF2-40B4-BE49-F238E27FC236}">
                  <a16:creationId xmlns:a16="http://schemas.microsoft.com/office/drawing/2014/main" id="{0635108B-AEFA-4BBF-8C39-442636828E6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45525" y="4516438"/>
              <a:ext cx="26988" cy="1698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51" name="Rectangle 352">
              <a:extLst>
                <a:ext uri="{FF2B5EF4-FFF2-40B4-BE49-F238E27FC236}">
                  <a16:creationId xmlns:a16="http://schemas.microsoft.com/office/drawing/2014/main" id="{20909ECD-474D-4059-A305-F2632EAF964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45525" y="4516438"/>
              <a:ext cx="26988" cy="169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52" name="Rectangle 353">
              <a:extLst>
                <a:ext uri="{FF2B5EF4-FFF2-40B4-BE49-F238E27FC236}">
                  <a16:creationId xmlns:a16="http://schemas.microsoft.com/office/drawing/2014/main" id="{783AFEEB-47BF-4CFA-A1CB-3513D5A5ED4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407400" y="4530725"/>
              <a:ext cx="26988" cy="1397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53" name="Rectangle 354">
              <a:extLst>
                <a:ext uri="{FF2B5EF4-FFF2-40B4-BE49-F238E27FC236}">
                  <a16:creationId xmlns:a16="http://schemas.microsoft.com/office/drawing/2014/main" id="{4B58C12F-46A1-4C3A-8E93-83003F7DA24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382000" y="4516438"/>
              <a:ext cx="25400" cy="1698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54" name="Rectangle 355">
              <a:extLst>
                <a:ext uri="{FF2B5EF4-FFF2-40B4-BE49-F238E27FC236}">
                  <a16:creationId xmlns:a16="http://schemas.microsoft.com/office/drawing/2014/main" id="{61A8C84E-FA4C-432E-949F-C8BA4A40C63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883525" y="4779963"/>
              <a:ext cx="995363" cy="1984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55" name="Rectangle 356">
              <a:extLst>
                <a:ext uri="{FF2B5EF4-FFF2-40B4-BE49-F238E27FC236}">
                  <a16:creationId xmlns:a16="http://schemas.microsoft.com/office/drawing/2014/main" id="{091BEC0A-7453-4AF7-96CA-FEABDA086AE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883525" y="4779963"/>
              <a:ext cx="995363" cy="19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56" name="Freeform 357">
              <a:extLst>
                <a:ext uri="{FF2B5EF4-FFF2-40B4-BE49-F238E27FC236}">
                  <a16:creationId xmlns:a16="http://schemas.microsoft.com/office/drawing/2014/main" id="{4D2BE9BE-52F9-4A26-AB87-1EEDAD377F60}"/>
                </a:ext>
              </a:extLst>
            </p:cNvPr>
            <p:cNvSpPr>
              <a:spLocks/>
            </p:cNvSpPr>
            <p:nvPr/>
          </p:nvSpPr>
          <p:spPr bwMode="gray">
            <a:xfrm>
              <a:off x="7912100" y="4808538"/>
              <a:ext cx="247650" cy="141288"/>
            </a:xfrm>
            <a:custGeom>
              <a:avLst/>
              <a:gdLst>
                <a:gd name="T0" fmla="*/ 65 w 156"/>
                <a:gd name="T1" fmla="*/ 0 h 89"/>
                <a:gd name="T2" fmla="*/ 0 w 156"/>
                <a:gd name="T3" fmla="*/ 66 h 89"/>
                <a:gd name="T4" fmla="*/ 0 w 156"/>
                <a:gd name="T5" fmla="*/ 89 h 89"/>
                <a:gd name="T6" fmla="*/ 67 w 156"/>
                <a:gd name="T7" fmla="*/ 89 h 89"/>
                <a:gd name="T8" fmla="*/ 156 w 156"/>
                <a:gd name="T9" fmla="*/ 0 h 89"/>
                <a:gd name="T10" fmla="*/ 65 w 156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89">
                  <a:moveTo>
                    <a:pt x="65" y="0"/>
                  </a:moveTo>
                  <a:lnTo>
                    <a:pt x="0" y="66"/>
                  </a:lnTo>
                  <a:lnTo>
                    <a:pt x="0" y="89"/>
                  </a:lnTo>
                  <a:lnTo>
                    <a:pt x="67" y="89"/>
                  </a:lnTo>
                  <a:lnTo>
                    <a:pt x="156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57" name="Freeform 358">
              <a:extLst>
                <a:ext uri="{FF2B5EF4-FFF2-40B4-BE49-F238E27FC236}">
                  <a16:creationId xmlns:a16="http://schemas.microsoft.com/office/drawing/2014/main" id="{007FDC67-E3A6-444A-95B4-61FE4D99FD0A}"/>
                </a:ext>
              </a:extLst>
            </p:cNvPr>
            <p:cNvSpPr>
              <a:spLocks/>
            </p:cNvSpPr>
            <p:nvPr/>
          </p:nvSpPr>
          <p:spPr bwMode="gray">
            <a:xfrm>
              <a:off x="7912100" y="4808538"/>
              <a:ext cx="103188" cy="104775"/>
            </a:xfrm>
            <a:custGeom>
              <a:avLst/>
              <a:gdLst>
                <a:gd name="T0" fmla="*/ 0 w 65"/>
                <a:gd name="T1" fmla="*/ 0 h 66"/>
                <a:gd name="T2" fmla="*/ 0 w 65"/>
                <a:gd name="T3" fmla="*/ 66 h 66"/>
                <a:gd name="T4" fmla="*/ 65 w 65"/>
                <a:gd name="T5" fmla="*/ 0 h 66"/>
                <a:gd name="T6" fmla="*/ 0 w 65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6">
                  <a:moveTo>
                    <a:pt x="0" y="0"/>
                  </a:moveTo>
                  <a:lnTo>
                    <a:pt x="0" y="66"/>
                  </a:lnTo>
                  <a:lnTo>
                    <a:pt x="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58" name="Freeform 359">
              <a:extLst>
                <a:ext uri="{FF2B5EF4-FFF2-40B4-BE49-F238E27FC236}">
                  <a16:creationId xmlns:a16="http://schemas.microsoft.com/office/drawing/2014/main" id="{32630E02-863F-4138-A7D0-FBBB93AE4F80}"/>
                </a:ext>
              </a:extLst>
            </p:cNvPr>
            <p:cNvSpPr>
              <a:spLocks/>
            </p:cNvSpPr>
            <p:nvPr/>
          </p:nvSpPr>
          <p:spPr bwMode="gray">
            <a:xfrm>
              <a:off x="8018463" y="4808538"/>
              <a:ext cx="361950" cy="141288"/>
            </a:xfrm>
            <a:custGeom>
              <a:avLst/>
              <a:gdLst>
                <a:gd name="T0" fmla="*/ 89 w 228"/>
                <a:gd name="T1" fmla="*/ 0 h 89"/>
                <a:gd name="T2" fmla="*/ 0 w 228"/>
                <a:gd name="T3" fmla="*/ 89 h 89"/>
                <a:gd name="T4" fmla="*/ 139 w 228"/>
                <a:gd name="T5" fmla="*/ 89 h 89"/>
                <a:gd name="T6" fmla="*/ 228 w 228"/>
                <a:gd name="T7" fmla="*/ 0 h 89"/>
                <a:gd name="T8" fmla="*/ 89 w 228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89">
                  <a:moveTo>
                    <a:pt x="89" y="0"/>
                  </a:moveTo>
                  <a:lnTo>
                    <a:pt x="0" y="89"/>
                  </a:lnTo>
                  <a:lnTo>
                    <a:pt x="139" y="89"/>
                  </a:lnTo>
                  <a:lnTo>
                    <a:pt x="228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59" name="Freeform 360">
              <a:extLst>
                <a:ext uri="{FF2B5EF4-FFF2-40B4-BE49-F238E27FC236}">
                  <a16:creationId xmlns:a16="http://schemas.microsoft.com/office/drawing/2014/main" id="{BAED9706-556E-4105-8F2A-ABE55FC17CFD}"/>
                </a:ext>
              </a:extLst>
            </p:cNvPr>
            <p:cNvSpPr>
              <a:spLocks/>
            </p:cNvSpPr>
            <p:nvPr/>
          </p:nvSpPr>
          <p:spPr bwMode="gray">
            <a:xfrm>
              <a:off x="8634413" y="4808538"/>
              <a:ext cx="217488" cy="141288"/>
            </a:xfrm>
            <a:custGeom>
              <a:avLst/>
              <a:gdLst>
                <a:gd name="T0" fmla="*/ 0 w 137"/>
                <a:gd name="T1" fmla="*/ 89 h 89"/>
                <a:gd name="T2" fmla="*/ 137 w 137"/>
                <a:gd name="T3" fmla="*/ 89 h 89"/>
                <a:gd name="T4" fmla="*/ 137 w 137"/>
                <a:gd name="T5" fmla="*/ 0 h 89"/>
                <a:gd name="T6" fmla="*/ 87 w 137"/>
                <a:gd name="T7" fmla="*/ 0 h 89"/>
                <a:gd name="T8" fmla="*/ 0 w 137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9">
                  <a:moveTo>
                    <a:pt x="0" y="89"/>
                  </a:moveTo>
                  <a:lnTo>
                    <a:pt x="137" y="89"/>
                  </a:lnTo>
                  <a:lnTo>
                    <a:pt x="137" y="0"/>
                  </a:lnTo>
                  <a:lnTo>
                    <a:pt x="87" y="0"/>
                  </a:lnTo>
                  <a:lnTo>
                    <a:pt x="0" y="89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60" name="Freeform 361">
              <a:extLst>
                <a:ext uri="{FF2B5EF4-FFF2-40B4-BE49-F238E27FC236}">
                  <a16:creationId xmlns:a16="http://schemas.microsoft.com/office/drawing/2014/main" id="{BE4A607D-049F-4494-B0B8-B9A0D6B1CBD2}"/>
                </a:ext>
              </a:extLst>
            </p:cNvPr>
            <p:cNvSpPr>
              <a:spLocks/>
            </p:cNvSpPr>
            <p:nvPr/>
          </p:nvSpPr>
          <p:spPr bwMode="gray">
            <a:xfrm>
              <a:off x="8634413" y="4808538"/>
              <a:ext cx="217488" cy="141288"/>
            </a:xfrm>
            <a:custGeom>
              <a:avLst/>
              <a:gdLst>
                <a:gd name="T0" fmla="*/ 0 w 137"/>
                <a:gd name="T1" fmla="*/ 89 h 89"/>
                <a:gd name="T2" fmla="*/ 137 w 137"/>
                <a:gd name="T3" fmla="*/ 89 h 89"/>
                <a:gd name="T4" fmla="*/ 137 w 137"/>
                <a:gd name="T5" fmla="*/ 0 h 89"/>
                <a:gd name="T6" fmla="*/ 87 w 137"/>
                <a:gd name="T7" fmla="*/ 0 h 89"/>
                <a:gd name="T8" fmla="*/ 0 w 137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9">
                  <a:moveTo>
                    <a:pt x="0" y="89"/>
                  </a:moveTo>
                  <a:lnTo>
                    <a:pt x="137" y="89"/>
                  </a:lnTo>
                  <a:lnTo>
                    <a:pt x="137" y="0"/>
                  </a:lnTo>
                  <a:lnTo>
                    <a:pt x="87" y="0"/>
                  </a:lnTo>
                  <a:lnTo>
                    <a:pt x="0" y="89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61" name="Freeform 362">
              <a:extLst>
                <a:ext uri="{FF2B5EF4-FFF2-40B4-BE49-F238E27FC236}">
                  <a16:creationId xmlns:a16="http://schemas.microsoft.com/office/drawing/2014/main" id="{76DA0051-5B15-434B-9158-29753C57BA8A}"/>
                </a:ext>
              </a:extLst>
            </p:cNvPr>
            <p:cNvSpPr>
              <a:spLocks/>
            </p:cNvSpPr>
            <p:nvPr/>
          </p:nvSpPr>
          <p:spPr bwMode="gray">
            <a:xfrm>
              <a:off x="8320088" y="4808538"/>
              <a:ext cx="452438" cy="141288"/>
            </a:xfrm>
            <a:custGeom>
              <a:avLst/>
              <a:gdLst>
                <a:gd name="T0" fmla="*/ 89 w 285"/>
                <a:gd name="T1" fmla="*/ 0 h 89"/>
                <a:gd name="T2" fmla="*/ 0 w 285"/>
                <a:gd name="T3" fmla="*/ 89 h 89"/>
                <a:gd name="T4" fmla="*/ 198 w 285"/>
                <a:gd name="T5" fmla="*/ 89 h 89"/>
                <a:gd name="T6" fmla="*/ 285 w 285"/>
                <a:gd name="T7" fmla="*/ 0 h 89"/>
                <a:gd name="T8" fmla="*/ 89 w 285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89">
                  <a:moveTo>
                    <a:pt x="89" y="0"/>
                  </a:moveTo>
                  <a:lnTo>
                    <a:pt x="0" y="89"/>
                  </a:lnTo>
                  <a:lnTo>
                    <a:pt x="198" y="89"/>
                  </a:lnTo>
                  <a:lnTo>
                    <a:pt x="285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62" name="Freeform 363">
              <a:extLst>
                <a:ext uri="{FF2B5EF4-FFF2-40B4-BE49-F238E27FC236}">
                  <a16:creationId xmlns:a16="http://schemas.microsoft.com/office/drawing/2014/main" id="{DB533CEA-1CE7-4F1F-8D6A-9A3B3387224E}"/>
                </a:ext>
              </a:extLst>
            </p:cNvPr>
            <p:cNvSpPr>
              <a:spLocks/>
            </p:cNvSpPr>
            <p:nvPr/>
          </p:nvSpPr>
          <p:spPr bwMode="gray">
            <a:xfrm>
              <a:off x="8320088" y="4808538"/>
              <a:ext cx="452438" cy="141288"/>
            </a:xfrm>
            <a:custGeom>
              <a:avLst/>
              <a:gdLst>
                <a:gd name="T0" fmla="*/ 89 w 285"/>
                <a:gd name="T1" fmla="*/ 0 h 89"/>
                <a:gd name="T2" fmla="*/ 0 w 285"/>
                <a:gd name="T3" fmla="*/ 89 h 89"/>
                <a:gd name="T4" fmla="*/ 198 w 285"/>
                <a:gd name="T5" fmla="*/ 89 h 89"/>
                <a:gd name="T6" fmla="*/ 285 w 285"/>
                <a:gd name="T7" fmla="*/ 0 h 89"/>
                <a:gd name="T8" fmla="*/ 89 w 285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89">
                  <a:moveTo>
                    <a:pt x="89" y="0"/>
                  </a:moveTo>
                  <a:lnTo>
                    <a:pt x="0" y="89"/>
                  </a:lnTo>
                  <a:lnTo>
                    <a:pt x="198" y="89"/>
                  </a:lnTo>
                  <a:lnTo>
                    <a:pt x="285" y="0"/>
                  </a:lnTo>
                  <a:lnTo>
                    <a:pt x="8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63" name="Freeform 364">
              <a:extLst>
                <a:ext uri="{FF2B5EF4-FFF2-40B4-BE49-F238E27FC236}">
                  <a16:creationId xmlns:a16="http://schemas.microsoft.com/office/drawing/2014/main" id="{8B01077A-9353-4358-8296-6ED810AEE66E}"/>
                </a:ext>
              </a:extLst>
            </p:cNvPr>
            <p:cNvSpPr>
              <a:spLocks/>
            </p:cNvSpPr>
            <p:nvPr/>
          </p:nvSpPr>
          <p:spPr bwMode="gray">
            <a:xfrm>
              <a:off x="8239125" y="4808538"/>
              <a:ext cx="222250" cy="141288"/>
            </a:xfrm>
            <a:custGeom>
              <a:avLst/>
              <a:gdLst>
                <a:gd name="T0" fmla="*/ 89 w 140"/>
                <a:gd name="T1" fmla="*/ 0 h 89"/>
                <a:gd name="T2" fmla="*/ 0 w 140"/>
                <a:gd name="T3" fmla="*/ 89 h 89"/>
                <a:gd name="T4" fmla="*/ 51 w 140"/>
                <a:gd name="T5" fmla="*/ 89 h 89"/>
                <a:gd name="T6" fmla="*/ 140 w 140"/>
                <a:gd name="T7" fmla="*/ 0 h 89"/>
                <a:gd name="T8" fmla="*/ 89 w 140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9">
                  <a:moveTo>
                    <a:pt x="89" y="0"/>
                  </a:moveTo>
                  <a:lnTo>
                    <a:pt x="0" y="89"/>
                  </a:lnTo>
                  <a:lnTo>
                    <a:pt x="51" y="89"/>
                  </a:lnTo>
                  <a:lnTo>
                    <a:pt x="140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64" name="Rectangle 365">
              <a:extLst>
                <a:ext uri="{FF2B5EF4-FFF2-40B4-BE49-F238E27FC236}">
                  <a16:creationId xmlns:a16="http://schemas.microsoft.com/office/drawing/2014/main" id="{3B239864-5D8F-471A-AE39-E24C26D030D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4808538"/>
              <a:ext cx="23813" cy="1412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65" name="Rectangle 366">
              <a:extLst>
                <a:ext uri="{FF2B5EF4-FFF2-40B4-BE49-F238E27FC236}">
                  <a16:creationId xmlns:a16="http://schemas.microsoft.com/office/drawing/2014/main" id="{351266C9-63BB-407F-9134-6C475162DE6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124825" y="4808538"/>
              <a:ext cx="25400" cy="1412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66" name="Rectangle 367">
              <a:extLst>
                <a:ext uri="{FF2B5EF4-FFF2-40B4-BE49-F238E27FC236}">
                  <a16:creationId xmlns:a16="http://schemas.microsoft.com/office/drawing/2014/main" id="{14E4CDDA-199C-495B-B904-3825192A665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4808538"/>
              <a:ext cx="939800" cy="269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67" name="Rectangle 368">
              <a:extLst>
                <a:ext uri="{FF2B5EF4-FFF2-40B4-BE49-F238E27FC236}">
                  <a16:creationId xmlns:a16="http://schemas.microsoft.com/office/drawing/2014/main" id="{94B0061B-FC4C-4041-B1E2-06E9260F446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4808538"/>
              <a:ext cx="939800" cy="26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68" name="Rectangle 369">
              <a:extLst>
                <a:ext uri="{FF2B5EF4-FFF2-40B4-BE49-F238E27FC236}">
                  <a16:creationId xmlns:a16="http://schemas.microsoft.com/office/drawing/2014/main" id="{FBE8463B-7177-4B1A-9494-8213C871223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097838" y="4794250"/>
              <a:ext cx="26988" cy="1714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69" name="Rectangle 370">
              <a:extLst>
                <a:ext uri="{FF2B5EF4-FFF2-40B4-BE49-F238E27FC236}">
                  <a16:creationId xmlns:a16="http://schemas.microsoft.com/office/drawing/2014/main" id="{9502BB82-BAD7-4FD2-AB33-5B44E9A9A32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72513" y="4808538"/>
              <a:ext cx="26988" cy="1412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70" name="Rectangle 371">
              <a:extLst>
                <a:ext uri="{FF2B5EF4-FFF2-40B4-BE49-F238E27FC236}">
                  <a16:creationId xmlns:a16="http://schemas.microsoft.com/office/drawing/2014/main" id="{E0BD9038-347B-4668-A5C1-9702770DEAC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72513" y="4808538"/>
              <a:ext cx="26988" cy="141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71" name="Rectangle 372">
              <a:extLst>
                <a:ext uri="{FF2B5EF4-FFF2-40B4-BE49-F238E27FC236}">
                  <a16:creationId xmlns:a16="http://schemas.microsoft.com/office/drawing/2014/main" id="{43304716-18D2-46CA-B9C4-0F707A9F1C8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45525" y="4794250"/>
              <a:ext cx="26988" cy="1714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72" name="Rectangle 373">
              <a:extLst>
                <a:ext uri="{FF2B5EF4-FFF2-40B4-BE49-F238E27FC236}">
                  <a16:creationId xmlns:a16="http://schemas.microsoft.com/office/drawing/2014/main" id="{9E9FF93B-3AB8-4FCB-8987-852E1AAE3BE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45525" y="4794250"/>
              <a:ext cx="26988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73" name="Rectangle 374">
              <a:extLst>
                <a:ext uri="{FF2B5EF4-FFF2-40B4-BE49-F238E27FC236}">
                  <a16:creationId xmlns:a16="http://schemas.microsoft.com/office/drawing/2014/main" id="{286E6674-0796-4230-9265-9663A03C927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407400" y="4808538"/>
              <a:ext cx="26988" cy="1412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74" name="Rectangle 375">
              <a:extLst>
                <a:ext uri="{FF2B5EF4-FFF2-40B4-BE49-F238E27FC236}">
                  <a16:creationId xmlns:a16="http://schemas.microsoft.com/office/drawing/2014/main" id="{DF7BDC40-8B30-435D-9583-2526AD57DE2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382000" y="4794250"/>
              <a:ext cx="25400" cy="1714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75" name="Rectangle 376">
              <a:extLst>
                <a:ext uri="{FF2B5EF4-FFF2-40B4-BE49-F238E27FC236}">
                  <a16:creationId xmlns:a16="http://schemas.microsoft.com/office/drawing/2014/main" id="{183881E8-8894-4ECB-9B27-5DE5301B569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883525" y="5005388"/>
              <a:ext cx="995363" cy="1984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76" name="Rectangle 377">
              <a:extLst>
                <a:ext uri="{FF2B5EF4-FFF2-40B4-BE49-F238E27FC236}">
                  <a16:creationId xmlns:a16="http://schemas.microsoft.com/office/drawing/2014/main" id="{D5A3CBCA-0535-42F6-AD7B-DE10E056A0D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883525" y="5005388"/>
              <a:ext cx="995363" cy="19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77" name="Freeform 378">
              <a:extLst>
                <a:ext uri="{FF2B5EF4-FFF2-40B4-BE49-F238E27FC236}">
                  <a16:creationId xmlns:a16="http://schemas.microsoft.com/office/drawing/2014/main" id="{C4E10C10-BD0B-4EDD-80C1-5A8E0D38757E}"/>
                </a:ext>
              </a:extLst>
            </p:cNvPr>
            <p:cNvSpPr>
              <a:spLocks/>
            </p:cNvSpPr>
            <p:nvPr/>
          </p:nvSpPr>
          <p:spPr bwMode="gray">
            <a:xfrm>
              <a:off x="7912100" y="5033963"/>
              <a:ext cx="247650" cy="139700"/>
            </a:xfrm>
            <a:custGeom>
              <a:avLst/>
              <a:gdLst>
                <a:gd name="T0" fmla="*/ 65 w 156"/>
                <a:gd name="T1" fmla="*/ 0 h 88"/>
                <a:gd name="T2" fmla="*/ 0 w 156"/>
                <a:gd name="T3" fmla="*/ 66 h 88"/>
                <a:gd name="T4" fmla="*/ 0 w 156"/>
                <a:gd name="T5" fmla="*/ 88 h 88"/>
                <a:gd name="T6" fmla="*/ 67 w 156"/>
                <a:gd name="T7" fmla="*/ 88 h 88"/>
                <a:gd name="T8" fmla="*/ 156 w 156"/>
                <a:gd name="T9" fmla="*/ 0 h 88"/>
                <a:gd name="T10" fmla="*/ 65 w 156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88">
                  <a:moveTo>
                    <a:pt x="65" y="0"/>
                  </a:moveTo>
                  <a:lnTo>
                    <a:pt x="0" y="66"/>
                  </a:lnTo>
                  <a:lnTo>
                    <a:pt x="0" y="88"/>
                  </a:lnTo>
                  <a:lnTo>
                    <a:pt x="67" y="88"/>
                  </a:lnTo>
                  <a:lnTo>
                    <a:pt x="156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78" name="Freeform 379">
              <a:extLst>
                <a:ext uri="{FF2B5EF4-FFF2-40B4-BE49-F238E27FC236}">
                  <a16:creationId xmlns:a16="http://schemas.microsoft.com/office/drawing/2014/main" id="{AE6C977E-4F79-4603-8B74-4785D6B45341}"/>
                </a:ext>
              </a:extLst>
            </p:cNvPr>
            <p:cNvSpPr>
              <a:spLocks/>
            </p:cNvSpPr>
            <p:nvPr/>
          </p:nvSpPr>
          <p:spPr bwMode="gray">
            <a:xfrm>
              <a:off x="7912100" y="5033963"/>
              <a:ext cx="103188" cy="104775"/>
            </a:xfrm>
            <a:custGeom>
              <a:avLst/>
              <a:gdLst>
                <a:gd name="T0" fmla="*/ 0 w 65"/>
                <a:gd name="T1" fmla="*/ 0 h 66"/>
                <a:gd name="T2" fmla="*/ 0 w 65"/>
                <a:gd name="T3" fmla="*/ 66 h 66"/>
                <a:gd name="T4" fmla="*/ 65 w 65"/>
                <a:gd name="T5" fmla="*/ 0 h 66"/>
                <a:gd name="T6" fmla="*/ 0 w 65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6">
                  <a:moveTo>
                    <a:pt x="0" y="0"/>
                  </a:moveTo>
                  <a:lnTo>
                    <a:pt x="0" y="66"/>
                  </a:lnTo>
                  <a:lnTo>
                    <a:pt x="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79" name="Freeform 380">
              <a:extLst>
                <a:ext uri="{FF2B5EF4-FFF2-40B4-BE49-F238E27FC236}">
                  <a16:creationId xmlns:a16="http://schemas.microsoft.com/office/drawing/2014/main" id="{38318A9C-5CAB-42DB-845E-517753ED6D99}"/>
                </a:ext>
              </a:extLst>
            </p:cNvPr>
            <p:cNvSpPr>
              <a:spLocks/>
            </p:cNvSpPr>
            <p:nvPr/>
          </p:nvSpPr>
          <p:spPr bwMode="gray">
            <a:xfrm>
              <a:off x="8018463" y="5033963"/>
              <a:ext cx="361950" cy="139700"/>
            </a:xfrm>
            <a:custGeom>
              <a:avLst/>
              <a:gdLst>
                <a:gd name="T0" fmla="*/ 89 w 228"/>
                <a:gd name="T1" fmla="*/ 0 h 88"/>
                <a:gd name="T2" fmla="*/ 0 w 228"/>
                <a:gd name="T3" fmla="*/ 88 h 88"/>
                <a:gd name="T4" fmla="*/ 139 w 228"/>
                <a:gd name="T5" fmla="*/ 88 h 88"/>
                <a:gd name="T6" fmla="*/ 228 w 228"/>
                <a:gd name="T7" fmla="*/ 0 h 88"/>
                <a:gd name="T8" fmla="*/ 89 w 228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88">
                  <a:moveTo>
                    <a:pt x="89" y="0"/>
                  </a:moveTo>
                  <a:lnTo>
                    <a:pt x="0" y="88"/>
                  </a:lnTo>
                  <a:lnTo>
                    <a:pt x="139" y="88"/>
                  </a:lnTo>
                  <a:lnTo>
                    <a:pt x="228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80" name="Freeform 381">
              <a:extLst>
                <a:ext uri="{FF2B5EF4-FFF2-40B4-BE49-F238E27FC236}">
                  <a16:creationId xmlns:a16="http://schemas.microsoft.com/office/drawing/2014/main" id="{0CAF7E1C-48CF-453A-926C-3FD0CEFC3031}"/>
                </a:ext>
              </a:extLst>
            </p:cNvPr>
            <p:cNvSpPr>
              <a:spLocks/>
            </p:cNvSpPr>
            <p:nvPr/>
          </p:nvSpPr>
          <p:spPr bwMode="gray">
            <a:xfrm>
              <a:off x="8634413" y="5033963"/>
              <a:ext cx="217488" cy="139700"/>
            </a:xfrm>
            <a:custGeom>
              <a:avLst/>
              <a:gdLst>
                <a:gd name="T0" fmla="*/ 0 w 137"/>
                <a:gd name="T1" fmla="*/ 88 h 88"/>
                <a:gd name="T2" fmla="*/ 137 w 137"/>
                <a:gd name="T3" fmla="*/ 88 h 88"/>
                <a:gd name="T4" fmla="*/ 137 w 137"/>
                <a:gd name="T5" fmla="*/ 0 h 88"/>
                <a:gd name="T6" fmla="*/ 87 w 137"/>
                <a:gd name="T7" fmla="*/ 0 h 88"/>
                <a:gd name="T8" fmla="*/ 0 w 137"/>
                <a:gd name="T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8">
                  <a:moveTo>
                    <a:pt x="0" y="88"/>
                  </a:moveTo>
                  <a:lnTo>
                    <a:pt x="137" y="88"/>
                  </a:lnTo>
                  <a:lnTo>
                    <a:pt x="137" y="0"/>
                  </a:lnTo>
                  <a:lnTo>
                    <a:pt x="87" y="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81" name="Freeform 382">
              <a:extLst>
                <a:ext uri="{FF2B5EF4-FFF2-40B4-BE49-F238E27FC236}">
                  <a16:creationId xmlns:a16="http://schemas.microsoft.com/office/drawing/2014/main" id="{471179A1-9379-468D-A0C1-F4275DB825F5}"/>
                </a:ext>
              </a:extLst>
            </p:cNvPr>
            <p:cNvSpPr>
              <a:spLocks/>
            </p:cNvSpPr>
            <p:nvPr/>
          </p:nvSpPr>
          <p:spPr bwMode="gray">
            <a:xfrm>
              <a:off x="8634413" y="5033963"/>
              <a:ext cx="217488" cy="139700"/>
            </a:xfrm>
            <a:custGeom>
              <a:avLst/>
              <a:gdLst>
                <a:gd name="T0" fmla="*/ 0 w 137"/>
                <a:gd name="T1" fmla="*/ 88 h 88"/>
                <a:gd name="T2" fmla="*/ 137 w 137"/>
                <a:gd name="T3" fmla="*/ 88 h 88"/>
                <a:gd name="T4" fmla="*/ 137 w 137"/>
                <a:gd name="T5" fmla="*/ 0 h 88"/>
                <a:gd name="T6" fmla="*/ 87 w 137"/>
                <a:gd name="T7" fmla="*/ 0 h 88"/>
                <a:gd name="T8" fmla="*/ 0 w 137"/>
                <a:gd name="T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8">
                  <a:moveTo>
                    <a:pt x="0" y="88"/>
                  </a:moveTo>
                  <a:lnTo>
                    <a:pt x="137" y="88"/>
                  </a:lnTo>
                  <a:lnTo>
                    <a:pt x="137" y="0"/>
                  </a:lnTo>
                  <a:lnTo>
                    <a:pt x="87" y="0"/>
                  </a:lnTo>
                  <a:lnTo>
                    <a:pt x="0" y="8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82" name="Freeform 383">
              <a:extLst>
                <a:ext uri="{FF2B5EF4-FFF2-40B4-BE49-F238E27FC236}">
                  <a16:creationId xmlns:a16="http://schemas.microsoft.com/office/drawing/2014/main" id="{0F986FA6-B530-45AD-A008-EC2EE9A768CB}"/>
                </a:ext>
              </a:extLst>
            </p:cNvPr>
            <p:cNvSpPr>
              <a:spLocks/>
            </p:cNvSpPr>
            <p:nvPr/>
          </p:nvSpPr>
          <p:spPr bwMode="gray">
            <a:xfrm>
              <a:off x="8320088" y="5033963"/>
              <a:ext cx="452438" cy="139700"/>
            </a:xfrm>
            <a:custGeom>
              <a:avLst/>
              <a:gdLst>
                <a:gd name="T0" fmla="*/ 89 w 285"/>
                <a:gd name="T1" fmla="*/ 0 h 88"/>
                <a:gd name="T2" fmla="*/ 0 w 285"/>
                <a:gd name="T3" fmla="*/ 88 h 88"/>
                <a:gd name="T4" fmla="*/ 198 w 285"/>
                <a:gd name="T5" fmla="*/ 88 h 88"/>
                <a:gd name="T6" fmla="*/ 285 w 285"/>
                <a:gd name="T7" fmla="*/ 0 h 88"/>
                <a:gd name="T8" fmla="*/ 89 w 285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88">
                  <a:moveTo>
                    <a:pt x="89" y="0"/>
                  </a:moveTo>
                  <a:lnTo>
                    <a:pt x="0" y="88"/>
                  </a:lnTo>
                  <a:lnTo>
                    <a:pt x="198" y="88"/>
                  </a:lnTo>
                  <a:lnTo>
                    <a:pt x="285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83" name="Freeform 384">
              <a:extLst>
                <a:ext uri="{FF2B5EF4-FFF2-40B4-BE49-F238E27FC236}">
                  <a16:creationId xmlns:a16="http://schemas.microsoft.com/office/drawing/2014/main" id="{66F7CA24-D28B-4FCC-AE10-2AEBFF94B441}"/>
                </a:ext>
              </a:extLst>
            </p:cNvPr>
            <p:cNvSpPr>
              <a:spLocks/>
            </p:cNvSpPr>
            <p:nvPr/>
          </p:nvSpPr>
          <p:spPr bwMode="gray">
            <a:xfrm>
              <a:off x="8239125" y="5033963"/>
              <a:ext cx="222250" cy="139700"/>
            </a:xfrm>
            <a:custGeom>
              <a:avLst/>
              <a:gdLst>
                <a:gd name="T0" fmla="*/ 89 w 140"/>
                <a:gd name="T1" fmla="*/ 0 h 88"/>
                <a:gd name="T2" fmla="*/ 0 w 140"/>
                <a:gd name="T3" fmla="*/ 88 h 88"/>
                <a:gd name="T4" fmla="*/ 51 w 140"/>
                <a:gd name="T5" fmla="*/ 88 h 88"/>
                <a:gd name="T6" fmla="*/ 140 w 140"/>
                <a:gd name="T7" fmla="*/ 0 h 88"/>
                <a:gd name="T8" fmla="*/ 89 w 140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8">
                  <a:moveTo>
                    <a:pt x="89" y="0"/>
                  </a:moveTo>
                  <a:lnTo>
                    <a:pt x="0" y="88"/>
                  </a:lnTo>
                  <a:lnTo>
                    <a:pt x="51" y="88"/>
                  </a:lnTo>
                  <a:lnTo>
                    <a:pt x="140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84" name="Rectangle 385">
              <a:extLst>
                <a:ext uri="{FF2B5EF4-FFF2-40B4-BE49-F238E27FC236}">
                  <a16:creationId xmlns:a16="http://schemas.microsoft.com/office/drawing/2014/main" id="{0C699EF7-BDF3-476D-A676-191510D665A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5033963"/>
              <a:ext cx="23813" cy="1397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85" name="Rectangle 386">
              <a:extLst>
                <a:ext uri="{FF2B5EF4-FFF2-40B4-BE49-F238E27FC236}">
                  <a16:creationId xmlns:a16="http://schemas.microsoft.com/office/drawing/2014/main" id="{3635336F-C1F1-46FB-9833-E7DFBD0C104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124825" y="5033963"/>
              <a:ext cx="25400" cy="1397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86" name="Rectangle 387">
              <a:extLst>
                <a:ext uri="{FF2B5EF4-FFF2-40B4-BE49-F238E27FC236}">
                  <a16:creationId xmlns:a16="http://schemas.microsoft.com/office/drawing/2014/main" id="{5DC9D064-181F-4CB3-A474-3616E4BFDF2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5033963"/>
              <a:ext cx="939800" cy="254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87" name="Rectangle 388">
              <a:extLst>
                <a:ext uri="{FF2B5EF4-FFF2-40B4-BE49-F238E27FC236}">
                  <a16:creationId xmlns:a16="http://schemas.microsoft.com/office/drawing/2014/main" id="{AFA78A2F-11CD-444D-96CE-6C7F9A2F913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5033963"/>
              <a:ext cx="939800" cy="2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88" name="Rectangle 389">
              <a:extLst>
                <a:ext uri="{FF2B5EF4-FFF2-40B4-BE49-F238E27FC236}">
                  <a16:creationId xmlns:a16="http://schemas.microsoft.com/office/drawing/2014/main" id="{1A3D6B6D-A14D-4D29-8545-EC1953073BC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097838" y="5019675"/>
              <a:ext cx="26988" cy="1698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89" name="Rectangle 390">
              <a:extLst>
                <a:ext uri="{FF2B5EF4-FFF2-40B4-BE49-F238E27FC236}">
                  <a16:creationId xmlns:a16="http://schemas.microsoft.com/office/drawing/2014/main" id="{41E06222-2EFA-4928-9111-6BFAF157115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72513" y="5033963"/>
              <a:ext cx="26988" cy="1397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90" name="Rectangle 391">
              <a:extLst>
                <a:ext uri="{FF2B5EF4-FFF2-40B4-BE49-F238E27FC236}">
                  <a16:creationId xmlns:a16="http://schemas.microsoft.com/office/drawing/2014/main" id="{4B050E10-8F27-4C9E-A224-55AEBD6624D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45525" y="5019675"/>
              <a:ext cx="26988" cy="1698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91" name="Rectangle 392">
              <a:extLst>
                <a:ext uri="{FF2B5EF4-FFF2-40B4-BE49-F238E27FC236}">
                  <a16:creationId xmlns:a16="http://schemas.microsoft.com/office/drawing/2014/main" id="{4EDC948C-0058-4EF0-AE5D-E8203CDAE4B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407400" y="5033963"/>
              <a:ext cx="26988" cy="1397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92" name="Rectangle 393">
              <a:extLst>
                <a:ext uri="{FF2B5EF4-FFF2-40B4-BE49-F238E27FC236}">
                  <a16:creationId xmlns:a16="http://schemas.microsoft.com/office/drawing/2014/main" id="{3C12B068-E838-4E6F-8DCB-AD939C4BC5F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382000" y="5019675"/>
              <a:ext cx="25400" cy="1698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93" name="Rectangle 394">
              <a:extLst>
                <a:ext uri="{FF2B5EF4-FFF2-40B4-BE49-F238E27FC236}">
                  <a16:creationId xmlns:a16="http://schemas.microsoft.com/office/drawing/2014/main" id="{8A7E0E35-0DA8-4377-8FFC-3A491F321AE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883525" y="5284788"/>
              <a:ext cx="995363" cy="2000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94" name="Freeform 395">
              <a:extLst>
                <a:ext uri="{FF2B5EF4-FFF2-40B4-BE49-F238E27FC236}">
                  <a16:creationId xmlns:a16="http://schemas.microsoft.com/office/drawing/2014/main" id="{4289BA9F-B47B-44D6-8BDE-7444BEA11EF2}"/>
                </a:ext>
              </a:extLst>
            </p:cNvPr>
            <p:cNvSpPr>
              <a:spLocks/>
            </p:cNvSpPr>
            <p:nvPr/>
          </p:nvSpPr>
          <p:spPr bwMode="gray">
            <a:xfrm>
              <a:off x="7912100" y="5314950"/>
              <a:ext cx="247650" cy="139700"/>
            </a:xfrm>
            <a:custGeom>
              <a:avLst/>
              <a:gdLst>
                <a:gd name="T0" fmla="*/ 65 w 156"/>
                <a:gd name="T1" fmla="*/ 0 h 88"/>
                <a:gd name="T2" fmla="*/ 0 w 156"/>
                <a:gd name="T3" fmla="*/ 66 h 88"/>
                <a:gd name="T4" fmla="*/ 0 w 156"/>
                <a:gd name="T5" fmla="*/ 88 h 88"/>
                <a:gd name="T6" fmla="*/ 67 w 156"/>
                <a:gd name="T7" fmla="*/ 88 h 88"/>
                <a:gd name="T8" fmla="*/ 156 w 156"/>
                <a:gd name="T9" fmla="*/ 0 h 88"/>
                <a:gd name="T10" fmla="*/ 65 w 156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88">
                  <a:moveTo>
                    <a:pt x="65" y="0"/>
                  </a:moveTo>
                  <a:lnTo>
                    <a:pt x="0" y="66"/>
                  </a:lnTo>
                  <a:lnTo>
                    <a:pt x="0" y="88"/>
                  </a:lnTo>
                  <a:lnTo>
                    <a:pt x="67" y="88"/>
                  </a:lnTo>
                  <a:lnTo>
                    <a:pt x="156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95" name="Freeform 396">
              <a:extLst>
                <a:ext uri="{FF2B5EF4-FFF2-40B4-BE49-F238E27FC236}">
                  <a16:creationId xmlns:a16="http://schemas.microsoft.com/office/drawing/2014/main" id="{BAC17BF6-457A-4315-93AB-839572A89B13}"/>
                </a:ext>
              </a:extLst>
            </p:cNvPr>
            <p:cNvSpPr>
              <a:spLocks/>
            </p:cNvSpPr>
            <p:nvPr/>
          </p:nvSpPr>
          <p:spPr bwMode="gray">
            <a:xfrm>
              <a:off x="7912100" y="5314950"/>
              <a:ext cx="103188" cy="104775"/>
            </a:xfrm>
            <a:custGeom>
              <a:avLst/>
              <a:gdLst>
                <a:gd name="T0" fmla="*/ 0 w 65"/>
                <a:gd name="T1" fmla="*/ 0 h 66"/>
                <a:gd name="T2" fmla="*/ 0 w 65"/>
                <a:gd name="T3" fmla="*/ 66 h 66"/>
                <a:gd name="T4" fmla="*/ 65 w 65"/>
                <a:gd name="T5" fmla="*/ 0 h 66"/>
                <a:gd name="T6" fmla="*/ 0 w 65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6">
                  <a:moveTo>
                    <a:pt x="0" y="0"/>
                  </a:moveTo>
                  <a:lnTo>
                    <a:pt x="0" y="66"/>
                  </a:lnTo>
                  <a:lnTo>
                    <a:pt x="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96" name="Freeform 397">
              <a:extLst>
                <a:ext uri="{FF2B5EF4-FFF2-40B4-BE49-F238E27FC236}">
                  <a16:creationId xmlns:a16="http://schemas.microsoft.com/office/drawing/2014/main" id="{413C66B2-C4FD-4873-A3F3-143103881B8B}"/>
                </a:ext>
              </a:extLst>
            </p:cNvPr>
            <p:cNvSpPr>
              <a:spLocks/>
            </p:cNvSpPr>
            <p:nvPr/>
          </p:nvSpPr>
          <p:spPr bwMode="gray">
            <a:xfrm>
              <a:off x="8018463" y="5314950"/>
              <a:ext cx="361950" cy="139700"/>
            </a:xfrm>
            <a:custGeom>
              <a:avLst/>
              <a:gdLst>
                <a:gd name="T0" fmla="*/ 89 w 228"/>
                <a:gd name="T1" fmla="*/ 0 h 88"/>
                <a:gd name="T2" fmla="*/ 0 w 228"/>
                <a:gd name="T3" fmla="*/ 88 h 88"/>
                <a:gd name="T4" fmla="*/ 139 w 228"/>
                <a:gd name="T5" fmla="*/ 88 h 88"/>
                <a:gd name="T6" fmla="*/ 228 w 228"/>
                <a:gd name="T7" fmla="*/ 0 h 88"/>
                <a:gd name="T8" fmla="*/ 89 w 228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88">
                  <a:moveTo>
                    <a:pt x="89" y="0"/>
                  </a:moveTo>
                  <a:lnTo>
                    <a:pt x="0" y="88"/>
                  </a:lnTo>
                  <a:lnTo>
                    <a:pt x="139" y="88"/>
                  </a:lnTo>
                  <a:lnTo>
                    <a:pt x="228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97" name="Freeform 398">
              <a:extLst>
                <a:ext uri="{FF2B5EF4-FFF2-40B4-BE49-F238E27FC236}">
                  <a16:creationId xmlns:a16="http://schemas.microsoft.com/office/drawing/2014/main" id="{6166E223-99FC-4B65-A1C1-076E47439A83}"/>
                </a:ext>
              </a:extLst>
            </p:cNvPr>
            <p:cNvSpPr>
              <a:spLocks/>
            </p:cNvSpPr>
            <p:nvPr/>
          </p:nvSpPr>
          <p:spPr bwMode="gray">
            <a:xfrm>
              <a:off x="8634413" y="5314950"/>
              <a:ext cx="217488" cy="139700"/>
            </a:xfrm>
            <a:custGeom>
              <a:avLst/>
              <a:gdLst>
                <a:gd name="T0" fmla="*/ 0 w 137"/>
                <a:gd name="T1" fmla="*/ 88 h 88"/>
                <a:gd name="T2" fmla="*/ 137 w 137"/>
                <a:gd name="T3" fmla="*/ 88 h 88"/>
                <a:gd name="T4" fmla="*/ 137 w 137"/>
                <a:gd name="T5" fmla="*/ 0 h 88"/>
                <a:gd name="T6" fmla="*/ 87 w 137"/>
                <a:gd name="T7" fmla="*/ 0 h 88"/>
                <a:gd name="T8" fmla="*/ 0 w 137"/>
                <a:gd name="T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8">
                  <a:moveTo>
                    <a:pt x="0" y="88"/>
                  </a:moveTo>
                  <a:lnTo>
                    <a:pt x="137" y="88"/>
                  </a:lnTo>
                  <a:lnTo>
                    <a:pt x="137" y="0"/>
                  </a:lnTo>
                  <a:lnTo>
                    <a:pt x="87" y="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98" name="Freeform 399">
              <a:extLst>
                <a:ext uri="{FF2B5EF4-FFF2-40B4-BE49-F238E27FC236}">
                  <a16:creationId xmlns:a16="http://schemas.microsoft.com/office/drawing/2014/main" id="{CF1CE0A5-84E3-43AA-A2A0-5507D7CFA5B8}"/>
                </a:ext>
              </a:extLst>
            </p:cNvPr>
            <p:cNvSpPr>
              <a:spLocks/>
            </p:cNvSpPr>
            <p:nvPr/>
          </p:nvSpPr>
          <p:spPr bwMode="gray">
            <a:xfrm>
              <a:off x="8320088" y="5314950"/>
              <a:ext cx="452438" cy="139700"/>
            </a:xfrm>
            <a:custGeom>
              <a:avLst/>
              <a:gdLst>
                <a:gd name="T0" fmla="*/ 89 w 285"/>
                <a:gd name="T1" fmla="*/ 0 h 88"/>
                <a:gd name="T2" fmla="*/ 0 w 285"/>
                <a:gd name="T3" fmla="*/ 88 h 88"/>
                <a:gd name="T4" fmla="*/ 198 w 285"/>
                <a:gd name="T5" fmla="*/ 88 h 88"/>
                <a:gd name="T6" fmla="*/ 285 w 285"/>
                <a:gd name="T7" fmla="*/ 0 h 88"/>
                <a:gd name="T8" fmla="*/ 89 w 285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88">
                  <a:moveTo>
                    <a:pt x="89" y="0"/>
                  </a:moveTo>
                  <a:lnTo>
                    <a:pt x="0" y="88"/>
                  </a:lnTo>
                  <a:lnTo>
                    <a:pt x="198" y="88"/>
                  </a:lnTo>
                  <a:lnTo>
                    <a:pt x="285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99" name="Freeform 400">
              <a:extLst>
                <a:ext uri="{FF2B5EF4-FFF2-40B4-BE49-F238E27FC236}">
                  <a16:creationId xmlns:a16="http://schemas.microsoft.com/office/drawing/2014/main" id="{1E5ACE81-F454-4989-B1C8-D6F35032000F}"/>
                </a:ext>
              </a:extLst>
            </p:cNvPr>
            <p:cNvSpPr>
              <a:spLocks/>
            </p:cNvSpPr>
            <p:nvPr/>
          </p:nvSpPr>
          <p:spPr bwMode="gray">
            <a:xfrm>
              <a:off x="8239125" y="5314950"/>
              <a:ext cx="222250" cy="139700"/>
            </a:xfrm>
            <a:custGeom>
              <a:avLst/>
              <a:gdLst>
                <a:gd name="T0" fmla="*/ 89 w 140"/>
                <a:gd name="T1" fmla="*/ 0 h 88"/>
                <a:gd name="T2" fmla="*/ 0 w 140"/>
                <a:gd name="T3" fmla="*/ 88 h 88"/>
                <a:gd name="T4" fmla="*/ 51 w 140"/>
                <a:gd name="T5" fmla="*/ 88 h 88"/>
                <a:gd name="T6" fmla="*/ 140 w 140"/>
                <a:gd name="T7" fmla="*/ 0 h 88"/>
                <a:gd name="T8" fmla="*/ 89 w 140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8">
                  <a:moveTo>
                    <a:pt x="89" y="0"/>
                  </a:moveTo>
                  <a:lnTo>
                    <a:pt x="0" y="88"/>
                  </a:lnTo>
                  <a:lnTo>
                    <a:pt x="51" y="88"/>
                  </a:lnTo>
                  <a:lnTo>
                    <a:pt x="140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00" name="Rectangle 401">
              <a:extLst>
                <a:ext uri="{FF2B5EF4-FFF2-40B4-BE49-F238E27FC236}">
                  <a16:creationId xmlns:a16="http://schemas.microsoft.com/office/drawing/2014/main" id="{C32939D2-341F-4B27-A0B4-9591E60716C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5314950"/>
              <a:ext cx="23813" cy="1397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01" name="Rectangle 402">
              <a:extLst>
                <a:ext uri="{FF2B5EF4-FFF2-40B4-BE49-F238E27FC236}">
                  <a16:creationId xmlns:a16="http://schemas.microsoft.com/office/drawing/2014/main" id="{66D41420-252D-4D8D-B17F-304D7762ADA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124825" y="5314950"/>
              <a:ext cx="25400" cy="1397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02" name="Rectangle 403">
              <a:extLst>
                <a:ext uri="{FF2B5EF4-FFF2-40B4-BE49-F238E27FC236}">
                  <a16:creationId xmlns:a16="http://schemas.microsoft.com/office/drawing/2014/main" id="{5F2A5D3A-AE36-4064-A18D-7F96F071FF0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5314950"/>
              <a:ext cx="939800" cy="254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03" name="Rectangle 404">
              <a:extLst>
                <a:ext uri="{FF2B5EF4-FFF2-40B4-BE49-F238E27FC236}">
                  <a16:creationId xmlns:a16="http://schemas.microsoft.com/office/drawing/2014/main" id="{A7044F31-76BF-420D-9B28-CF0C326F0AA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097838" y="5300663"/>
              <a:ext cx="26988" cy="1682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04" name="Rectangle 405">
              <a:extLst>
                <a:ext uri="{FF2B5EF4-FFF2-40B4-BE49-F238E27FC236}">
                  <a16:creationId xmlns:a16="http://schemas.microsoft.com/office/drawing/2014/main" id="{4D632E8B-1300-49C8-A234-EB110B88DBD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72513" y="5314950"/>
              <a:ext cx="26988" cy="1397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05" name="Rectangle 406">
              <a:extLst>
                <a:ext uri="{FF2B5EF4-FFF2-40B4-BE49-F238E27FC236}">
                  <a16:creationId xmlns:a16="http://schemas.microsoft.com/office/drawing/2014/main" id="{FB814CA8-753A-42C3-BF12-375C43E6B75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45525" y="5300663"/>
              <a:ext cx="26988" cy="1682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06" name="Rectangle 407">
              <a:extLst>
                <a:ext uri="{FF2B5EF4-FFF2-40B4-BE49-F238E27FC236}">
                  <a16:creationId xmlns:a16="http://schemas.microsoft.com/office/drawing/2014/main" id="{49FAC8C9-FD9F-4BFD-87C8-DE9CC7BE9CC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407400" y="5314950"/>
              <a:ext cx="26988" cy="1397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07" name="Rectangle 408">
              <a:extLst>
                <a:ext uri="{FF2B5EF4-FFF2-40B4-BE49-F238E27FC236}">
                  <a16:creationId xmlns:a16="http://schemas.microsoft.com/office/drawing/2014/main" id="{A6BEA728-15C1-4100-B881-CFEDD19E3BB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382000" y="5300663"/>
              <a:ext cx="25400" cy="1682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08" name="Rectangle 409">
              <a:extLst>
                <a:ext uri="{FF2B5EF4-FFF2-40B4-BE49-F238E27FC236}">
                  <a16:creationId xmlns:a16="http://schemas.microsoft.com/office/drawing/2014/main" id="{CB74C049-1AE9-458A-ADBC-FC4480BEF0A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883525" y="5510213"/>
              <a:ext cx="995363" cy="1984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09" name="Freeform 410">
              <a:extLst>
                <a:ext uri="{FF2B5EF4-FFF2-40B4-BE49-F238E27FC236}">
                  <a16:creationId xmlns:a16="http://schemas.microsoft.com/office/drawing/2014/main" id="{B267810B-C4B7-4156-B642-0655F5EA5B57}"/>
                </a:ext>
              </a:extLst>
            </p:cNvPr>
            <p:cNvSpPr>
              <a:spLocks/>
            </p:cNvSpPr>
            <p:nvPr/>
          </p:nvSpPr>
          <p:spPr bwMode="gray">
            <a:xfrm>
              <a:off x="7912100" y="5538788"/>
              <a:ext cx="247650" cy="141288"/>
            </a:xfrm>
            <a:custGeom>
              <a:avLst/>
              <a:gdLst>
                <a:gd name="T0" fmla="*/ 65 w 156"/>
                <a:gd name="T1" fmla="*/ 0 h 89"/>
                <a:gd name="T2" fmla="*/ 0 w 156"/>
                <a:gd name="T3" fmla="*/ 66 h 89"/>
                <a:gd name="T4" fmla="*/ 0 w 156"/>
                <a:gd name="T5" fmla="*/ 89 h 89"/>
                <a:gd name="T6" fmla="*/ 67 w 156"/>
                <a:gd name="T7" fmla="*/ 89 h 89"/>
                <a:gd name="T8" fmla="*/ 156 w 156"/>
                <a:gd name="T9" fmla="*/ 0 h 89"/>
                <a:gd name="T10" fmla="*/ 65 w 156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89">
                  <a:moveTo>
                    <a:pt x="65" y="0"/>
                  </a:moveTo>
                  <a:lnTo>
                    <a:pt x="0" y="66"/>
                  </a:lnTo>
                  <a:lnTo>
                    <a:pt x="0" y="89"/>
                  </a:lnTo>
                  <a:lnTo>
                    <a:pt x="67" y="89"/>
                  </a:lnTo>
                  <a:lnTo>
                    <a:pt x="156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10" name="Freeform 411">
              <a:extLst>
                <a:ext uri="{FF2B5EF4-FFF2-40B4-BE49-F238E27FC236}">
                  <a16:creationId xmlns:a16="http://schemas.microsoft.com/office/drawing/2014/main" id="{8A1835F3-EB08-4709-8D33-3269ABFC10CF}"/>
                </a:ext>
              </a:extLst>
            </p:cNvPr>
            <p:cNvSpPr>
              <a:spLocks/>
            </p:cNvSpPr>
            <p:nvPr/>
          </p:nvSpPr>
          <p:spPr bwMode="gray">
            <a:xfrm>
              <a:off x="7912100" y="5538788"/>
              <a:ext cx="103188" cy="104775"/>
            </a:xfrm>
            <a:custGeom>
              <a:avLst/>
              <a:gdLst>
                <a:gd name="T0" fmla="*/ 0 w 65"/>
                <a:gd name="T1" fmla="*/ 0 h 66"/>
                <a:gd name="T2" fmla="*/ 0 w 65"/>
                <a:gd name="T3" fmla="*/ 66 h 66"/>
                <a:gd name="T4" fmla="*/ 65 w 65"/>
                <a:gd name="T5" fmla="*/ 0 h 66"/>
                <a:gd name="T6" fmla="*/ 0 w 65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6">
                  <a:moveTo>
                    <a:pt x="0" y="0"/>
                  </a:moveTo>
                  <a:lnTo>
                    <a:pt x="0" y="66"/>
                  </a:lnTo>
                  <a:lnTo>
                    <a:pt x="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11" name="Freeform 412">
              <a:extLst>
                <a:ext uri="{FF2B5EF4-FFF2-40B4-BE49-F238E27FC236}">
                  <a16:creationId xmlns:a16="http://schemas.microsoft.com/office/drawing/2014/main" id="{799297E3-96D1-44D1-8BBF-BA91B52DCDE5}"/>
                </a:ext>
              </a:extLst>
            </p:cNvPr>
            <p:cNvSpPr>
              <a:spLocks/>
            </p:cNvSpPr>
            <p:nvPr/>
          </p:nvSpPr>
          <p:spPr bwMode="gray">
            <a:xfrm>
              <a:off x="8018463" y="5538788"/>
              <a:ext cx="361950" cy="141288"/>
            </a:xfrm>
            <a:custGeom>
              <a:avLst/>
              <a:gdLst>
                <a:gd name="T0" fmla="*/ 89 w 228"/>
                <a:gd name="T1" fmla="*/ 0 h 89"/>
                <a:gd name="T2" fmla="*/ 0 w 228"/>
                <a:gd name="T3" fmla="*/ 89 h 89"/>
                <a:gd name="T4" fmla="*/ 139 w 228"/>
                <a:gd name="T5" fmla="*/ 89 h 89"/>
                <a:gd name="T6" fmla="*/ 228 w 228"/>
                <a:gd name="T7" fmla="*/ 0 h 89"/>
                <a:gd name="T8" fmla="*/ 89 w 228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89">
                  <a:moveTo>
                    <a:pt x="89" y="0"/>
                  </a:moveTo>
                  <a:lnTo>
                    <a:pt x="0" y="89"/>
                  </a:lnTo>
                  <a:lnTo>
                    <a:pt x="139" y="89"/>
                  </a:lnTo>
                  <a:lnTo>
                    <a:pt x="228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12" name="Freeform 413">
              <a:extLst>
                <a:ext uri="{FF2B5EF4-FFF2-40B4-BE49-F238E27FC236}">
                  <a16:creationId xmlns:a16="http://schemas.microsoft.com/office/drawing/2014/main" id="{884E97E1-18F0-4BED-9B9E-FD64C46E81E9}"/>
                </a:ext>
              </a:extLst>
            </p:cNvPr>
            <p:cNvSpPr>
              <a:spLocks/>
            </p:cNvSpPr>
            <p:nvPr/>
          </p:nvSpPr>
          <p:spPr bwMode="gray">
            <a:xfrm>
              <a:off x="8634413" y="5538788"/>
              <a:ext cx="217488" cy="141288"/>
            </a:xfrm>
            <a:custGeom>
              <a:avLst/>
              <a:gdLst>
                <a:gd name="T0" fmla="*/ 0 w 137"/>
                <a:gd name="T1" fmla="*/ 89 h 89"/>
                <a:gd name="T2" fmla="*/ 137 w 137"/>
                <a:gd name="T3" fmla="*/ 89 h 89"/>
                <a:gd name="T4" fmla="*/ 137 w 137"/>
                <a:gd name="T5" fmla="*/ 0 h 89"/>
                <a:gd name="T6" fmla="*/ 87 w 137"/>
                <a:gd name="T7" fmla="*/ 0 h 89"/>
                <a:gd name="T8" fmla="*/ 0 w 137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9">
                  <a:moveTo>
                    <a:pt x="0" y="89"/>
                  </a:moveTo>
                  <a:lnTo>
                    <a:pt x="137" y="89"/>
                  </a:lnTo>
                  <a:lnTo>
                    <a:pt x="137" y="0"/>
                  </a:lnTo>
                  <a:lnTo>
                    <a:pt x="87" y="0"/>
                  </a:lnTo>
                  <a:lnTo>
                    <a:pt x="0" y="89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13" name="Freeform 414">
              <a:extLst>
                <a:ext uri="{FF2B5EF4-FFF2-40B4-BE49-F238E27FC236}">
                  <a16:creationId xmlns:a16="http://schemas.microsoft.com/office/drawing/2014/main" id="{2E7AA049-85D7-4A95-B6DC-92660FFBB347}"/>
                </a:ext>
              </a:extLst>
            </p:cNvPr>
            <p:cNvSpPr>
              <a:spLocks/>
            </p:cNvSpPr>
            <p:nvPr/>
          </p:nvSpPr>
          <p:spPr bwMode="gray">
            <a:xfrm>
              <a:off x="8320088" y="5538788"/>
              <a:ext cx="452438" cy="141288"/>
            </a:xfrm>
            <a:custGeom>
              <a:avLst/>
              <a:gdLst>
                <a:gd name="T0" fmla="*/ 89 w 285"/>
                <a:gd name="T1" fmla="*/ 0 h 89"/>
                <a:gd name="T2" fmla="*/ 0 w 285"/>
                <a:gd name="T3" fmla="*/ 89 h 89"/>
                <a:gd name="T4" fmla="*/ 198 w 285"/>
                <a:gd name="T5" fmla="*/ 89 h 89"/>
                <a:gd name="T6" fmla="*/ 285 w 285"/>
                <a:gd name="T7" fmla="*/ 0 h 89"/>
                <a:gd name="T8" fmla="*/ 89 w 285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89">
                  <a:moveTo>
                    <a:pt x="89" y="0"/>
                  </a:moveTo>
                  <a:lnTo>
                    <a:pt x="0" y="89"/>
                  </a:lnTo>
                  <a:lnTo>
                    <a:pt x="198" y="89"/>
                  </a:lnTo>
                  <a:lnTo>
                    <a:pt x="285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14" name="Freeform 415">
              <a:extLst>
                <a:ext uri="{FF2B5EF4-FFF2-40B4-BE49-F238E27FC236}">
                  <a16:creationId xmlns:a16="http://schemas.microsoft.com/office/drawing/2014/main" id="{612107AD-1D68-4699-BCD8-86AB810F5B2D}"/>
                </a:ext>
              </a:extLst>
            </p:cNvPr>
            <p:cNvSpPr>
              <a:spLocks/>
            </p:cNvSpPr>
            <p:nvPr/>
          </p:nvSpPr>
          <p:spPr bwMode="gray">
            <a:xfrm>
              <a:off x="8239125" y="5538788"/>
              <a:ext cx="222250" cy="141288"/>
            </a:xfrm>
            <a:custGeom>
              <a:avLst/>
              <a:gdLst>
                <a:gd name="T0" fmla="*/ 89 w 140"/>
                <a:gd name="T1" fmla="*/ 0 h 89"/>
                <a:gd name="T2" fmla="*/ 0 w 140"/>
                <a:gd name="T3" fmla="*/ 89 h 89"/>
                <a:gd name="T4" fmla="*/ 51 w 140"/>
                <a:gd name="T5" fmla="*/ 89 h 89"/>
                <a:gd name="T6" fmla="*/ 140 w 140"/>
                <a:gd name="T7" fmla="*/ 0 h 89"/>
                <a:gd name="T8" fmla="*/ 89 w 140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9">
                  <a:moveTo>
                    <a:pt x="89" y="0"/>
                  </a:moveTo>
                  <a:lnTo>
                    <a:pt x="0" y="89"/>
                  </a:lnTo>
                  <a:lnTo>
                    <a:pt x="51" y="89"/>
                  </a:lnTo>
                  <a:lnTo>
                    <a:pt x="140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15" name="Rectangle 417">
              <a:extLst>
                <a:ext uri="{FF2B5EF4-FFF2-40B4-BE49-F238E27FC236}">
                  <a16:creationId xmlns:a16="http://schemas.microsoft.com/office/drawing/2014/main" id="{FF7A3AEC-5007-49A7-A122-EA28C1EA9E9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5538788"/>
              <a:ext cx="23813" cy="1412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16" name="Rectangle 418">
              <a:extLst>
                <a:ext uri="{FF2B5EF4-FFF2-40B4-BE49-F238E27FC236}">
                  <a16:creationId xmlns:a16="http://schemas.microsoft.com/office/drawing/2014/main" id="{3092555E-AF6F-4C23-9CEF-D2077A45878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124825" y="5538788"/>
              <a:ext cx="25400" cy="1412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17" name="Rectangle 419">
              <a:extLst>
                <a:ext uri="{FF2B5EF4-FFF2-40B4-BE49-F238E27FC236}">
                  <a16:creationId xmlns:a16="http://schemas.microsoft.com/office/drawing/2014/main" id="{D2093753-B52E-4ED3-9175-1D41F728C04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5538788"/>
              <a:ext cx="939800" cy="269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18" name="Rectangle 420">
              <a:extLst>
                <a:ext uri="{FF2B5EF4-FFF2-40B4-BE49-F238E27FC236}">
                  <a16:creationId xmlns:a16="http://schemas.microsoft.com/office/drawing/2014/main" id="{872BBB25-A216-429E-8846-D49B062FD8C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097838" y="5524500"/>
              <a:ext cx="26988" cy="1698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19" name="Rectangle 421">
              <a:extLst>
                <a:ext uri="{FF2B5EF4-FFF2-40B4-BE49-F238E27FC236}">
                  <a16:creationId xmlns:a16="http://schemas.microsoft.com/office/drawing/2014/main" id="{80D4C498-CB9A-4DFA-A2AF-DAD51E12711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72513" y="5538788"/>
              <a:ext cx="26988" cy="1412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20" name="Rectangle 422">
              <a:extLst>
                <a:ext uri="{FF2B5EF4-FFF2-40B4-BE49-F238E27FC236}">
                  <a16:creationId xmlns:a16="http://schemas.microsoft.com/office/drawing/2014/main" id="{CC74FA15-1523-46FF-8172-7F0A58061BF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45525" y="5524500"/>
              <a:ext cx="26988" cy="1698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21" name="Rectangle 423">
              <a:extLst>
                <a:ext uri="{FF2B5EF4-FFF2-40B4-BE49-F238E27FC236}">
                  <a16:creationId xmlns:a16="http://schemas.microsoft.com/office/drawing/2014/main" id="{A8AE6D1B-5CD4-4638-8692-D1AA6890745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407400" y="5538788"/>
              <a:ext cx="26988" cy="1412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22" name="Rectangle 424">
              <a:extLst>
                <a:ext uri="{FF2B5EF4-FFF2-40B4-BE49-F238E27FC236}">
                  <a16:creationId xmlns:a16="http://schemas.microsoft.com/office/drawing/2014/main" id="{21C0757D-1CFE-4894-80D4-D72B9EAE758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382000" y="5524500"/>
              <a:ext cx="25400" cy="1698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23" name="Rectangle 425">
              <a:extLst>
                <a:ext uri="{FF2B5EF4-FFF2-40B4-BE49-F238E27FC236}">
                  <a16:creationId xmlns:a16="http://schemas.microsoft.com/office/drawing/2014/main" id="{B7BEB022-FFF2-49A4-A945-A40A2B72E4B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883525" y="5789613"/>
              <a:ext cx="995363" cy="2000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24" name="Freeform 426">
              <a:extLst>
                <a:ext uri="{FF2B5EF4-FFF2-40B4-BE49-F238E27FC236}">
                  <a16:creationId xmlns:a16="http://schemas.microsoft.com/office/drawing/2014/main" id="{CDF1D13A-4E11-4154-AD00-010C992836F5}"/>
                </a:ext>
              </a:extLst>
            </p:cNvPr>
            <p:cNvSpPr>
              <a:spLocks/>
            </p:cNvSpPr>
            <p:nvPr/>
          </p:nvSpPr>
          <p:spPr bwMode="gray">
            <a:xfrm>
              <a:off x="7912100" y="5818188"/>
              <a:ext cx="247650" cy="141288"/>
            </a:xfrm>
            <a:custGeom>
              <a:avLst/>
              <a:gdLst>
                <a:gd name="T0" fmla="*/ 65 w 156"/>
                <a:gd name="T1" fmla="*/ 0 h 89"/>
                <a:gd name="T2" fmla="*/ 0 w 156"/>
                <a:gd name="T3" fmla="*/ 66 h 89"/>
                <a:gd name="T4" fmla="*/ 0 w 156"/>
                <a:gd name="T5" fmla="*/ 89 h 89"/>
                <a:gd name="T6" fmla="*/ 67 w 156"/>
                <a:gd name="T7" fmla="*/ 89 h 89"/>
                <a:gd name="T8" fmla="*/ 156 w 156"/>
                <a:gd name="T9" fmla="*/ 0 h 89"/>
                <a:gd name="T10" fmla="*/ 65 w 156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89">
                  <a:moveTo>
                    <a:pt x="65" y="0"/>
                  </a:moveTo>
                  <a:lnTo>
                    <a:pt x="0" y="66"/>
                  </a:lnTo>
                  <a:lnTo>
                    <a:pt x="0" y="89"/>
                  </a:lnTo>
                  <a:lnTo>
                    <a:pt x="67" y="89"/>
                  </a:lnTo>
                  <a:lnTo>
                    <a:pt x="156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25" name="Freeform 427">
              <a:extLst>
                <a:ext uri="{FF2B5EF4-FFF2-40B4-BE49-F238E27FC236}">
                  <a16:creationId xmlns:a16="http://schemas.microsoft.com/office/drawing/2014/main" id="{508F72BF-ED16-43DE-9987-DD1BC787EC93}"/>
                </a:ext>
              </a:extLst>
            </p:cNvPr>
            <p:cNvSpPr>
              <a:spLocks/>
            </p:cNvSpPr>
            <p:nvPr/>
          </p:nvSpPr>
          <p:spPr bwMode="gray">
            <a:xfrm>
              <a:off x="7912100" y="5818188"/>
              <a:ext cx="103188" cy="104775"/>
            </a:xfrm>
            <a:custGeom>
              <a:avLst/>
              <a:gdLst>
                <a:gd name="T0" fmla="*/ 0 w 65"/>
                <a:gd name="T1" fmla="*/ 0 h 66"/>
                <a:gd name="T2" fmla="*/ 0 w 65"/>
                <a:gd name="T3" fmla="*/ 66 h 66"/>
                <a:gd name="T4" fmla="*/ 65 w 65"/>
                <a:gd name="T5" fmla="*/ 0 h 66"/>
                <a:gd name="T6" fmla="*/ 0 w 65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6">
                  <a:moveTo>
                    <a:pt x="0" y="0"/>
                  </a:moveTo>
                  <a:lnTo>
                    <a:pt x="0" y="66"/>
                  </a:lnTo>
                  <a:lnTo>
                    <a:pt x="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26" name="Freeform 428">
              <a:extLst>
                <a:ext uri="{FF2B5EF4-FFF2-40B4-BE49-F238E27FC236}">
                  <a16:creationId xmlns:a16="http://schemas.microsoft.com/office/drawing/2014/main" id="{E6390C37-6E5E-49E0-9F7D-10A0F6C0F257}"/>
                </a:ext>
              </a:extLst>
            </p:cNvPr>
            <p:cNvSpPr>
              <a:spLocks/>
            </p:cNvSpPr>
            <p:nvPr/>
          </p:nvSpPr>
          <p:spPr bwMode="gray">
            <a:xfrm>
              <a:off x="8018463" y="5818188"/>
              <a:ext cx="361950" cy="141288"/>
            </a:xfrm>
            <a:custGeom>
              <a:avLst/>
              <a:gdLst>
                <a:gd name="T0" fmla="*/ 89 w 228"/>
                <a:gd name="T1" fmla="*/ 0 h 89"/>
                <a:gd name="T2" fmla="*/ 0 w 228"/>
                <a:gd name="T3" fmla="*/ 89 h 89"/>
                <a:gd name="T4" fmla="*/ 139 w 228"/>
                <a:gd name="T5" fmla="*/ 89 h 89"/>
                <a:gd name="T6" fmla="*/ 228 w 228"/>
                <a:gd name="T7" fmla="*/ 0 h 89"/>
                <a:gd name="T8" fmla="*/ 89 w 228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89">
                  <a:moveTo>
                    <a:pt x="89" y="0"/>
                  </a:moveTo>
                  <a:lnTo>
                    <a:pt x="0" y="89"/>
                  </a:lnTo>
                  <a:lnTo>
                    <a:pt x="139" y="89"/>
                  </a:lnTo>
                  <a:lnTo>
                    <a:pt x="228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27" name="Freeform 429">
              <a:extLst>
                <a:ext uri="{FF2B5EF4-FFF2-40B4-BE49-F238E27FC236}">
                  <a16:creationId xmlns:a16="http://schemas.microsoft.com/office/drawing/2014/main" id="{48D2AAF9-CF39-4563-8930-3604A85F663D}"/>
                </a:ext>
              </a:extLst>
            </p:cNvPr>
            <p:cNvSpPr>
              <a:spLocks/>
            </p:cNvSpPr>
            <p:nvPr/>
          </p:nvSpPr>
          <p:spPr bwMode="gray">
            <a:xfrm>
              <a:off x="8634413" y="5818188"/>
              <a:ext cx="217488" cy="141288"/>
            </a:xfrm>
            <a:custGeom>
              <a:avLst/>
              <a:gdLst>
                <a:gd name="T0" fmla="*/ 0 w 137"/>
                <a:gd name="T1" fmla="*/ 89 h 89"/>
                <a:gd name="T2" fmla="*/ 137 w 137"/>
                <a:gd name="T3" fmla="*/ 89 h 89"/>
                <a:gd name="T4" fmla="*/ 137 w 137"/>
                <a:gd name="T5" fmla="*/ 0 h 89"/>
                <a:gd name="T6" fmla="*/ 87 w 137"/>
                <a:gd name="T7" fmla="*/ 0 h 89"/>
                <a:gd name="T8" fmla="*/ 0 w 137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9">
                  <a:moveTo>
                    <a:pt x="0" y="89"/>
                  </a:moveTo>
                  <a:lnTo>
                    <a:pt x="137" y="89"/>
                  </a:lnTo>
                  <a:lnTo>
                    <a:pt x="137" y="0"/>
                  </a:lnTo>
                  <a:lnTo>
                    <a:pt x="87" y="0"/>
                  </a:lnTo>
                  <a:lnTo>
                    <a:pt x="0" y="89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28" name="Freeform 430">
              <a:extLst>
                <a:ext uri="{FF2B5EF4-FFF2-40B4-BE49-F238E27FC236}">
                  <a16:creationId xmlns:a16="http://schemas.microsoft.com/office/drawing/2014/main" id="{58AF957B-3812-4D11-9032-1A19DA379F11}"/>
                </a:ext>
              </a:extLst>
            </p:cNvPr>
            <p:cNvSpPr>
              <a:spLocks/>
            </p:cNvSpPr>
            <p:nvPr/>
          </p:nvSpPr>
          <p:spPr bwMode="gray">
            <a:xfrm>
              <a:off x="8320088" y="5818188"/>
              <a:ext cx="452438" cy="141288"/>
            </a:xfrm>
            <a:custGeom>
              <a:avLst/>
              <a:gdLst>
                <a:gd name="T0" fmla="*/ 89 w 285"/>
                <a:gd name="T1" fmla="*/ 0 h 89"/>
                <a:gd name="T2" fmla="*/ 0 w 285"/>
                <a:gd name="T3" fmla="*/ 89 h 89"/>
                <a:gd name="T4" fmla="*/ 198 w 285"/>
                <a:gd name="T5" fmla="*/ 89 h 89"/>
                <a:gd name="T6" fmla="*/ 285 w 285"/>
                <a:gd name="T7" fmla="*/ 0 h 89"/>
                <a:gd name="T8" fmla="*/ 89 w 285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89">
                  <a:moveTo>
                    <a:pt x="89" y="0"/>
                  </a:moveTo>
                  <a:lnTo>
                    <a:pt x="0" y="89"/>
                  </a:lnTo>
                  <a:lnTo>
                    <a:pt x="198" y="89"/>
                  </a:lnTo>
                  <a:lnTo>
                    <a:pt x="285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29" name="Freeform 431">
              <a:extLst>
                <a:ext uri="{FF2B5EF4-FFF2-40B4-BE49-F238E27FC236}">
                  <a16:creationId xmlns:a16="http://schemas.microsoft.com/office/drawing/2014/main" id="{556209D1-125C-4703-BB48-5153855CD3CD}"/>
                </a:ext>
              </a:extLst>
            </p:cNvPr>
            <p:cNvSpPr>
              <a:spLocks/>
            </p:cNvSpPr>
            <p:nvPr/>
          </p:nvSpPr>
          <p:spPr bwMode="gray">
            <a:xfrm>
              <a:off x="8239125" y="5818188"/>
              <a:ext cx="222250" cy="141288"/>
            </a:xfrm>
            <a:custGeom>
              <a:avLst/>
              <a:gdLst>
                <a:gd name="T0" fmla="*/ 89 w 140"/>
                <a:gd name="T1" fmla="*/ 0 h 89"/>
                <a:gd name="T2" fmla="*/ 0 w 140"/>
                <a:gd name="T3" fmla="*/ 89 h 89"/>
                <a:gd name="T4" fmla="*/ 51 w 140"/>
                <a:gd name="T5" fmla="*/ 89 h 89"/>
                <a:gd name="T6" fmla="*/ 140 w 140"/>
                <a:gd name="T7" fmla="*/ 0 h 89"/>
                <a:gd name="T8" fmla="*/ 89 w 140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9">
                  <a:moveTo>
                    <a:pt x="89" y="0"/>
                  </a:moveTo>
                  <a:lnTo>
                    <a:pt x="0" y="89"/>
                  </a:lnTo>
                  <a:lnTo>
                    <a:pt x="51" y="89"/>
                  </a:lnTo>
                  <a:lnTo>
                    <a:pt x="140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30" name="Rectangle 432">
              <a:extLst>
                <a:ext uri="{FF2B5EF4-FFF2-40B4-BE49-F238E27FC236}">
                  <a16:creationId xmlns:a16="http://schemas.microsoft.com/office/drawing/2014/main" id="{B014DFCB-BB6F-4872-AC36-8CCFA8595F4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5818188"/>
              <a:ext cx="23813" cy="1412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31" name="Rectangle 433">
              <a:extLst>
                <a:ext uri="{FF2B5EF4-FFF2-40B4-BE49-F238E27FC236}">
                  <a16:creationId xmlns:a16="http://schemas.microsoft.com/office/drawing/2014/main" id="{3C386260-BF27-4E09-8D6A-A7EBF3A28C2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124825" y="5818188"/>
              <a:ext cx="25400" cy="1412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32" name="Rectangle 434">
              <a:extLst>
                <a:ext uri="{FF2B5EF4-FFF2-40B4-BE49-F238E27FC236}">
                  <a16:creationId xmlns:a16="http://schemas.microsoft.com/office/drawing/2014/main" id="{B4B46B44-FA7E-454D-8F6B-043225BFBE6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5818188"/>
              <a:ext cx="939800" cy="269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33" name="Rectangle 435">
              <a:extLst>
                <a:ext uri="{FF2B5EF4-FFF2-40B4-BE49-F238E27FC236}">
                  <a16:creationId xmlns:a16="http://schemas.microsoft.com/office/drawing/2014/main" id="{E44E8FEC-9307-4514-9DC2-C363B734049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097838" y="5803900"/>
              <a:ext cx="26988" cy="1698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34" name="Rectangle 436">
              <a:extLst>
                <a:ext uri="{FF2B5EF4-FFF2-40B4-BE49-F238E27FC236}">
                  <a16:creationId xmlns:a16="http://schemas.microsoft.com/office/drawing/2014/main" id="{BFBBD5C0-53F8-48FC-871D-B9C7CDF4C96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72513" y="5818188"/>
              <a:ext cx="26988" cy="1412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35" name="Rectangle 437">
              <a:extLst>
                <a:ext uri="{FF2B5EF4-FFF2-40B4-BE49-F238E27FC236}">
                  <a16:creationId xmlns:a16="http://schemas.microsoft.com/office/drawing/2014/main" id="{457F121D-EC21-48F7-9462-2FFCCDCC684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45525" y="5803900"/>
              <a:ext cx="26988" cy="1698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36" name="Rectangle 438">
              <a:extLst>
                <a:ext uri="{FF2B5EF4-FFF2-40B4-BE49-F238E27FC236}">
                  <a16:creationId xmlns:a16="http://schemas.microsoft.com/office/drawing/2014/main" id="{2A448ED3-1ECD-491E-AF14-2459C3AC12D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407400" y="5818188"/>
              <a:ext cx="26988" cy="141288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37" name="Rectangle 439">
              <a:extLst>
                <a:ext uri="{FF2B5EF4-FFF2-40B4-BE49-F238E27FC236}">
                  <a16:creationId xmlns:a16="http://schemas.microsoft.com/office/drawing/2014/main" id="{485578C6-A206-4249-9A7C-A9EEF9692E7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382000" y="5803900"/>
              <a:ext cx="25400" cy="1698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38" name="Rectangle 440">
              <a:extLst>
                <a:ext uri="{FF2B5EF4-FFF2-40B4-BE49-F238E27FC236}">
                  <a16:creationId xmlns:a16="http://schemas.microsoft.com/office/drawing/2014/main" id="{722F147E-8E82-415A-9D6C-DDD4F8381F3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883525" y="6013450"/>
              <a:ext cx="995363" cy="2000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39" name="Freeform 441">
              <a:extLst>
                <a:ext uri="{FF2B5EF4-FFF2-40B4-BE49-F238E27FC236}">
                  <a16:creationId xmlns:a16="http://schemas.microsoft.com/office/drawing/2014/main" id="{16425302-233D-4510-964C-F7E1AC002358}"/>
                </a:ext>
              </a:extLst>
            </p:cNvPr>
            <p:cNvSpPr>
              <a:spLocks/>
            </p:cNvSpPr>
            <p:nvPr/>
          </p:nvSpPr>
          <p:spPr bwMode="gray">
            <a:xfrm>
              <a:off x="7912100" y="6043613"/>
              <a:ext cx="247650" cy="139700"/>
            </a:xfrm>
            <a:custGeom>
              <a:avLst/>
              <a:gdLst>
                <a:gd name="T0" fmla="*/ 65 w 156"/>
                <a:gd name="T1" fmla="*/ 0 h 88"/>
                <a:gd name="T2" fmla="*/ 0 w 156"/>
                <a:gd name="T3" fmla="*/ 65 h 88"/>
                <a:gd name="T4" fmla="*/ 0 w 156"/>
                <a:gd name="T5" fmla="*/ 88 h 88"/>
                <a:gd name="T6" fmla="*/ 67 w 156"/>
                <a:gd name="T7" fmla="*/ 88 h 88"/>
                <a:gd name="T8" fmla="*/ 156 w 156"/>
                <a:gd name="T9" fmla="*/ 0 h 88"/>
                <a:gd name="T10" fmla="*/ 65 w 156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88">
                  <a:moveTo>
                    <a:pt x="65" y="0"/>
                  </a:moveTo>
                  <a:lnTo>
                    <a:pt x="0" y="65"/>
                  </a:lnTo>
                  <a:lnTo>
                    <a:pt x="0" y="88"/>
                  </a:lnTo>
                  <a:lnTo>
                    <a:pt x="67" y="88"/>
                  </a:lnTo>
                  <a:lnTo>
                    <a:pt x="156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40" name="Freeform 442">
              <a:extLst>
                <a:ext uri="{FF2B5EF4-FFF2-40B4-BE49-F238E27FC236}">
                  <a16:creationId xmlns:a16="http://schemas.microsoft.com/office/drawing/2014/main" id="{84A85441-DFA9-458A-87B9-AE372F53BFB9}"/>
                </a:ext>
              </a:extLst>
            </p:cNvPr>
            <p:cNvSpPr>
              <a:spLocks/>
            </p:cNvSpPr>
            <p:nvPr/>
          </p:nvSpPr>
          <p:spPr bwMode="gray">
            <a:xfrm>
              <a:off x="7912100" y="6043613"/>
              <a:ext cx="103188" cy="103188"/>
            </a:xfrm>
            <a:custGeom>
              <a:avLst/>
              <a:gdLst>
                <a:gd name="T0" fmla="*/ 0 w 65"/>
                <a:gd name="T1" fmla="*/ 0 h 65"/>
                <a:gd name="T2" fmla="*/ 0 w 65"/>
                <a:gd name="T3" fmla="*/ 65 h 65"/>
                <a:gd name="T4" fmla="*/ 65 w 65"/>
                <a:gd name="T5" fmla="*/ 0 h 65"/>
                <a:gd name="T6" fmla="*/ 0 w 65"/>
                <a:gd name="T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5">
                  <a:moveTo>
                    <a:pt x="0" y="0"/>
                  </a:moveTo>
                  <a:lnTo>
                    <a:pt x="0" y="65"/>
                  </a:lnTo>
                  <a:lnTo>
                    <a:pt x="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41" name="Freeform 443">
              <a:extLst>
                <a:ext uri="{FF2B5EF4-FFF2-40B4-BE49-F238E27FC236}">
                  <a16:creationId xmlns:a16="http://schemas.microsoft.com/office/drawing/2014/main" id="{BD2212AB-A5C0-4BEF-8FC3-0C625DEB8EB7}"/>
                </a:ext>
              </a:extLst>
            </p:cNvPr>
            <p:cNvSpPr>
              <a:spLocks/>
            </p:cNvSpPr>
            <p:nvPr/>
          </p:nvSpPr>
          <p:spPr bwMode="gray">
            <a:xfrm>
              <a:off x="8018463" y="6043613"/>
              <a:ext cx="361950" cy="139700"/>
            </a:xfrm>
            <a:custGeom>
              <a:avLst/>
              <a:gdLst>
                <a:gd name="T0" fmla="*/ 89 w 228"/>
                <a:gd name="T1" fmla="*/ 0 h 88"/>
                <a:gd name="T2" fmla="*/ 0 w 228"/>
                <a:gd name="T3" fmla="*/ 88 h 88"/>
                <a:gd name="T4" fmla="*/ 139 w 228"/>
                <a:gd name="T5" fmla="*/ 88 h 88"/>
                <a:gd name="T6" fmla="*/ 228 w 228"/>
                <a:gd name="T7" fmla="*/ 0 h 88"/>
                <a:gd name="T8" fmla="*/ 89 w 228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88">
                  <a:moveTo>
                    <a:pt x="89" y="0"/>
                  </a:moveTo>
                  <a:lnTo>
                    <a:pt x="0" y="88"/>
                  </a:lnTo>
                  <a:lnTo>
                    <a:pt x="139" y="88"/>
                  </a:lnTo>
                  <a:lnTo>
                    <a:pt x="228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42" name="Freeform 444">
              <a:extLst>
                <a:ext uri="{FF2B5EF4-FFF2-40B4-BE49-F238E27FC236}">
                  <a16:creationId xmlns:a16="http://schemas.microsoft.com/office/drawing/2014/main" id="{4FC230B6-1939-45F1-9376-2361DFECA575}"/>
                </a:ext>
              </a:extLst>
            </p:cNvPr>
            <p:cNvSpPr>
              <a:spLocks/>
            </p:cNvSpPr>
            <p:nvPr/>
          </p:nvSpPr>
          <p:spPr bwMode="gray">
            <a:xfrm>
              <a:off x="8634413" y="6043613"/>
              <a:ext cx="217488" cy="139700"/>
            </a:xfrm>
            <a:custGeom>
              <a:avLst/>
              <a:gdLst>
                <a:gd name="T0" fmla="*/ 0 w 137"/>
                <a:gd name="T1" fmla="*/ 88 h 88"/>
                <a:gd name="T2" fmla="*/ 137 w 137"/>
                <a:gd name="T3" fmla="*/ 88 h 88"/>
                <a:gd name="T4" fmla="*/ 137 w 137"/>
                <a:gd name="T5" fmla="*/ 0 h 88"/>
                <a:gd name="T6" fmla="*/ 87 w 137"/>
                <a:gd name="T7" fmla="*/ 0 h 88"/>
                <a:gd name="T8" fmla="*/ 0 w 137"/>
                <a:gd name="T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8">
                  <a:moveTo>
                    <a:pt x="0" y="88"/>
                  </a:moveTo>
                  <a:lnTo>
                    <a:pt x="137" y="88"/>
                  </a:lnTo>
                  <a:lnTo>
                    <a:pt x="137" y="0"/>
                  </a:lnTo>
                  <a:lnTo>
                    <a:pt x="87" y="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43" name="Freeform 445">
              <a:extLst>
                <a:ext uri="{FF2B5EF4-FFF2-40B4-BE49-F238E27FC236}">
                  <a16:creationId xmlns:a16="http://schemas.microsoft.com/office/drawing/2014/main" id="{CABF3760-EC68-4B1F-9B4A-14A155072C1F}"/>
                </a:ext>
              </a:extLst>
            </p:cNvPr>
            <p:cNvSpPr>
              <a:spLocks/>
            </p:cNvSpPr>
            <p:nvPr/>
          </p:nvSpPr>
          <p:spPr bwMode="gray">
            <a:xfrm>
              <a:off x="8320088" y="6043613"/>
              <a:ext cx="452438" cy="139700"/>
            </a:xfrm>
            <a:custGeom>
              <a:avLst/>
              <a:gdLst>
                <a:gd name="T0" fmla="*/ 89 w 285"/>
                <a:gd name="T1" fmla="*/ 0 h 88"/>
                <a:gd name="T2" fmla="*/ 0 w 285"/>
                <a:gd name="T3" fmla="*/ 88 h 88"/>
                <a:gd name="T4" fmla="*/ 198 w 285"/>
                <a:gd name="T5" fmla="*/ 88 h 88"/>
                <a:gd name="T6" fmla="*/ 285 w 285"/>
                <a:gd name="T7" fmla="*/ 0 h 88"/>
                <a:gd name="T8" fmla="*/ 89 w 285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88">
                  <a:moveTo>
                    <a:pt x="89" y="0"/>
                  </a:moveTo>
                  <a:lnTo>
                    <a:pt x="0" y="88"/>
                  </a:lnTo>
                  <a:lnTo>
                    <a:pt x="198" y="88"/>
                  </a:lnTo>
                  <a:lnTo>
                    <a:pt x="285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3496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44" name="Freeform 446">
              <a:extLst>
                <a:ext uri="{FF2B5EF4-FFF2-40B4-BE49-F238E27FC236}">
                  <a16:creationId xmlns:a16="http://schemas.microsoft.com/office/drawing/2014/main" id="{B8C02965-795D-4528-86FC-D1D540EC8132}"/>
                </a:ext>
              </a:extLst>
            </p:cNvPr>
            <p:cNvSpPr>
              <a:spLocks/>
            </p:cNvSpPr>
            <p:nvPr/>
          </p:nvSpPr>
          <p:spPr bwMode="gray">
            <a:xfrm>
              <a:off x="8239125" y="6043613"/>
              <a:ext cx="222250" cy="139700"/>
            </a:xfrm>
            <a:custGeom>
              <a:avLst/>
              <a:gdLst>
                <a:gd name="T0" fmla="*/ 89 w 140"/>
                <a:gd name="T1" fmla="*/ 0 h 88"/>
                <a:gd name="T2" fmla="*/ 0 w 140"/>
                <a:gd name="T3" fmla="*/ 88 h 88"/>
                <a:gd name="T4" fmla="*/ 51 w 140"/>
                <a:gd name="T5" fmla="*/ 88 h 88"/>
                <a:gd name="T6" fmla="*/ 140 w 140"/>
                <a:gd name="T7" fmla="*/ 0 h 88"/>
                <a:gd name="T8" fmla="*/ 89 w 140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8">
                  <a:moveTo>
                    <a:pt x="89" y="0"/>
                  </a:moveTo>
                  <a:lnTo>
                    <a:pt x="0" y="88"/>
                  </a:lnTo>
                  <a:lnTo>
                    <a:pt x="51" y="88"/>
                  </a:lnTo>
                  <a:lnTo>
                    <a:pt x="140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4AB4C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45" name="Rectangle 447">
              <a:extLst>
                <a:ext uri="{FF2B5EF4-FFF2-40B4-BE49-F238E27FC236}">
                  <a16:creationId xmlns:a16="http://schemas.microsoft.com/office/drawing/2014/main" id="{FD395295-319A-4C6D-B135-D819B9C6353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6043613"/>
              <a:ext cx="23813" cy="1397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46" name="Rectangle 448">
              <a:extLst>
                <a:ext uri="{FF2B5EF4-FFF2-40B4-BE49-F238E27FC236}">
                  <a16:creationId xmlns:a16="http://schemas.microsoft.com/office/drawing/2014/main" id="{C7BE4C69-85F4-46D7-914C-16853611C6B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124825" y="6043613"/>
              <a:ext cx="25400" cy="1397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47" name="Rectangle 449">
              <a:extLst>
                <a:ext uri="{FF2B5EF4-FFF2-40B4-BE49-F238E27FC236}">
                  <a16:creationId xmlns:a16="http://schemas.microsoft.com/office/drawing/2014/main" id="{1E3C027B-C4EE-410E-BB89-742A9D30F9D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912100" y="6043613"/>
              <a:ext cx="939800" cy="254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48" name="Rectangle 450">
              <a:extLst>
                <a:ext uri="{FF2B5EF4-FFF2-40B4-BE49-F238E27FC236}">
                  <a16:creationId xmlns:a16="http://schemas.microsoft.com/office/drawing/2014/main" id="{FE5DC97C-ABF9-44E5-A530-018F51D0B5F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097838" y="6029325"/>
              <a:ext cx="26988" cy="1682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49" name="Rectangle 451">
              <a:extLst>
                <a:ext uri="{FF2B5EF4-FFF2-40B4-BE49-F238E27FC236}">
                  <a16:creationId xmlns:a16="http://schemas.microsoft.com/office/drawing/2014/main" id="{C65C0B98-EEDE-4C75-B764-82A1C80748A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72513" y="6043613"/>
              <a:ext cx="26988" cy="1397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50" name="Rectangle 452">
              <a:extLst>
                <a:ext uri="{FF2B5EF4-FFF2-40B4-BE49-F238E27FC236}">
                  <a16:creationId xmlns:a16="http://schemas.microsoft.com/office/drawing/2014/main" id="{C6C5766A-1D25-4331-9833-41172C19AA5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45525" y="6029325"/>
              <a:ext cx="26988" cy="1682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51" name="Rectangle 453">
              <a:extLst>
                <a:ext uri="{FF2B5EF4-FFF2-40B4-BE49-F238E27FC236}">
                  <a16:creationId xmlns:a16="http://schemas.microsoft.com/office/drawing/2014/main" id="{84CD7184-8759-435F-911A-D9A842E62B1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407400" y="6043613"/>
              <a:ext cx="26988" cy="139700"/>
            </a:xfrm>
            <a:prstGeom prst="rect">
              <a:avLst/>
            </a:prstGeom>
            <a:solidFill>
              <a:srgbClr val="247A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52" name="Rectangle 454">
              <a:extLst>
                <a:ext uri="{FF2B5EF4-FFF2-40B4-BE49-F238E27FC236}">
                  <a16:creationId xmlns:a16="http://schemas.microsoft.com/office/drawing/2014/main" id="{F0CEB6BB-2000-4E73-AA1E-1C5D43EC0A8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382000" y="6029325"/>
              <a:ext cx="25400" cy="1682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53" name="Freeform 455">
              <a:extLst>
                <a:ext uri="{FF2B5EF4-FFF2-40B4-BE49-F238E27FC236}">
                  <a16:creationId xmlns:a16="http://schemas.microsoft.com/office/drawing/2014/main" id="{6225A270-C1A0-4AC9-A564-3CAD88097F80}"/>
                </a:ext>
              </a:extLst>
            </p:cNvPr>
            <p:cNvSpPr>
              <a:spLocks/>
            </p:cNvSpPr>
            <p:nvPr/>
          </p:nvSpPr>
          <p:spPr bwMode="gray">
            <a:xfrm>
              <a:off x="7788275" y="4210050"/>
              <a:ext cx="1184275" cy="1119188"/>
            </a:xfrm>
            <a:custGeom>
              <a:avLst/>
              <a:gdLst>
                <a:gd name="T0" fmla="*/ 746 w 746"/>
                <a:gd name="T1" fmla="*/ 0 h 705"/>
                <a:gd name="T2" fmla="*/ 0 w 746"/>
                <a:gd name="T3" fmla="*/ 0 h 705"/>
                <a:gd name="T4" fmla="*/ 0 w 746"/>
                <a:gd name="T5" fmla="*/ 33 h 705"/>
                <a:gd name="T6" fmla="*/ 60 w 746"/>
                <a:gd name="T7" fmla="*/ 50 h 705"/>
                <a:gd name="T8" fmla="*/ 60 w 746"/>
                <a:gd name="T9" fmla="*/ 42 h 705"/>
                <a:gd name="T10" fmla="*/ 687 w 746"/>
                <a:gd name="T11" fmla="*/ 42 h 705"/>
                <a:gd name="T12" fmla="*/ 687 w 746"/>
                <a:gd name="T13" fmla="*/ 168 h 705"/>
                <a:gd name="T14" fmla="*/ 437 w 746"/>
                <a:gd name="T15" fmla="*/ 168 h 705"/>
                <a:gd name="T16" fmla="*/ 446 w 746"/>
                <a:gd name="T17" fmla="*/ 183 h 705"/>
                <a:gd name="T18" fmla="*/ 687 w 746"/>
                <a:gd name="T19" fmla="*/ 183 h 705"/>
                <a:gd name="T20" fmla="*/ 687 w 746"/>
                <a:gd name="T21" fmla="*/ 309 h 705"/>
                <a:gd name="T22" fmla="*/ 518 w 746"/>
                <a:gd name="T23" fmla="*/ 309 h 705"/>
                <a:gd name="T24" fmla="*/ 547 w 746"/>
                <a:gd name="T25" fmla="*/ 359 h 705"/>
                <a:gd name="T26" fmla="*/ 687 w 746"/>
                <a:gd name="T27" fmla="*/ 359 h 705"/>
                <a:gd name="T28" fmla="*/ 687 w 746"/>
                <a:gd name="T29" fmla="*/ 484 h 705"/>
                <a:gd name="T30" fmla="*/ 619 w 746"/>
                <a:gd name="T31" fmla="*/ 484 h 705"/>
                <a:gd name="T32" fmla="*/ 629 w 746"/>
                <a:gd name="T33" fmla="*/ 501 h 705"/>
                <a:gd name="T34" fmla="*/ 687 w 746"/>
                <a:gd name="T35" fmla="*/ 501 h 705"/>
                <a:gd name="T36" fmla="*/ 687 w 746"/>
                <a:gd name="T37" fmla="*/ 602 h 705"/>
                <a:gd name="T38" fmla="*/ 746 w 746"/>
                <a:gd name="T39" fmla="*/ 705 h 705"/>
                <a:gd name="T40" fmla="*/ 746 w 746"/>
                <a:gd name="T41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6" h="705">
                  <a:moveTo>
                    <a:pt x="746" y="0"/>
                  </a:moveTo>
                  <a:lnTo>
                    <a:pt x="0" y="0"/>
                  </a:lnTo>
                  <a:lnTo>
                    <a:pt x="0" y="33"/>
                  </a:lnTo>
                  <a:lnTo>
                    <a:pt x="60" y="50"/>
                  </a:lnTo>
                  <a:lnTo>
                    <a:pt x="60" y="42"/>
                  </a:lnTo>
                  <a:lnTo>
                    <a:pt x="687" y="42"/>
                  </a:lnTo>
                  <a:lnTo>
                    <a:pt x="687" y="168"/>
                  </a:lnTo>
                  <a:lnTo>
                    <a:pt x="437" y="168"/>
                  </a:lnTo>
                  <a:lnTo>
                    <a:pt x="446" y="183"/>
                  </a:lnTo>
                  <a:lnTo>
                    <a:pt x="687" y="183"/>
                  </a:lnTo>
                  <a:lnTo>
                    <a:pt x="687" y="309"/>
                  </a:lnTo>
                  <a:lnTo>
                    <a:pt x="518" y="309"/>
                  </a:lnTo>
                  <a:lnTo>
                    <a:pt x="547" y="359"/>
                  </a:lnTo>
                  <a:lnTo>
                    <a:pt x="687" y="359"/>
                  </a:lnTo>
                  <a:lnTo>
                    <a:pt x="687" y="484"/>
                  </a:lnTo>
                  <a:lnTo>
                    <a:pt x="619" y="484"/>
                  </a:lnTo>
                  <a:lnTo>
                    <a:pt x="629" y="501"/>
                  </a:lnTo>
                  <a:lnTo>
                    <a:pt x="687" y="501"/>
                  </a:lnTo>
                  <a:lnTo>
                    <a:pt x="687" y="602"/>
                  </a:lnTo>
                  <a:lnTo>
                    <a:pt x="746" y="705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rgbClr val="8CA4A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54" name="Freeform 456">
              <a:extLst>
                <a:ext uri="{FF2B5EF4-FFF2-40B4-BE49-F238E27FC236}">
                  <a16:creationId xmlns:a16="http://schemas.microsoft.com/office/drawing/2014/main" id="{5B52FC65-93F9-46A5-8C7F-267A788DAF0F}"/>
                </a:ext>
              </a:extLst>
            </p:cNvPr>
            <p:cNvSpPr>
              <a:spLocks/>
            </p:cNvSpPr>
            <p:nvPr/>
          </p:nvSpPr>
          <p:spPr bwMode="gray">
            <a:xfrm>
              <a:off x="7788275" y="4210050"/>
              <a:ext cx="1184275" cy="1119188"/>
            </a:xfrm>
            <a:custGeom>
              <a:avLst/>
              <a:gdLst>
                <a:gd name="T0" fmla="*/ 746 w 746"/>
                <a:gd name="T1" fmla="*/ 0 h 705"/>
                <a:gd name="T2" fmla="*/ 0 w 746"/>
                <a:gd name="T3" fmla="*/ 0 h 705"/>
                <a:gd name="T4" fmla="*/ 0 w 746"/>
                <a:gd name="T5" fmla="*/ 33 h 705"/>
                <a:gd name="T6" fmla="*/ 60 w 746"/>
                <a:gd name="T7" fmla="*/ 50 h 705"/>
                <a:gd name="T8" fmla="*/ 60 w 746"/>
                <a:gd name="T9" fmla="*/ 42 h 705"/>
                <a:gd name="T10" fmla="*/ 687 w 746"/>
                <a:gd name="T11" fmla="*/ 42 h 705"/>
                <a:gd name="T12" fmla="*/ 687 w 746"/>
                <a:gd name="T13" fmla="*/ 168 h 705"/>
                <a:gd name="T14" fmla="*/ 437 w 746"/>
                <a:gd name="T15" fmla="*/ 168 h 705"/>
                <a:gd name="T16" fmla="*/ 446 w 746"/>
                <a:gd name="T17" fmla="*/ 183 h 705"/>
                <a:gd name="T18" fmla="*/ 687 w 746"/>
                <a:gd name="T19" fmla="*/ 183 h 705"/>
                <a:gd name="T20" fmla="*/ 687 w 746"/>
                <a:gd name="T21" fmla="*/ 309 h 705"/>
                <a:gd name="T22" fmla="*/ 518 w 746"/>
                <a:gd name="T23" fmla="*/ 309 h 705"/>
                <a:gd name="T24" fmla="*/ 547 w 746"/>
                <a:gd name="T25" fmla="*/ 359 h 705"/>
                <a:gd name="T26" fmla="*/ 687 w 746"/>
                <a:gd name="T27" fmla="*/ 359 h 705"/>
                <a:gd name="T28" fmla="*/ 687 w 746"/>
                <a:gd name="T29" fmla="*/ 484 h 705"/>
                <a:gd name="T30" fmla="*/ 619 w 746"/>
                <a:gd name="T31" fmla="*/ 484 h 705"/>
                <a:gd name="T32" fmla="*/ 629 w 746"/>
                <a:gd name="T33" fmla="*/ 501 h 705"/>
                <a:gd name="T34" fmla="*/ 687 w 746"/>
                <a:gd name="T35" fmla="*/ 501 h 705"/>
                <a:gd name="T36" fmla="*/ 687 w 746"/>
                <a:gd name="T37" fmla="*/ 602 h 705"/>
                <a:gd name="T38" fmla="*/ 746 w 746"/>
                <a:gd name="T39" fmla="*/ 705 h 705"/>
                <a:gd name="T40" fmla="*/ 746 w 746"/>
                <a:gd name="T41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6" h="705">
                  <a:moveTo>
                    <a:pt x="746" y="0"/>
                  </a:moveTo>
                  <a:lnTo>
                    <a:pt x="0" y="0"/>
                  </a:lnTo>
                  <a:lnTo>
                    <a:pt x="0" y="33"/>
                  </a:lnTo>
                  <a:lnTo>
                    <a:pt x="60" y="50"/>
                  </a:lnTo>
                  <a:lnTo>
                    <a:pt x="60" y="42"/>
                  </a:lnTo>
                  <a:lnTo>
                    <a:pt x="687" y="42"/>
                  </a:lnTo>
                  <a:lnTo>
                    <a:pt x="687" y="168"/>
                  </a:lnTo>
                  <a:lnTo>
                    <a:pt x="437" y="168"/>
                  </a:lnTo>
                  <a:lnTo>
                    <a:pt x="446" y="183"/>
                  </a:lnTo>
                  <a:lnTo>
                    <a:pt x="687" y="183"/>
                  </a:lnTo>
                  <a:lnTo>
                    <a:pt x="687" y="309"/>
                  </a:lnTo>
                  <a:lnTo>
                    <a:pt x="518" y="309"/>
                  </a:lnTo>
                  <a:lnTo>
                    <a:pt x="547" y="359"/>
                  </a:lnTo>
                  <a:lnTo>
                    <a:pt x="687" y="359"/>
                  </a:lnTo>
                  <a:lnTo>
                    <a:pt x="687" y="484"/>
                  </a:lnTo>
                  <a:lnTo>
                    <a:pt x="619" y="484"/>
                  </a:lnTo>
                  <a:lnTo>
                    <a:pt x="629" y="501"/>
                  </a:lnTo>
                  <a:lnTo>
                    <a:pt x="687" y="501"/>
                  </a:lnTo>
                  <a:lnTo>
                    <a:pt x="687" y="602"/>
                  </a:lnTo>
                  <a:lnTo>
                    <a:pt x="746" y="705"/>
                  </a:lnTo>
                  <a:lnTo>
                    <a:pt x="74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55" name="Freeform 457">
              <a:extLst>
                <a:ext uri="{FF2B5EF4-FFF2-40B4-BE49-F238E27FC236}">
                  <a16:creationId xmlns:a16="http://schemas.microsoft.com/office/drawing/2014/main" id="{07329A5B-22C8-4B4B-AD70-B557DBE7256A}"/>
                </a:ext>
              </a:extLst>
            </p:cNvPr>
            <p:cNvSpPr>
              <a:spLocks/>
            </p:cNvSpPr>
            <p:nvPr/>
          </p:nvSpPr>
          <p:spPr bwMode="gray">
            <a:xfrm>
              <a:off x="7883525" y="4276725"/>
              <a:ext cx="995363" cy="200025"/>
            </a:xfrm>
            <a:custGeom>
              <a:avLst/>
              <a:gdLst>
                <a:gd name="T0" fmla="*/ 627 w 627"/>
                <a:gd name="T1" fmla="*/ 0 h 126"/>
                <a:gd name="T2" fmla="*/ 0 w 627"/>
                <a:gd name="T3" fmla="*/ 0 h 126"/>
                <a:gd name="T4" fmla="*/ 0 w 627"/>
                <a:gd name="T5" fmla="*/ 8 h 126"/>
                <a:gd name="T6" fmla="*/ 43 w 627"/>
                <a:gd name="T7" fmla="*/ 19 h 126"/>
                <a:gd name="T8" fmla="*/ 135 w 627"/>
                <a:gd name="T9" fmla="*/ 19 h 126"/>
                <a:gd name="T10" fmla="*/ 135 w 627"/>
                <a:gd name="T11" fmla="*/ 10 h 126"/>
                <a:gd name="T12" fmla="*/ 152 w 627"/>
                <a:gd name="T13" fmla="*/ 10 h 126"/>
                <a:gd name="T14" fmla="*/ 152 w 627"/>
                <a:gd name="T15" fmla="*/ 19 h 126"/>
                <a:gd name="T16" fmla="*/ 314 w 627"/>
                <a:gd name="T17" fmla="*/ 19 h 126"/>
                <a:gd name="T18" fmla="*/ 314 w 627"/>
                <a:gd name="T19" fmla="*/ 10 h 126"/>
                <a:gd name="T20" fmla="*/ 330 w 627"/>
                <a:gd name="T21" fmla="*/ 10 h 126"/>
                <a:gd name="T22" fmla="*/ 330 w 627"/>
                <a:gd name="T23" fmla="*/ 19 h 126"/>
                <a:gd name="T24" fmla="*/ 347 w 627"/>
                <a:gd name="T25" fmla="*/ 19 h 126"/>
                <a:gd name="T26" fmla="*/ 480 w 627"/>
                <a:gd name="T27" fmla="*/ 19 h 126"/>
                <a:gd name="T28" fmla="*/ 480 w 627"/>
                <a:gd name="T29" fmla="*/ 10 h 126"/>
                <a:gd name="T30" fmla="*/ 497 w 627"/>
                <a:gd name="T31" fmla="*/ 10 h 126"/>
                <a:gd name="T32" fmla="*/ 497 w 627"/>
                <a:gd name="T33" fmla="*/ 19 h 126"/>
                <a:gd name="T34" fmla="*/ 514 w 627"/>
                <a:gd name="T35" fmla="*/ 19 h 126"/>
                <a:gd name="T36" fmla="*/ 610 w 627"/>
                <a:gd name="T37" fmla="*/ 19 h 126"/>
                <a:gd name="T38" fmla="*/ 610 w 627"/>
                <a:gd name="T39" fmla="*/ 35 h 126"/>
                <a:gd name="T40" fmla="*/ 610 w 627"/>
                <a:gd name="T41" fmla="*/ 107 h 126"/>
                <a:gd name="T42" fmla="*/ 497 w 627"/>
                <a:gd name="T43" fmla="*/ 107 h 126"/>
                <a:gd name="T44" fmla="*/ 497 w 627"/>
                <a:gd name="T45" fmla="*/ 116 h 126"/>
                <a:gd name="T46" fmla="*/ 480 w 627"/>
                <a:gd name="T47" fmla="*/ 116 h 126"/>
                <a:gd name="T48" fmla="*/ 480 w 627"/>
                <a:gd name="T49" fmla="*/ 107 h 126"/>
                <a:gd name="T50" fmla="*/ 473 w 627"/>
                <a:gd name="T51" fmla="*/ 107 h 126"/>
                <a:gd name="T52" fmla="*/ 480 w 627"/>
                <a:gd name="T53" fmla="*/ 99 h 126"/>
                <a:gd name="T54" fmla="*/ 473 w 627"/>
                <a:gd name="T55" fmla="*/ 107 h 126"/>
                <a:gd name="T56" fmla="*/ 366 w 627"/>
                <a:gd name="T57" fmla="*/ 107 h 126"/>
                <a:gd name="T58" fmla="*/ 377 w 627"/>
                <a:gd name="T59" fmla="*/ 126 h 126"/>
                <a:gd name="T60" fmla="*/ 627 w 627"/>
                <a:gd name="T61" fmla="*/ 126 h 126"/>
                <a:gd name="T62" fmla="*/ 627 w 627"/>
                <a:gd name="T6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7" h="126">
                  <a:moveTo>
                    <a:pt x="627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3" y="19"/>
                  </a:lnTo>
                  <a:lnTo>
                    <a:pt x="135" y="19"/>
                  </a:lnTo>
                  <a:lnTo>
                    <a:pt x="135" y="10"/>
                  </a:lnTo>
                  <a:lnTo>
                    <a:pt x="152" y="10"/>
                  </a:lnTo>
                  <a:lnTo>
                    <a:pt x="152" y="19"/>
                  </a:lnTo>
                  <a:lnTo>
                    <a:pt x="314" y="19"/>
                  </a:lnTo>
                  <a:lnTo>
                    <a:pt x="314" y="10"/>
                  </a:lnTo>
                  <a:lnTo>
                    <a:pt x="330" y="10"/>
                  </a:lnTo>
                  <a:lnTo>
                    <a:pt x="330" y="19"/>
                  </a:lnTo>
                  <a:lnTo>
                    <a:pt x="347" y="19"/>
                  </a:lnTo>
                  <a:lnTo>
                    <a:pt x="480" y="19"/>
                  </a:lnTo>
                  <a:lnTo>
                    <a:pt x="480" y="10"/>
                  </a:lnTo>
                  <a:lnTo>
                    <a:pt x="497" y="10"/>
                  </a:lnTo>
                  <a:lnTo>
                    <a:pt x="497" y="19"/>
                  </a:lnTo>
                  <a:lnTo>
                    <a:pt x="514" y="19"/>
                  </a:lnTo>
                  <a:lnTo>
                    <a:pt x="610" y="19"/>
                  </a:lnTo>
                  <a:lnTo>
                    <a:pt x="610" y="35"/>
                  </a:lnTo>
                  <a:lnTo>
                    <a:pt x="610" y="107"/>
                  </a:lnTo>
                  <a:lnTo>
                    <a:pt x="497" y="107"/>
                  </a:lnTo>
                  <a:lnTo>
                    <a:pt x="497" y="116"/>
                  </a:lnTo>
                  <a:lnTo>
                    <a:pt x="480" y="116"/>
                  </a:lnTo>
                  <a:lnTo>
                    <a:pt x="480" y="107"/>
                  </a:lnTo>
                  <a:lnTo>
                    <a:pt x="473" y="107"/>
                  </a:lnTo>
                  <a:lnTo>
                    <a:pt x="480" y="99"/>
                  </a:lnTo>
                  <a:lnTo>
                    <a:pt x="473" y="107"/>
                  </a:lnTo>
                  <a:lnTo>
                    <a:pt x="366" y="107"/>
                  </a:lnTo>
                  <a:lnTo>
                    <a:pt x="377" y="126"/>
                  </a:lnTo>
                  <a:lnTo>
                    <a:pt x="627" y="126"/>
                  </a:lnTo>
                  <a:lnTo>
                    <a:pt x="627" y="0"/>
                  </a:lnTo>
                  <a:close/>
                </a:path>
              </a:pathLst>
            </a:custGeom>
            <a:solidFill>
              <a:srgbClr val="CCCFC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56" name="Freeform 458">
              <a:extLst>
                <a:ext uri="{FF2B5EF4-FFF2-40B4-BE49-F238E27FC236}">
                  <a16:creationId xmlns:a16="http://schemas.microsoft.com/office/drawing/2014/main" id="{61F94EA3-28A8-4019-AF29-DC359ABC1823}"/>
                </a:ext>
              </a:extLst>
            </p:cNvPr>
            <p:cNvSpPr>
              <a:spLocks/>
            </p:cNvSpPr>
            <p:nvPr/>
          </p:nvSpPr>
          <p:spPr bwMode="gray">
            <a:xfrm>
              <a:off x="7883525" y="4276725"/>
              <a:ext cx="995363" cy="200025"/>
            </a:xfrm>
            <a:custGeom>
              <a:avLst/>
              <a:gdLst>
                <a:gd name="T0" fmla="*/ 627 w 627"/>
                <a:gd name="T1" fmla="*/ 0 h 126"/>
                <a:gd name="T2" fmla="*/ 0 w 627"/>
                <a:gd name="T3" fmla="*/ 0 h 126"/>
                <a:gd name="T4" fmla="*/ 0 w 627"/>
                <a:gd name="T5" fmla="*/ 8 h 126"/>
                <a:gd name="T6" fmla="*/ 43 w 627"/>
                <a:gd name="T7" fmla="*/ 19 h 126"/>
                <a:gd name="T8" fmla="*/ 135 w 627"/>
                <a:gd name="T9" fmla="*/ 19 h 126"/>
                <a:gd name="T10" fmla="*/ 135 w 627"/>
                <a:gd name="T11" fmla="*/ 10 h 126"/>
                <a:gd name="T12" fmla="*/ 152 w 627"/>
                <a:gd name="T13" fmla="*/ 10 h 126"/>
                <a:gd name="T14" fmla="*/ 152 w 627"/>
                <a:gd name="T15" fmla="*/ 19 h 126"/>
                <a:gd name="T16" fmla="*/ 314 w 627"/>
                <a:gd name="T17" fmla="*/ 19 h 126"/>
                <a:gd name="T18" fmla="*/ 314 w 627"/>
                <a:gd name="T19" fmla="*/ 10 h 126"/>
                <a:gd name="T20" fmla="*/ 330 w 627"/>
                <a:gd name="T21" fmla="*/ 10 h 126"/>
                <a:gd name="T22" fmla="*/ 330 w 627"/>
                <a:gd name="T23" fmla="*/ 19 h 126"/>
                <a:gd name="T24" fmla="*/ 347 w 627"/>
                <a:gd name="T25" fmla="*/ 19 h 126"/>
                <a:gd name="T26" fmla="*/ 480 w 627"/>
                <a:gd name="T27" fmla="*/ 19 h 126"/>
                <a:gd name="T28" fmla="*/ 480 w 627"/>
                <a:gd name="T29" fmla="*/ 10 h 126"/>
                <a:gd name="T30" fmla="*/ 497 w 627"/>
                <a:gd name="T31" fmla="*/ 10 h 126"/>
                <a:gd name="T32" fmla="*/ 497 w 627"/>
                <a:gd name="T33" fmla="*/ 19 h 126"/>
                <a:gd name="T34" fmla="*/ 514 w 627"/>
                <a:gd name="T35" fmla="*/ 19 h 126"/>
                <a:gd name="T36" fmla="*/ 610 w 627"/>
                <a:gd name="T37" fmla="*/ 19 h 126"/>
                <a:gd name="T38" fmla="*/ 610 w 627"/>
                <a:gd name="T39" fmla="*/ 35 h 126"/>
                <a:gd name="T40" fmla="*/ 610 w 627"/>
                <a:gd name="T41" fmla="*/ 107 h 126"/>
                <a:gd name="T42" fmla="*/ 497 w 627"/>
                <a:gd name="T43" fmla="*/ 107 h 126"/>
                <a:gd name="T44" fmla="*/ 497 w 627"/>
                <a:gd name="T45" fmla="*/ 116 h 126"/>
                <a:gd name="T46" fmla="*/ 480 w 627"/>
                <a:gd name="T47" fmla="*/ 116 h 126"/>
                <a:gd name="T48" fmla="*/ 480 w 627"/>
                <a:gd name="T49" fmla="*/ 107 h 126"/>
                <a:gd name="T50" fmla="*/ 473 w 627"/>
                <a:gd name="T51" fmla="*/ 107 h 126"/>
                <a:gd name="T52" fmla="*/ 480 w 627"/>
                <a:gd name="T53" fmla="*/ 99 h 126"/>
                <a:gd name="T54" fmla="*/ 473 w 627"/>
                <a:gd name="T55" fmla="*/ 107 h 126"/>
                <a:gd name="T56" fmla="*/ 366 w 627"/>
                <a:gd name="T57" fmla="*/ 107 h 126"/>
                <a:gd name="T58" fmla="*/ 377 w 627"/>
                <a:gd name="T59" fmla="*/ 126 h 126"/>
                <a:gd name="T60" fmla="*/ 627 w 627"/>
                <a:gd name="T61" fmla="*/ 126 h 126"/>
                <a:gd name="T62" fmla="*/ 627 w 627"/>
                <a:gd name="T6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7" h="126">
                  <a:moveTo>
                    <a:pt x="627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3" y="19"/>
                  </a:lnTo>
                  <a:lnTo>
                    <a:pt x="135" y="19"/>
                  </a:lnTo>
                  <a:lnTo>
                    <a:pt x="135" y="10"/>
                  </a:lnTo>
                  <a:lnTo>
                    <a:pt x="152" y="10"/>
                  </a:lnTo>
                  <a:lnTo>
                    <a:pt x="152" y="19"/>
                  </a:lnTo>
                  <a:lnTo>
                    <a:pt x="314" y="19"/>
                  </a:lnTo>
                  <a:lnTo>
                    <a:pt x="314" y="10"/>
                  </a:lnTo>
                  <a:lnTo>
                    <a:pt x="330" y="10"/>
                  </a:lnTo>
                  <a:lnTo>
                    <a:pt x="330" y="19"/>
                  </a:lnTo>
                  <a:lnTo>
                    <a:pt x="347" y="19"/>
                  </a:lnTo>
                  <a:lnTo>
                    <a:pt x="480" y="19"/>
                  </a:lnTo>
                  <a:lnTo>
                    <a:pt x="480" y="10"/>
                  </a:lnTo>
                  <a:lnTo>
                    <a:pt x="497" y="10"/>
                  </a:lnTo>
                  <a:lnTo>
                    <a:pt x="497" y="19"/>
                  </a:lnTo>
                  <a:lnTo>
                    <a:pt x="514" y="19"/>
                  </a:lnTo>
                  <a:lnTo>
                    <a:pt x="610" y="19"/>
                  </a:lnTo>
                  <a:lnTo>
                    <a:pt x="610" y="35"/>
                  </a:lnTo>
                  <a:lnTo>
                    <a:pt x="610" y="107"/>
                  </a:lnTo>
                  <a:lnTo>
                    <a:pt x="497" y="107"/>
                  </a:lnTo>
                  <a:lnTo>
                    <a:pt x="497" y="116"/>
                  </a:lnTo>
                  <a:lnTo>
                    <a:pt x="480" y="116"/>
                  </a:lnTo>
                  <a:lnTo>
                    <a:pt x="480" y="107"/>
                  </a:lnTo>
                  <a:lnTo>
                    <a:pt x="473" y="107"/>
                  </a:lnTo>
                  <a:lnTo>
                    <a:pt x="480" y="99"/>
                  </a:lnTo>
                  <a:lnTo>
                    <a:pt x="473" y="107"/>
                  </a:lnTo>
                  <a:lnTo>
                    <a:pt x="366" y="107"/>
                  </a:lnTo>
                  <a:lnTo>
                    <a:pt x="377" y="126"/>
                  </a:lnTo>
                  <a:lnTo>
                    <a:pt x="627" y="126"/>
                  </a:lnTo>
                  <a:lnTo>
                    <a:pt x="62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57" name="Freeform 459">
              <a:extLst>
                <a:ext uri="{FF2B5EF4-FFF2-40B4-BE49-F238E27FC236}">
                  <a16:creationId xmlns:a16="http://schemas.microsoft.com/office/drawing/2014/main" id="{D84090FE-2F16-4546-8DFF-1219286F8341}"/>
                </a:ext>
              </a:extLst>
            </p:cNvPr>
            <p:cNvSpPr>
              <a:spLocks/>
            </p:cNvSpPr>
            <p:nvPr/>
          </p:nvSpPr>
          <p:spPr bwMode="gray">
            <a:xfrm>
              <a:off x="8050213" y="4332288"/>
              <a:ext cx="47625" cy="12700"/>
            </a:xfrm>
            <a:custGeom>
              <a:avLst/>
              <a:gdLst>
                <a:gd name="T0" fmla="*/ 30 w 30"/>
                <a:gd name="T1" fmla="*/ 0 h 8"/>
                <a:gd name="T2" fmla="*/ 0 w 30"/>
                <a:gd name="T3" fmla="*/ 0 h 8"/>
                <a:gd name="T4" fmla="*/ 30 w 30"/>
                <a:gd name="T5" fmla="*/ 8 h 8"/>
                <a:gd name="T6" fmla="*/ 30 w 30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8">
                  <a:moveTo>
                    <a:pt x="30" y="0"/>
                  </a:moveTo>
                  <a:lnTo>
                    <a:pt x="0" y="0"/>
                  </a:lnTo>
                  <a:lnTo>
                    <a:pt x="30" y="8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3B93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58" name="Freeform 460">
              <a:extLst>
                <a:ext uri="{FF2B5EF4-FFF2-40B4-BE49-F238E27FC236}">
                  <a16:creationId xmlns:a16="http://schemas.microsoft.com/office/drawing/2014/main" id="{48017352-1B19-4921-B704-14BAE23B8E26}"/>
                </a:ext>
              </a:extLst>
            </p:cNvPr>
            <p:cNvSpPr>
              <a:spLocks/>
            </p:cNvSpPr>
            <p:nvPr/>
          </p:nvSpPr>
          <p:spPr bwMode="gray">
            <a:xfrm>
              <a:off x="8050213" y="4332288"/>
              <a:ext cx="47625" cy="12700"/>
            </a:xfrm>
            <a:custGeom>
              <a:avLst/>
              <a:gdLst>
                <a:gd name="T0" fmla="*/ 30 w 30"/>
                <a:gd name="T1" fmla="*/ 0 h 8"/>
                <a:gd name="T2" fmla="*/ 0 w 30"/>
                <a:gd name="T3" fmla="*/ 0 h 8"/>
                <a:gd name="T4" fmla="*/ 30 w 30"/>
                <a:gd name="T5" fmla="*/ 8 h 8"/>
                <a:gd name="T6" fmla="*/ 30 w 30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8">
                  <a:moveTo>
                    <a:pt x="30" y="0"/>
                  </a:moveTo>
                  <a:lnTo>
                    <a:pt x="0" y="0"/>
                  </a:lnTo>
                  <a:lnTo>
                    <a:pt x="30" y="8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59" name="Freeform 461">
              <a:extLst>
                <a:ext uri="{FF2B5EF4-FFF2-40B4-BE49-F238E27FC236}">
                  <a16:creationId xmlns:a16="http://schemas.microsoft.com/office/drawing/2014/main" id="{28F87B1C-6A2A-4BC4-B640-5B165A15243B}"/>
                </a:ext>
              </a:extLst>
            </p:cNvPr>
            <p:cNvSpPr>
              <a:spLocks/>
            </p:cNvSpPr>
            <p:nvPr/>
          </p:nvSpPr>
          <p:spPr bwMode="gray">
            <a:xfrm>
              <a:off x="8150225" y="4332288"/>
              <a:ext cx="203200" cy="61913"/>
            </a:xfrm>
            <a:custGeom>
              <a:avLst/>
              <a:gdLst>
                <a:gd name="T0" fmla="*/ 128 w 128"/>
                <a:gd name="T1" fmla="*/ 0 h 39"/>
                <a:gd name="T2" fmla="*/ 0 w 128"/>
                <a:gd name="T3" fmla="*/ 0 h 39"/>
                <a:gd name="T4" fmla="*/ 0 w 128"/>
                <a:gd name="T5" fmla="*/ 17 h 39"/>
                <a:gd name="T6" fmla="*/ 88 w 128"/>
                <a:gd name="T7" fmla="*/ 39 h 39"/>
                <a:gd name="T8" fmla="*/ 128 w 12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39">
                  <a:moveTo>
                    <a:pt x="128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8" y="39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2A7B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60" name="Freeform 462">
              <a:extLst>
                <a:ext uri="{FF2B5EF4-FFF2-40B4-BE49-F238E27FC236}">
                  <a16:creationId xmlns:a16="http://schemas.microsoft.com/office/drawing/2014/main" id="{9CAE81E5-FB63-4117-9CE5-5D597A7C5D2D}"/>
                </a:ext>
              </a:extLst>
            </p:cNvPr>
            <p:cNvSpPr>
              <a:spLocks/>
            </p:cNvSpPr>
            <p:nvPr/>
          </p:nvSpPr>
          <p:spPr bwMode="gray">
            <a:xfrm>
              <a:off x="8150225" y="4332288"/>
              <a:ext cx="203200" cy="61913"/>
            </a:xfrm>
            <a:custGeom>
              <a:avLst/>
              <a:gdLst>
                <a:gd name="T0" fmla="*/ 128 w 128"/>
                <a:gd name="T1" fmla="*/ 0 h 39"/>
                <a:gd name="T2" fmla="*/ 0 w 128"/>
                <a:gd name="T3" fmla="*/ 0 h 39"/>
                <a:gd name="T4" fmla="*/ 0 w 128"/>
                <a:gd name="T5" fmla="*/ 17 h 39"/>
                <a:gd name="T6" fmla="*/ 88 w 128"/>
                <a:gd name="T7" fmla="*/ 39 h 39"/>
                <a:gd name="T8" fmla="*/ 128 w 12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39">
                  <a:moveTo>
                    <a:pt x="128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8" y="39"/>
                  </a:lnTo>
                  <a:lnTo>
                    <a:pt x="12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61" name="Freeform 463">
              <a:extLst>
                <a:ext uri="{FF2B5EF4-FFF2-40B4-BE49-F238E27FC236}">
                  <a16:creationId xmlns:a16="http://schemas.microsoft.com/office/drawing/2014/main" id="{E08DD5CE-75D5-440E-9D34-5610390A9E66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8634413" y="4332288"/>
              <a:ext cx="217488" cy="114300"/>
            </a:xfrm>
            <a:custGeom>
              <a:avLst/>
              <a:gdLst>
                <a:gd name="T0" fmla="*/ 7 w 137"/>
                <a:gd name="T1" fmla="*/ 64 h 72"/>
                <a:gd name="T2" fmla="*/ 0 w 137"/>
                <a:gd name="T3" fmla="*/ 72 h 72"/>
                <a:gd name="T4" fmla="*/ 7 w 137"/>
                <a:gd name="T5" fmla="*/ 72 h 72"/>
                <a:gd name="T6" fmla="*/ 7 w 137"/>
                <a:gd name="T7" fmla="*/ 64 h 72"/>
                <a:gd name="T8" fmla="*/ 137 w 137"/>
                <a:gd name="T9" fmla="*/ 0 h 72"/>
                <a:gd name="T10" fmla="*/ 72 w 137"/>
                <a:gd name="T11" fmla="*/ 0 h 72"/>
                <a:gd name="T12" fmla="*/ 41 w 137"/>
                <a:gd name="T13" fmla="*/ 31 h 72"/>
                <a:gd name="T14" fmla="*/ 41 w 137"/>
                <a:gd name="T15" fmla="*/ 72 h 72"/>
                <a:gd name="T16" fmla="*/ 24 w 137"/>
                <a:gd name="T17" fmla="*/ 72 h 72"/>
                <a:gd name="T18" fmla="*/ 137 w 137"/>
                <a:gd name="T19" fmla="*/ 72 h 72"/>
                <a:gd name="T20" fmla="*/ 137 w 137"/>
                <a:gd name="T2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72">
                  <a:moveTo>
                    <a:pt x="7" y="64"/>
                  </a:moveTo>
                  <a:lnTo>
                    <a:pt x="0" y="72"/>
                  </a:lnTo>
                  <a:lnTo>
                    <a:pt x="7" y="72"/>
                  </a:lnTo>
                  <a:lnTo>
                    <a:pt x="7" y="64"/>
                  </a:lnTo>
                  <a:close/>
                  <a:moveTo>
                    <a:pt x="137" y="0"/>
                  </a:moveTo>
                  <a:lnTo>
                    <a:pt x="72" y="0"/>
                  </a:lnTo>
                  <a:lnTo>
                    <a:pt x="41" y="31"/>
                  </a:lnTo>
                  <a:lnTo>
                    <a:pt x="41" y="72"/>
                  </a:lnTo>
                  <a:lnTo>
                    <a:pt x="24" y="72"/>
                  </a:lnTo>
                  <a:lnTo>
                    <a:pt x="137" y="7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3B93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62" name="Freeform 464">
              <a:extLst>
                <a:ext uri="{FF2B5EF4-FFF2-40B4-BE49-F238E27FC236}">
                  <a16:creationId xmlns:a16="http://schemas.microsoft.com/office/drawing/2014/main" id="{97866A28-B301-4B5A-9A63-F568C5334B6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8634413" y="4332288"/>
              <a:ext cx="217488" cy="114300"/>
            </a:xfrm>
            <a:custGeom>
              <a:avLst/>
              <a:gdLst>
                <a:gd name="T0" fmla="*/ 7 w 137"/>
                <a:gd name="T1" fmla="*/ 64 h 72"/>
                <a:gd name="T2" fmla="*/ 0 w 137"/>
                <a:gd name="T3" fmla="*/ 72 h 72"/>
                <a:gd name="T4" fmla="*/ 7 w 137"/>
                <a:gd name="T5" fmla="*/ 72 h 72"/>
                <a:gd name="T6" fmla="*/ 7 w 137"/>
                <a:gd name="T7" fmla="*/ 64 h 72"/>
                <a:gd name="T8" fmla="*/ 137 w 137"/>
                <a:gd name="T9" fmla="*/ 0 h 72"/>
                <a:gd name="T10" fmla="*/ 72 w 137"/>
                <a:gd name="T11" fmla="*/ 0 h 72"/>
                <a:gd name="T12" fmla="*/ 41 w 137"/>
                <a:gd name="T13" fmla="*/ 31 h 72"/>
                <a:gd name="T14" fmla="*/ 41 w 137"/>
                <a:gd name="T15" fmla="*/ 72 h 72"/>
                <a:gd name="T16" fmla="*/ 24 w 137"/>
                <a:gd name="T17" fmla="*/ 72 h 72"/>
                <a:gd name="T18" fmla="*/ 137 w 137"/>
                <a:gd name="T19" fmla="*/ 72 h 72"/>
                <a:gd name="T20" fmla="*/ 137 w 137"/>
                <a:gd name="T2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72">
                  <a:moveTo>
                    <a:pt x="7" y="64"/>
                  </a:moveTo>
                  <a:lnTo>
                    <a:pt x="0" y="72"/>
                  </a:lnTo>
                  <a:lnTo>
                    <a:pt x="7" y="72"/>
                  </a:lnTo>
                  <a:lnTo>
                    <a:pt x="7" y="64"/>
                  </a:lnTo>
                  <a:moveTo>
                    <a:pt x="137" y="0"/>
                  </a:moveTo>
                  <a:lnTo>
                    <a:pt x="72" y="0"/>
                  </a:lnTo>
                  <a:lnTo>
                    <a:pt x="41" y="31"/>
                  </a:lnTo>
                  <a:lnTo>
                    <a:pt x="41" y="72"/>
                  </a:lnTo>
                  <a:lnTo>
                    <a:pt x="24" y="72"/>
                  </a:lnTo>
                  <a:lnTo>
                    <a:pt x="137" y="72"/>
                  </a:lnTo>
                  <a:lnTo>
                    <a:pt x="13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63" name="Freeform 465">
              <a:extLst>
                <a:ext uri="{FF2B5EF4-FFF2-40B4-BE49-F238E27FC236}">
                  <a16:creationId xmlns:a16="http://schemas.microsoft.com/office/drawing/2014/main" id="{040DD0DA-2750-4182-A0C2-169BCBC0FF2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8355013" y="4332288"/>
              <a:ext cx="393700" cy="114300"/>
            </a:xfrm>
            <a:custGeom>
              <a:avLst/>
              <a:gdLst>
                <a:gd name="T0" fmla="*/ 17 w 248"/>
                <a:gd name="T1" fmla="*/ 33 h 72"/>
                <a:gd name="T2" fmla="*/ 0 w 248"/>
                <a:gd name="T3" fmla="*/ 50 h 72"/>
                <a:gd name="T4" fmla="*/ 17 w 248"/>
                <a:gd name="T5" fmla="*/ 55 h 72"/>
                <a:gd name="T6" fmla="*/ 17 w 248"/>
                <a:gd name="T7" fmla="*/ 33 h 72"/>
                <a:gd name="T8" fmla="*/ 183 w 248"/>
                <a:gd name="T9" fmla="*/ 0 h 72"/>
                <a:gd name="T10" fmla="*/ 50 w 248"/>
                <a:gd name="T11" fmla="*/ 0 h 72"/>
                <a:gd name="T12" fmla="*/ 50 w 248"/>
                <a:gd name="T13" fmla="*/ 0 h 72"/>
                <a:gd name="T14" fmla="*/ 50 w 248"/>
                <a:gd name="T15" fmla="*/ 63 h 72"/>
                <a:gd name="T16" fmla="*/ 67 w 248"/>
                <a:gd name="T17" fmla="*/ 67 h 72"/>
                <a:gd name="T18" fmla="*/ 69 w 248"/>
                <a:gd name="T19" fmla="*/ 72 h 72"/>
                <a:gd name="T20" fmla="*/ 176 w 248"/>
                <a:gd name="T21" fmla="*/ 72 h 72"/>
                <a:gd name="T22" fmla="*/ 183 w 248"/>
                <a:gd name="T23" fmla="*/ 64 h 72"/>
                <a:gd name="T24" fmla="*/ 183 w 248"/>
                <a:gd name="T25" fmla="*/ 0 h 72"/>
                <a:gd name="T26" fmla="*/ 248 w 248"/>
                <a:gd name="T27" fmla="*/ 0 h 72"/>
                <a:gd name="T28" fmla="*/ 217 w 248"/>
                <a:gd name="T29" fmla="*/ 0 h 72"/>
                <a:gd name="T30" fmla="*/ 217 w 248"/>
                <a:gd name="T31" fmla="*/ 31 h 72"/>
                <a:gd name="T32" fmla="*/ 248 w 248"/>
                <a:gd name="T3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8" h="72">
                  <a:moveTo>
                    <a:pt x="17" y="33"/>
                  </a:moveTo>
                  <a:lnTo>
                    <a:pt x="0" y="50"/>
                  </a:lnTo>
                  <a:lnTo>
                    <a:pt x="17" y="55"/>
                  </a:lnTo>
                  <a:lnTo>
                    <a:pt x="17" y="33"/>
                  </a:lnTo>
                  <a:close/>
                  <a:moveTo>
                    <a:pt x="183" y="0"/>
                  </a:moveTo>
                  <a:lnTo>
                    <a:pt x="50" y="0"/>
                  </a:lnTo>
                  <a:lnTo>
                    <a:pt x="50" y="0"/>
                  </a:lnTo>
                  <a:lnTo>
                    <a:pt x="50" y="63"/>
                  </a:lnTo>
                  <a:lnTo>
                    <a:pt x="67" y="67"/>
                  </a:lnTo>
                  <a:lnTo>
                    <a:pt x="69" y="72"/>
                  </a:lnTo>
                  <a:lnTo>
                    <a:pt x="176" y="72"/>
                  </a:lnTo>
                  <a:lnTo>
                    <a:pt x="183" y="64"/>
                  </a:lnTo>
                  <a:lnTo>
                    <a:pt x="183" y="0"/>
                  </a:lnTo>
                  <a:close/>
                  <a:moveTo>
                    <a:pt x="248" y="0"/>
                  </a:moveTo>
                  <a:lnTo>
                    <a:pt x="217" y="0"/>
                  </a:lnTo>
                  <a:lnTo>
                    <a:pt x="217" y="31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2A7B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64" name="Freeform 466">
              <a:extLst>
                <a:ext uri="{FF2B5EF4-FFF2-40B4-BE49-F238E27FC236}">
                  <a16:creationId xmlns:a16="http://schemas.microsoft.com/office/drawing/2014/main" id="{5017F890-2F14-40A7-8A7A-D5B444A0A1CA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8355013" y="4332288"/>
              <a:ext cx="393700" cy="114300"/>
            </a:xfrm>
            <a:custGeom>
              <a:avLst/>
              <a:gdLst>
                <a:gd name="T0" fmla="*/ 17 w 248"/>
                <a:gd name="T1" fmla="*/ 33 h 72"/>
                <a:gd name="T2" fmla="*/ 0 w 248"/>
                <a:gd name="T3" fmla="*/ 50 h 72"/>
                <a:gd name="T4" fmla="*/ 17 w 248"/>
                <a:gd name="T5" fmla="*/ 55 h 72"/>
                <a:gd name="T6" fmla="*/ 17 w 248"/>
                <a:gd name="T7" fmla="*/ 33 h 72"/>
                <a:gd name="T8" fmla="*/ 183 w 248"/>
                <a:gd name="T9" fmla="*/ 0 h 72"/>
                <a:gd name="T10" fmla="*/ 50 w 248"/>
                <a:gd name="T11" fmla="*/ 0 h 72"/>
                <a:gd name="T12" fmla="*/ 50 w 248"/>
                <a:gd name="T13" fmla="*/ 0 h 72"/>
                <a:gd name="T14" fmla="*/ 50 w 248"/>
                <a:gd name="T15" fmla="*/ 63 h 72"/>
                <a:gd name="T16" fmla="*/ 67 w 248"/>
                <a:gd name="T17" fmla="*/ 67 h 72"/>
                <a:gd name="T18" fmla="*/ 69 w 248"/>
                <a:gd name="T19" fmla="*/ 72 h 72"/>
                <a:gd name="T20" fmla="*/ 176 w 248"/>
                <a:gd name="T21" fmla="*/ 72 h 72"/>
                <a:gd name="T22" fmla="*/ 183 w 248"/>
                <a:gd name="T23" fmla="*/ 64 h 72"/>
                <a:gd name="T24" fmla="*/ 183 w 248"/>
                <a:gd name="T25" fmla="*/ 0 h 72"/>
                <a:gd name="T26" fmla="*/ 248 w 248"/>
                <a:gd name="T27" fmla="*/ 0 h 72"/>
                <a:gd name="T28" fmla="*/ 217 w 248"/>
                <a:gd name="T29" fmla="*/ 0 h 72"/>
                <a:gd name="T30" fmla="*/ 217 w 248"/>
                <a:gd name="T31" fmla="*/ 31 h 72"/>
                <a:gd name="T32" fmla="*/ 248 w 248"/>
                <a:gd name="T3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8" h="72">
                  <a:moveTo>
                    <a:pt x="17" y="33"/>
                  </a:moveTo>
                  <a:lnTo>
                    <a:pt x="0" y="50"/>
                  </a:lnTo>
                  <a:lnTo>
                    <a:pt x="17" y="55"/>
                  </a:lnTo>
                  <a:lnTo>
                    <a:pt x="17" y="33"/>
                  </a:lnTo>
                  <a:moveTo>
                    <a:pt x="183" y="0"/>
                  </a:moveTo>
                  <a:lnTo>
                    <a:pt x="50" y="0"/>
                  </a:lnTo>
                  <a:lnTo>
                    <a:pt x="50" y="0"/>
                  </a:lnTo>
                  <a:lnTo>
                    <a:pt x="50" y="63"/>
                  </a:lnTo>
                  <a:lnTo>
                    <a:pt x="67" y="67"/>
                  </a:lnTo>
                  <a:lnTo>
                    <a:pt x="69" y="72"/>
                  </a:lnTo>
                  <a:lnTo>
                    <a:pt x="176" y="72"/>
                  </a:lnTo>
                  <a:lnTo>
                    <a:pt x="183" y="64"/>
                  </a:lnTo>
                  <a:lnTo>
                    <a:pt x="183" y="0"/>
                  </a:lnTo>
                  <a:moveTo>
                    <a:pt x="248" y="0"/>
                  </a:moveTo>
                  <a:lnTo>
                    <a:pt x="217" y="0"/>
                  </a:lnTo>
                  <a:lnTo>
                    <a:pt x="217" y="31"/>
                  </a:lnTo>
                  <a:lnTo>
                    <a:pt x="24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65" name="Freeform 467">
              <a:extLst>
                <a:ext uri="{FF2B5EF4-FFF2-40B4-BE49-F238E27FC236}">
                  <a16:creationId xmlns:a16="http://schemas.microsoft.com/office/drawing/2014/main" id="{459ADEDD-97EB-4B8F-B49D-1F861FE1A59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8289925" y="4332288"/>
              <a:ext cx="144463" cy="79375"/>
            </a:xfrm>
            <a:custGeom>
              <a:avLst/>
              <a:gdLst>
                <a:gd name="T0" fmla="*/ 58 w 91"/>
                <a:gd name="T1" fmla="*/ 0 h 50"/>
                <a:gd name="T2" fmla="*/ 40 w 91"/>
                <a:gd name="T3" fmla="*/ 0 h 50"/>
                <a:gd name="T4" fmla="*/ 0 w 91"/>
                <a:gd name="T5" fmla="*/ 39 h 50"/>
                <a:gd name="T6" fmla="*/ 41 w 91"/>
                <a:gd name="T7" fmla="*/ 50 h 50"/>
                <a:gd name="T8" fmla="*/ 58 w 91"/>
                <a:gd name="T9" fmla="*/ 33 h 50"/>
                <a:gd name="T10" fmla="*/ 58 w 91"/>
                <a:gd name="T11" fmla="*/ 0 h 50"/>
                <a:gd name="T12" fmla="*/ 91 w 91"/>
                <a:gd name="T13" fmla="*/ 0 h 50"/>
                <a:gd name="T14" fmla="*/ 91 w 91"/>
                <a:gd name="T15" fmla="*/ 0 h 50"/>
                <a:gd name="T16" fmla="*/ 91 w 91"/>
                <a:gd name="T17" fmla="*/ 0 h 50"/>
                <a:gd name="T18" fmla="*/ 91 w 91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50">
                  <a:moveTo>
                    <a:pt x="58" y="0"/>
                  </a:moveTo>
                  <a:lnTo>
                    <a:pt x="40" y="0"/>
                  </a:lnTo>
                  <a:lnTo>
                    <a:pt x="0" y="39"/>
                  </a:lnTo>
                  <a:lnTo>
                    <a:pt x="41" y="50"/>
                  </a:lnTo>
                  <a:lnTo>
                    <a:pt x="58" y="33"/>
                  </a:lnTo>
                  <a:lnTo>
                    <a:pt x="58" y="0"/>
                  </a:lnTo>
                  <a:close/>
                  <a:moveTo>
                    <a:pt x="91" y="0"/>
                  </a:moveTo>
                  <a:lnTo>
                    <a:pt x="91" y="0"/>
                  </a:lnTo>
                  <a:lnTo>
                    <a:pt x="91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B93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66" name="Freeform 468">
              <a:extLst>
                <a:ext uri="{FF2B5EF4-FFF2-40B4-BE49-F238E27FC236}">
                  <a16:creationId xmlns:a16="http://schemas.microsoft.com/office/drawing/2014/main" id="{1879A27E-8C13-4497-9CA4-C8F0A451C608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8289925" y="4332288"/>
              <a:ext cx="144463" cy="79375"/>
            </a:xfrm>
            <a:custGeom>
              <a:avLst/>
              <a:gdLst>
                <a:gd name="T0" fmla="*/ 58 w 91"/>
                <a:gd name="T1" fmla="*/ 0 h 50"/>
                <a:gd name="T2" fmla="*/ 40 w 91"/>
                <a:gd name="T3" fmla="*/ 0 h 50"/>
                <a:gd name="T4" fmla="*/ 0 w 91"/>
                <a:gd name="T5" fmla="*/ 39 h 50"/>
                <a:gd name="T6" fmla="*/ 41 w 91"/>
                <a:gd name="T7" fmla="*/ 50 h 50"/>
                <a:gd name="T8" fmla="*/ 58 w 91"/>
                <a:gd name="T9" fmla="*/ 33 h 50"/>
                <a:gd name="T10" fmla="*/ 58 w 91"/>
                <a:gd name="T11" fmla="*/ 0 h 50"/>
                <a:gd name="T12" fmla="*/ 91 w 91"/>
                <a:gd name="T13" fmla="*/ 0 h 50"/>
                <a:gd name="T14" fmla="*/ 91 w 91"/>
                <a:gd name="T15" fmla="*/ 0 h 50"/>
                <a:gd name="T16" fmla="*/ 91 w 91"/>
                <a:gd name="T17" fmla="*/ 0 h 50"/>
                <a:gd name="T18" fmla="*/ 91 w 91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50">
                  <a:moveTo>
                    <a:pt x="58" y="0"/>
                  </a:moveTo>
                  <a:lnTo>
                    <a:pt x="40" y="0"/>
                  </a:lnTo>
                  <a:lnTo>
                    <a:pt x="0" y="39"/>
                  </a:lnTo>
                  <a:lnTo>
                    <a:pt x="41" y="50"/>
                  </a:lnTo>
                  <a:lnTo>
                    <a:pt x="58" y="33"/>
                  </a:lnTo>
                  <a:lnTo>
                    <a:pt x="58" y="0"/>
                  </a:lnTo>
                  <a:moveTo>
                    <a:pt x="91" y="0"/>
                  </a:moveTo>
                  <a:lnTo>
                    <a:pt x="91" y="0"/>
                  </a:lnTo>
                  <a:lnTo>
                    <a:pt x="91" y="0"/>
                  </a:lnTo>
                  <a:lnTo>
                    <a:pt x="91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67" name="Freeform 469">
              <a:extLst>
                <a:ext uri="{FF2B5EF4-FFF2-40B4-BE49-F238E27FC236}">
                  <a16:creationId xmlns:a16="http://schemas.microsoft.com/office/drawing/2014/main" id="{5003DB66-5280-400E-B249-E275A5DD2A61}"/>
                </a:ext>
              </a:extLst>
            </p:cNvPr>
            <p:cNvSpPr>
              <a:spLocks/>
            </p:cNvSpPr>
            <p:nvPr/>
          </p:nvSpPr>
          <p:spPr bwMode="gray">
            <a:xfrm>
              <a:off x="8124825" y="4332288"/>
              <a:ext cx="25400" cy="26988"/>
            </a:xfrm>
            <a:custGeom>
              <a:avLst/>
              <a:gdLst>
                <a:gd name="T0" fmla="*/ 16 w 16"/>
                <a:gd name="T1" fmla="*/ 0 h 17"/>
                <a:gd name="T2" fmla="*/ 0 w 16"/>
                <a:gd name="T3" fmla="*/ 0 h 17"/>
                <a:gd name="T4" fmla="*/ 0 w 16"/>
                <a:gd name="T5" fmla="*/ 12 h 17"/>
                <a:gd name="T6" fmla="*/ 16 w 16"/>
                <a:gd name="T7" fmla="*/ 17 h 17"/>
                <a:gd name="T8" fmla="*/ 16 w 1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6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6" y="17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1D65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68" name="Freeform 470">
              <a:extLst>
                <a:ext uri="{FF2B5EF4-FFF2-40B4-BE49-F238E27FC236}">
                  <a16:creationId xmlns:a16="http://schemas.microsoft.com/office/drawing/2014/main" id="{1DF6D50C-A8EF-492A-8433-04A41DF4BDA2}"/>
                </a:ext>
              </a:extLst>
            </p:cNvPr>
            <p:cNvSpPr>
              <a:spLocks/>
            </p:cNvSpPr>
            <p:nvPr/>
          </p:nvSpPr>
          <p:spPr bwMode="gray">
            <a:xfrm>
              <a:off x="8124825" y="4332288"/>
              <a:ext cx="25400" cy="26988"/>
            </a:xfrm>
            <a:custGeom>
              <a:avLst/>
              <a:gdLst>
                <a:gd name="T0" fmla="*/ 16 w 16"/>
                <a:gd name="T1" fmla="*/ 0 h 17"/>
                <a:gd name="T2" fmla="*/ 0 w 16"/>
                <a:gd name="T3" fmla="*/ 0 h 17"/>
                <a:gd name="T4" fmla="*/ 0 w 16"/>
                <a:gd name="T5" fmla="*/ 12 h 17"/>
                <a:gd name="T6" fmla="*/ 16 w 16"/>
                <a:gd name="T7" fmla="*/ 17 h 17"/>
                <a:gd name="T8" fmla="*/ 16 w 1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6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6" y="17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69" name="Freeform 471">
              <a:extLst>
                <a:ext uri="{FF2B5EF4-FFF2-40B4-BE49-F238E27FC236}">
                  <a16:creationId xmlns:a16="http://schemas.microsoft.com/office/drawing/2014/main" id="{EDC71905-F9EE-44A0-8768-0CD01465EBE0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951788" y="4306888"/>
              <a:ext cx="900113" cy="25400"/>
            </a:xfrm>
            <a:custGeom>
              <a:avLst/>
              <a:gdLst>
                <a:gd name="T0" fmla="*/ 92 w 567"/>
                <a:gd name="T1" fmla="*/ 0 h 16"/>
                <a:gd name="T2" fmla="*/ 0 w 567"/>
                <a:gd name="T3" fmla="*/ 0 h 16"/>
                <a:gd name="T4" fmla="*/ 62 w 567"/>
                <a:gd name="T5" fmla="*/ 16 h 16"/>
                <a:gd name="T6" fmla="*/ 92 w 567"/>
                <a:gd name="T7" fmla="*/ 16 h 16"/>
                <a:gd name="T8" fmla="*/ 92 w 567"/>
                <a:gd name="T9" fmla="*/ 0 h 16"/>
                <a:gd name="T10" fmla="*/ 271 w 567"/>
                <a:gd name="T11" fmla="*/ 0 h 16"/>
                <a:gd name="T12" fmla="*/ 109 w 567"/>
                <a:gd name="T13" fmla="*/ 0 h 16"/>
                <a:gd name="T14" fmla="*/ 109 w 567"/>
                <a:gd name="T15" fmla="*/ 16 h 16"/>
                <a:gd name="T16" fmla="*/ 125 w 567"/>
                <a:gd name="T17" fmla="*/ 16 h 16"/>
                <a:gd name="T18" fmla="*/ 253 w 567"/>
                <a:gd name="T19" fmla="*/ 16 h 16"/>
                <a:gd name="T20" fmla="*/ 271 w 567"/>
                <a:gd name="T21" fmla="*/ 16 h 16"/>
                <a:gd name="T22" fmla="*/ 271 w 567"/>
                <a:gd name="T23" fmla="*/ 0 h 16"/>
                <a:gd name="T24" fmla="*/ 437 w 567"/>
                <a:gd name="T25" fmla="*/ 0 h 16"/>
                <a:gd name="T26" fmla="*/ 304 w 567"/>
                <a:gd name="T27" fmla="*/ 0 h 16"/>
                <a:gd name="T28" fmla="*/ 304 w 567"/>
                <a:gd name="T29" fmla="*/ 16 h 16"/>
                <a:gd name="T30" fmla="*/ 304 w 567"/>
                <a:gd name="T31" fmla="*/ 16 h 16"/>
                <a:gd name="T32" fmla="*/ 437 w 567"/>
                <a:gd name="T33" fmla="*/ 16 h 16"/>
                <a:gd name="T34" fmla="*/ 437 w 567"/>
                <a:gd name="T35" fmla="*/ 0 h 16"/>
                <a:gd name="T36" fmla="*/ 567 w 567"/>
                <a:gd name="T37" fmla="*/ 0 h 16"/>
                <a:gd name="T38" fmla="*/ 471 w 567"/>
                <a:gd name="T39" fmla="*/ 0 h 16"/>
                <a:gd name="T40" fmla="*/ 471 w 567"/>
                <a:gd name="T41" fmla="*/ 16 h 16"/>
                <a:gd name="T42" fmla="*/ 502 w 567"/>
                <a:gd name="T43" fmla="*/ 16 h 16"/>
                <a:gd name="T44" fmla="*/ 567 w 567"/>
                <a:gd name="T45" fmla="*/ 16 h 16"/>
                <a:gd name="T46" fmla="*/ 567 w 567"/>
                <a:gd name="T4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16">
                  <a:moveTo>
                    <a:pt x="92" y="0"/>
                  </a:moveTo>
                  <a:lnTo>
                    <a:pt x="0" y="0"/>
                  </a:lnTo>
                  <a:lnTo>
                    <a:pt x="62" y="16"/>
                  </a:lnTo>
                  <a:lnTo>
                    <a:pt x="92" y="16"/>
                  </a:lnTo>
                  <a:lnTo>
                    <a:pt x="92" y="0"/>
                  </a:lnTo>
                  <a:close/>
                  <a:moveTo>
                    <a:pt x="271" y="0"/>
                  </a:moveTo>
                  <a:lnTo>
                    <a:pt x="109" y="0"/>
                  </a:lnTo>
                  <a:lnTo>
                    <a:pt x="109" y="16"/>
                  </a:lnTo>
                  <a:lnTo>
                    <a:pt x="125" y="16"/>
                  </a:lnTo>
                  <a:lnTo>
                    <a:pt x="253" y="16"/>
                  </a:lnTo>
                  <a:lnTo>
                    <a:pt x="271" y="16"/>
                  </a:lnTo>
                  <a:lnTo>
                    <a:pt x="271" y="0"/>
                  </a:lnTo>
                  <a:close/>
                  <a:moveTo>
                    <a:pt x="437" y="0"/>
                  </a:moveTo>
                  <a:lnTo>
                    <a:pt x="304" y="0"/>
                  </a:lnTo>
                  <a:lnTo>
                    <a:pt x="304" y="16"/>
                  </a:lnTo>
                  <a:lnTo>
                    <a:pt x="304" y="16"/>
                  </a:lnTo>
                  <a:lnTo>
                    <a:pt x="437" y="16"/>
                  </a:lnTo>
                  <a:lnTo>
                    <a:pt x="437" y="0"/>
                  </a:lnTo>
                  <a:close/>
                  <a:moveTo>
                    <a:pt x="567" y="0"/>
                  </a:moveTo>
                  <a:lnTo>
                    <a:pt x="471" y="0"/>
                  </a:lnTo>
                  <a:lnTo>
                    <a:pt x="471" y="16"/>
                  </a:lnTo>
                  <a:lnTo>
                    <a:pt x="502" y="16"/>
                  </a:lnTo>
                  <a:lnTo>
                    <a:pt x="567" y="16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1D65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70" name="Freeform 472">
              <a:extLst>
                <a:ext uri="{FF2B5EF4-FFF2-40B4-BE49-F238E27FC236}">
                  <a16:creationId xmlns:a16="http://schemas.microsoft.com/office/drawing/2014/main" id="{4BEDC168-0F50-48EF-9F96-533F8B97781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951788" y="4306888"/>
              <a:ext cx="900113" cy="25400"/>
            </a:xfrm>
            <a:custGeom>
              <a:avLst/>
              <a:gdLst>
                <a:gd name="T0" fmla="*/ 92 w 567"/>
                <a:gd name="T1" fmla="*/ 0 h 16"/>
                <a:gd name="T2" fmla="*/ 0 w 567"/>
                <a:gd name="T3" fmla="*/ 0 h 16"/>
                <a:gd name="T4" fmla="*/ 62 w 567"/>
                <a:gd name="T5" fmla="*/ 16 h 16"/>
                <a:gd name="T6" fmla="*/ 92 w 567"/>
                <a:gd name="T7" fmla="*/ 16 h 16"/>
                <a:gd name="T8" fmla="*/ 92 w 567"/>
                <a:gd name="T9" fmla="*/ 0 h 16"/>
                <a:gd name="T10" fmla="*/ 271 w 567"/>
                <a:gd name="T11" fmla="*/ 0 h 16"/>
                <a:gd name="T12" fmla="*/ 109 w 567"/>
                <a:gd name="T13" fmla="*/ 0 h 16"/>
                <a:gd name="T14" fmla="*/ 109 w 567"/>
                <a:gd name="T15" fmla="*/ 16 h 16"/>
                <a:gd name="T16" fmla="*/ 125 w 567"/>
                <a:gd name="T17" fmla="*/ 16 h 16"/>
                <a:gd name="T18" fmla="*/ 253 w 567"/>
                <a:gd name="T19" fmla="*/ 16 h 16"/>
                <a:gd name="T20" fmla="*/ 271 w 567"/>
                <a:gd name="T21" fmla="*/ 16 h 16"/>
                <a:gd name="T22" fmla="*/ 271 w 567"/>
                <a:gd name="T23" fmla="*/ 0 h 16"/>
                <a:gd name="T24" fmla="*/ 437 w 567"/>
                <a:gd name="T25" fmla="*/ 0 h 16"/>
                <a:gd name="T26" fmla="*/ 304 w 567"/>
                <a:gd name="T27" fmla="*/ 0 h 16"/>
                <a:gd name="T28" fmla="*/ 304 w 567"/>
                <a:gd name="T29" fmla="*/ 16 h 16"/>
                <a:gd name="T30" fmla="*/ 304 w 567"/>
                <a:gd name="T31" fmla="*/ 16 h 16"/>
                <a:gd name="T32" fmla="*/ 437 w 567"/>
                <a:gd name="T33" fmla="*/ 16 h 16"/>
                <a:gd name="T34" fmla="*/ 437 w 567"/>
                <a:gd name="T35" fmla="*/ 0 h 16"/>
                <a:gd name="T36" fmla="*/ 567 w 567"/>
                <a:gd name="T37" fmla="*/ 0 h 16"/>
                <a:gd name="T38" fmla="*/ 471 w 567"/>
                <a:gd name="T39" fmla="*/ 0 h 16"/>
                <a:gd name="T40" fmla="*/ 471 w 567"/>
                <a:gd name="T41" fmla="*/ 16 h 16"/>
                <a:gd name="T42" fmla="*/ 502 w 567"/>
                <a:gd name="T43" fmla="*/ 16 h 16"/>
                <a:gd name="T44" fmla="*/ 567 w 567"/>
                <a:gd name="T45" fmla="*/ 16 h 16"/>
                <a:gd name="T46" fmla="*/ 567 w 567"/>
                <a:gd name="T4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16">
                  <a:moveTo>
                    <a:pt x="92" y="0"/>
                  </a:moveTo>
                  <a:lnTo>
                    <a:pt x="0" y="0"/>
                  </a:lnTo>
                  <a:lnTo>
                    <a:pt x="62" y="16"/>
                  </a:lnTo>
                  <a:lnTo>
                    <a:pt x="92" y="16"/>
                  </a:lnTo>
                  <a:lnTo>
                    <a:pt x="92" y="0"/>
                  </a:lnTo>
                  <a:moveTo>
                    <a:pt x="271" y="0"/>
                  </a:moveTo>
                  <a:lnTo>
                    <a:pt x="109" y="0"/>
                  </a:lnTo>
                  <a:lnTo>
                    <a:pt x="109" y="16"/>
                  </a:lnTo>
                  <a:lnTo>
                    <a:pt x="125" y="16"/>
                  </a:lnTo>
                  <a:lnTo>
                    <a:pt x="253" y="16"/>
                  </a:lnTo>
                  <a:lnTo>
                    <a:pt x="271" y="16"/>
                  </a:lnTo>
                  <a:lnTo>
                    <a:pt x="271" y="0"/>
                  </a:lnTo>
                  <a:moveTo>
                    <a:pt x="437" y="0"/>
                  </a:moveTo>
                  <a:lnTo>
                    <a:pt x="304" y="0"/>
                  </a:lnTo>
                  <a:lnTo>
                    <a:pt x="304" y="16"/>
                  </a:lnTo>
                  <a:lnTo>
                    <a:pt x="304" y="16"/>
                  </a:lnTo>
                  <a:lnTo>
                    <a:pt x="437" y="16"/>
                  </a:lnTo>
                  <a:lnTo>
                    <a:pt x="437" y="0"/>
                  </a:lnTo>
                  <a:moveTo>
                    <a:pt x="567" y="0"/>
                  </a:moveTo>
                  <a:lnTo>
                    <a:pt x="471" y="0"/>
                  </a:lnTo>
                  <a:lnTo>
                    <a:pt x="471" y="16"/>
                  </a:lnTo>
                  <a:lnTo>
                    <a:pt x="502" y="16"/>
                  </a:lnTo>
                  <a:lnTo>
                    <a:pt x="567" y="16"/>
                  </a:lnTo>
                  <a:lnTo>
                    <a:pt x="56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71" name="Freeform 473">
              <a:extLst>
                <a:ext uri="{FF2B5EF4-FFF2-40B4-BE49-F238E27FC236}">
                  <a16:creationId xmlns:a16="http://schemas.microsoft.com/office/drawing/2014/main" id="{E2BC9036-D684-4DAF-9C05-9880ADE14A86}"/>
                </a:ext>
              </a:extLst>
            </p:cNvPr>
            <p:cNvSpPr>
              <a:spLocks/>
            </p:cNvSpPr>
            <p:nvPr/>
          </p:nvSpPr>
          <p:spPr bwMode="gray">
            <a:xfrm>
              <a:off x="8097838" y="4292600"/>
              <a:ext cx="26988" cy="58738"/>
            </a:xfrm>
            <a:custGeom>
              <a:avLst/>
              <a:gdLst>
                <a:gd name="T0" fmla="*/ 17 w 17"/>
                <a:gd name="T1" fmla="*/ 0 h 37"/>
                <a:gd name="T2" fmla="*/ 0 w 17"/>
                <a:gd name="T3" fmla="*/ 0 h 37"/>
                <a:gd name="T4" fmla="*/ 0 w 17"/>
                <a:gd name="T5" fmla="*/ 9 h 37"/>
                <a:gd name="T6" fmla="*/ 0 w 17"/>
                <a:gd name="T7" fmla="*/ 25 h 37"/>
                <a:gd name="T8" fmla="*/ 0 w 17"/>
                <a:gd name="T9" fmla="*/ 33 h 37"/>
                <a:gd name="T10" fmla="*/ 17 w 17"/>
                <a:gd name="T11" fmla="*/ 37 h 37"/>
                <a:gd name="T12" fmla="*/ 17 w 17"/>
                <a:gd name="T13" fmla="*/ 25 h 37"/>
                <a:gd name="T14" fmla="*/ 17 w 17"/>
                <a:gd name="T15" fmla="*/ 9 h 37"/>
                <a:gd name="T16" fmla="*/ 17 w 17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7">
                  <a:moveTo>
                    <a:pt x="1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17" y="37"/>
                  </a:lnTo>
                  <a:lnTo>
                    <a:pt x="17" y="25"/>
                  </a:lnTo>
                  <a:lnTo>
                    <a:pt x="17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CCCFC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72" name="Freeform 474">
              <a:extLst>
                <a:ext uri="{FF2B5EF4-FFF2-40B4-BE49-F238E27FC236}">
                  <a16:creationId xmlns:a16="http://schemas.microsoft.com/office/drawing/2014/main" id="{431947E3-7BED-4C2C-8A86-4654AEAF5D98}"/>
                </a:ext>
              </a:extLst>
            </p:cNvPr>
            <p:cNvSpPr>
              <a:spLocks/>
            </p:cNvSpPr>
            <p:nvPr/>
          </p:nvSpPr>
          <p:spPr bwMode="gray">
            <a:xfrm>
              <a:off x="8097838" y="4292600"/>
              <a:ext cx="26988" cy="58738"/>
            </a:xfrm>
            <a:custGeom>
              <a:avLst/>
              <a:gdLst>
                <a:gd name="T0" fmla="*/ 17 w 17"/>
                <a:gd name="T1" fmla="*/ 0 h 37"/>
                <a:gd name="T2" fmla="*/ 0 w 17"/>
                <a:gd name="T3" fmla="*/ 0 h 37"/>
                <a:gd name="T4" fmla="*/ 0 w 17"/>
                <a:gd name="T5" fmla="*/ 9 h 37"/>
                <a:gd name="T6" fmla="*/ 0 w 17"/>
                <a:gd name="T7" fmla="*/ 25 h 37"/>
                <a:gd name="T8" fmla="*/ 0 w 17"/>
                <a:gd name="T9" fmla="*/ 33 h 37"/>
                <a:gd name="T10" fmla="*/ 17 w 17"/>
                <a:gd name="T11" fmla="*/ 37 h 37"/>
                <a:gd name="T12" fmla="*/ 17 w 17"/>
                <a:gd name="T13" fmla="*/ 25 h 37"/>
                <a:gd name="T14" fmla="*/ 17 w 17"/>
                <a:gd name="T15" fmla="*/ 9 h 37"/>
                <a:gd name="T16" fmla="*/ 17 w 17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7">
                  <a:moveTo>
                    <a:pt x="1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17" y="37"/>
                  </a:lnTo>
                  <a:lnTo>
                    <a:pt x="17" y="25"/>
                  </a:lnTo>
                  <a:lnTo>
                    <a:pt x="17" y="9"/>
                  </a:lnTo>
                  <a:lnTo>
                    <a:pt x="1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73" name="Freeform 475">
              <a:extLst>
                <a:ext uri="{FF2B5EF4-FFF2-40B4-BE49-F238E27FC236}">
                  <a16:creationId xmlns:a16="http://schemas.microsoft.com/office/drawing/2014/main" id="{C63D901D-E713-40FB-BE90-B5F6DBC8FEB5}"/>
                </a:ext>
              </a:extLst>
            </p:cNvPr>
            <p:cNvSpPr>
              <a:spLocks/>
            </p:cNvSpPr>
            <p:nvPr/>
          </p:nvSpPr>
          <p:spPr bwMode="gray">
            <a:xfrm>
              <a:off x="8672513" y="4306888"/>
              <a:ext cx="26988" cy="139700"/>
            </a:xfrm>
            <a:custGeom>
              <a:avLst/>
              <a:gdLst>
                <a:gd name="T0" fmla="*/ 17 w 17"/>
                <a:gd name="T1" fmla="*/ 0 h 88"/>
                <a:gd name="T2" fmla="*/ 0 w 17"/>
                <a:gd name="T3" fmla="*/ 0 h 88"/>
                <a:gd name="T4" fmla="*/ 0 w 17"/>
                <a:gd name="T5" fmla="*/ 88 h 88"/>
                <a:gd name="T6" fmla="*/ 17 w 17"/>
                <a:gd name="T7" fmla="*/ 88 h 88"/>
                <a:gd name="T8" fmla="*/ 17 w 17"/>
                <a:gd name="T9" fmla="*/ 47 h 88"/>
                <a:gd name="T10" fmla="*/ 17 w 17"/>
                <a:gd name="T11" fmla="*/ 16 h 88"/>
                <a:gd name="T12" fmla="*/ 17 w 17"/>
                <a:gd name="T1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8">
                  <a:moveTo>
                    <a:pt x="17" y="0"/>
                  </a:moveTo>
                  <a:lnTo>
                    <a:pt x="0" y="0"/>
                  </a:lnTo>
                  <a:lnTo>
                    <a:pt x="0" y="88"/>
                  </a:lnTo>
                  <a:lnTo>
                    <a:pt x="17" y="88"/>
                  </a:lnTo>
                  <a:lnTo>
                    <a:pt x="17" y="47"/>
                  </a:lnTo>
                  <a:lnTo>
                    <a:pt x="17" y="1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1D65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74" name="Freeform 476">
              <a:extLst>
                <a:ext uri="{FF2B5EF4-FFF2-40B4-BE49-F238E27FC236}">
                  <a16:creationId xmlns:a16="http://schemas.microsoft.com/office/drawing/2014/main" id="{3353C25B-C34E-4AD9-9BEB-CDEAEDCAA8BD}"/>
                </a:ext>
              </a:extLst>
            </p:cNvPr>
            <p:cNvSpPr>
              <a:spLocks/>
            </p:cNvSpPr>
            <p:nvPr/>
          </p:nvSpPr>
          <p:spPr bwMode="gray">
            <a:xfrm>
              <a:off x="8672513" y="4306888"/>
              <a:ext cx="26988" cy="139700"/>
            </a:xfrm>
            <a:custGeom>
              <a:avLst/>
              <a:gdLst>
                <a:gd name="T0" fmla="*/ 17 w 17"/>
                <a:gd name="T1" fmla="*/ 0 h 88"/>
                <a:gd name="T2" fmla="*/ 0 w 17"/>
                <a:gd name="T3" fmla="*/ 0 h 88"/>
                <a:gd name="T4" fmla="*/ 0 w 17"/>
                <a:gd name="T5" fmla="*/ 88 h 88"/>
                <a:gd name="T6" fmla="*/ 17 w 17"/>
                <a:gd name="T7" fmla="*/ 88 h 88"/>
                <a:gd name="T8" fmla="*/ 17 w 17"/>
                <a:gd name="T9" fmla="*/ 47 h 88"/>
                <a:gd name="T10" fmla="*/ 17 w 17"/>
                <a:gd name="T11" fmla="*/ 16 h 88"/>
                <a:gd name="T12" fmla="*/ 17 w 17"/>
                <a:gd name="T1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8">
                  <a:moveTo>
                    <a:pt x="17" y="0"/>
                  </a:moveTo>
                  <a:lnTo>
                    <a:pt x="0" y="0"/>
                  </a:lnTo>
                  <a:lnTo>
                    <a:pt x="0" y="88"/>
                  </a:lnTo>
                  <a:lnTo>
                    <a:pt x="17" y="88"/>
                  </a:lnTo>
                  <a:lnTo>
                    <a:pt x="17" y="47"/>
                  </a:lnTo>
                  <a:lnTo>
                    <a:pt x="17" y="16"/>
                  </a:lnTo>
                  <a:lnTo>
                    <a:pt x="1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75" name="Freeform 477">
              <a:extLst>
                <a:ext uri="{FF2B5EF4-FFF2-40B4-BE49-F238E27FC236}">
                  <a16:creationId xmlns:a16="http://schemas.microsoft.com/office/drawing/2014/main" id="{755D22AB-34DE-41D7-A9B3-64C606EE13D1}"/>
                </a:ext>
              </a:extLst>
            </p:cNvPr>
            <p:cNvSpPr>
              <a:spLocks/>
            </p:cNvSpPr>
            <p:nvPr/>
          </p:nvSpPr>
          <p:spPr bwMode="gray">
            <a:xfrm>
              <a:off x="8645525" y="4292600"/>
              <a:ext cx="26988" cy="168275"/>
            </a:xfrm>
            <a:custGeom>
              <a:avLst/>
              <a:gdLst>
                <a:gd name="T0" fmla="*/ 17 w 17"/>
                <a:gd name="T1" fmla="*/ 0 h 106"/>
                <a:gd name="T2" fmla="*/ 0 w 17"/>
                <a:gd name="T3" fmla="*/ 0 h 106"/>
                <a:gd name="T4" fmla="*/ 0 w 17"/>
                <a:gd name="T5" fmla="*/ 9 h 106"/>
                <a:gd name="T6" fmla="*/ 0 w 17"/>
                <a:gd name="T7" fmla="*/ 25 h 106"/>
                <a:gd name="T8" fmla="*/ 0 w 17"/>
                <a:gd name="T9" fmla="*/ 89 h 106"/>
                <a:gd name="T10" fmla="*/ 0 w 17"/>
                <a:gd name="T11" fmla="*/ 97 h 106"/>
                <a:gd name="T12" fmla="*/ 0 w 17"/>
                <a:gd name="T13" fmla="*/ 106 h 106"/>
                <a:gd name="T14" fmla="*/ 17 w 17"/>
                <a:gd name="T15" fmla="*/ 106 h 106"/>
                <a:gd name="T16" fmla="*/ 17 w 17"/>
                <a:gd name="T17" fmla="*/ 97 h 106"/>
                <a:gd name="T18" fmla="*/ 17 w 17"/>
                <a:gd name="T19" fmla="*/ 9 h 106"/>
                <a:gd name="T20" fmla="*/ 17 w 17"/>
                <a:gd name="T2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06">
                  <a:moveTo>
                    <a:pt x="1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25"/>
                  </a:lnTo>
                  <a:lnTo>
                    <a:pt x="0" y="89"/>
                  </a:lnTo>
                  <a:lnTo>
                    <a:pt x="0" y="97"/>
                  </a:lnTo>
                  <a:lnTo>
                    <a:pt x="0" y="106"/>
                  </a:lnTo>
                  <a:lnTo>
                    <a:pt x="17" y="106"/>
                  </a:lnTo>
                  <a:lnTo>
                    <a:pt x="17" y="97"/>
                  </a:lnTo>
                  <a:lnTo>
                    <a:pt x="17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CCCFC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76" name="Freeform 478">
              <a:extLst>
                <a:ext uri="{FF2B5EF4-FFF2-40B4-BE49-F238E27FC236}">
                  <a16:creationId xmlns:a16="http://schemas.microsoft.com/office/drawing/2014/main" id="{35228E9A-23C8-4F06-9E65-3167D5BFB16C}"/>
                </a:ext>
              </a:extLst>
            </p:cNvPr>
            <p:cNvSpPr>
              <a:spLocks/>
            </p:cNvSpPr>
            <p:nvPr/>
          </p:nvSpPr>
          <p:spPr bwMode="gray">
            <a:xfrm>
              <a:off x="8645525" y="4292600"/>
              <a:ext cx="26988" cy="168275"/>
            </a:xfrm>
            <a:custGeom>
              <a:avLst/>
              <a:gdLst>
                <a:gd name="T0" fmla="*/ 17 w 17"/>
                <a:gd name="T1" fmla="*/ 0 h 106"/>
                <a:gd name="T2" fmla="*/ 0 w 17"/>
                <a:gd name="T3" fmla="*/ 0 h 106"/>
                <a:gd name="T4" fmla="*/ 0 w 17"/>
                <a:gd name="T5" fmla="*/ 9 h 106"/>
                <a:gd name="T6" fmla="*/ 0 w 17"/>
                <a:gd name="T7" fmla="*/ 25 h 106"/>
                <a:gd name="T8" fmla="*/ 0 w 17"/>
                <a:gd name="T9" fmla="*/ 89 h 106"/>
                <a:gd name="T10" fmla="*/ 0 w 17"/>
                <a:gd name="T11" fmla="*/ 97 h 106"/>
                <a:gd name="T12" fmla="*/ 0 w 17"/>
                <a:gd name="T13" fmla="*/ 106 h 106"/>
                <a:gd name="T14" fmla="*/ 17 w 17"/>
                <a:gd name="T15" fmla="*/ 106 h 106"/>
                <a:gd name="T16" fmla="*/ 17 w 17"/>
                <a:gd name="T17" fmla="*/ 97 h 106"/>
                <a:gd name="T18" fmla="*/ 17 w 17"/>
                <a:gd name="T19" fmla="*/ 9 h 106"/>
                <a:gd name="T20" fmla="*/ 17 w 17"/>
                <a:gd name="T2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06">
                  <a:moveTo>
                    <a:pt x="1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25"/>
                  </a:lnTo>
                  <a:lnTo>
                    <a:pt x="0" y="89"/>
                  </a:lnTo>
                  <a:lnTo>
                    <a:pt x="0" y="97"/>
                  </a:lnTo>
                  <a:lnTo>
                    <a:pt x="0" y="106"/>
                  </a:lnTo>
                  <a:lnTo>
                    <a:pt x="17" y="106"/>
                  </a:lnTo>
                  <a:lnTo>
                    <a:pt x="17" y="97"/>
                  </a:lnTo>
                  <a:lnTo>
                    <a:pt x="17" y="9"/>
                  </a:lnTo>
                  <a:lnTo>
                    <a:pt x="1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77" name="Freeform 479">
              <a:extLst>
                <a:ext uri="{FF2B5EF4-FFF2-40B4-BE49-F238E27FC236}">
                  <a16:creationId xmlns:a16="http://schemas.microsoft.com/office/drawing/2014/main" id="{27EC1E69-950F-4A80-B375-8A328D509C8E}"/>
                </a:ext>
              </a:extLst>
            </p:cNvPr>
            <p:cNvSpPr>
              <a:spLocks/>
            </p:cNvSpPr>
            <p:nvPr/>
          </p:nvSpPr>
          <p:spPr bwMode="gray">
            <a:xfrm>
              <a:off x="8407400" y="4306888"/>
              <a:ext cx="26988" cy="125413"/>
            </a:xfrm>
            <a:custGeom>
              <a:avLst/>
              <a:gdLst>
                <a:gd name="T0" fmla="*/ 17 w 17"/>
                <a:gd name="T1" fmla="*/ 0 h 79"/>
                <a:gd name="T2" fmla="*/ 0 w 17"/>
                <a:gd name="T3" fmla="*/ 0 h 79"/>
                <a:gd name="T4" fmla="*/ 0 w 17"/>
                <a:gd name="T5" fmla="*/ 75 h 79"/>
                <a:gd name="T6" fmla="*/ 17 w 17"/>
                <a:gd name="T7" fmla="*/ 79 h 79"/>
                <a:gd name="T8" fmla="*/ 17 w 17"/>
                <a:gd name="T9" fmla="*/ 16 h 79"/>
                <a:gd name="T10" fmla="*/ 17 w 17"/>
                <a:gd name="T11" fmla="*/ 16 h 79"/>
                <a:gd name="T12" fmla="*/ 17 w 17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9">
                  <a:moveTo>
                    <a:pt x="17" y="0"/>
                  </a:moveTo>
                  <a:lnTo>
                    <a:pt x="0" y="0"/>
                  </a:lnTo>
                  <a:lnTo>
                    <a:pt x="0" y="75"/>
                  </a:lnTo>
                  <a:lnTo>
                    <a:pt x="17" y="79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1D65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78" name="Freeform 480">
              <a:extLst>
                <a:ext uri="{FF2B5EF4-FFF2-40B4-BE49-F238E27FC236}">
                  <a16:creationId xmlns:a16="http://schemas.microsoft.com/office/drawing/2014/main" id="{8F01C5D6-F672-465A-8991-E39D90C07318}"/>
                </a:ext>
              </a:extLst>
            </p:cNvPr>
            <p:cNvSpPr>
              <a:spLocks/>
            </p:cNvSpPr>
            <p:nvPr/>
          </p:nvSpPr>
          <p:spPr bwMode="gray">
            <a:xfrm>
              <a:off x="8407400" y="4306888"/>
              <a:ext cx="26988" cy="125413"/>
            </a:xfrm>
            <a:custGeom>
              <a:avLst/>
              <a:gdLst>
                <a:gd name="T0" fmla="*/ 17 w 17"/>
                <a:gd name="T1" fmla="*/ 0 h 79"/>
                <a:gd name="T2" fmla="*/ 0 w 17"/>
                <a:gd name="T3" fmla="*/ 0 h 79"/>
                <a:gd name="T4" fmla="*/ 0 w 17"/>
                <a:gd name="T5" fmla="*/ 75 h 79"/>
                <a:gd name="T6" fmla="*/ 17 w 17"/>
                <a:gd name="T7" fmla="*/ 79 h 79"/>
                <a:gd name="T8" fmla="*/ 17 w 17"/>
                <a:gd name="T9" fmla="*/ 16 h 79"/>
                <a:gd name="T10" fmla="*/ 17 w 17"/>
                <a:gd name="T11" fmla="*/ 16 h 79"/>
                <a:gd name="T12" fmla="*/ 17 w 17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9">
                  <a:moveTo>
                    <a:pt x="17" y="0"/>
                  </a:moveTo>
                  <a:lnTo>
                    <a:pt x="0" y="0"/>
                  </a:lnTo>
                  <a:lnTo>
                    <a:pt x="0" y="75"/>
                  </a:lnTo>
                  <a:lnTo>
                    <a:pt x="17" y="79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79" name="Freeform 481">
              <a:extLst>
                <a:ext uri="{FF2B5EF4-FFF2-40B4-BE49-F238E27FC236}">
                  <a16:creationId xmlns:a16="http://schemas.microsoft.com/office/drawing/2014/main" id="{ED32A7FE-E7FF-4889-98F2-4D3811192924}"/>
                </a:ext>
              </a:extLst>
            </p:cNvPr>
            <p:cNvSpPr>
              <a:spLocks/>
            </p:cNvSpPr>
            <p:nvPr/>
          </p:nvSpPr>
          <p:spPr bwMode="gray">
            <a:xfrm>
              <a:off x="8382000" y="4292600"/>
              <a:ext cx="25400" cy="133350"/>
            </a:xfrm>
            <a:custGeom>
              <a:avLst/>
              <a:gdLst>
                <a:gd name="T0" fmla="*/ 16 w 16"/>
                <a:gd name="T1" fmla="*/ 0 h 84"/>
                <a:gd name="T2" fmla="*/ 0 w 16"/>
                <a:gd name="T3" fmla="*/ 0 h 84"/>
                <a:gd name="T4" fmla="*/ 0 w 16"/>
                <a:gd name="T5" fmla="*/ 9 h 84"/>
                <a:gd name="T6" fmla="*/ 0 w 16"/>
                <a:gd name="T7" fmla="*/ 25 h 84"/>
                <a:gd name="T8" fmla="*/ 0 w 16"/>
                <a:gd name="T9" fmla="*/ 58 h 84"/>
                <a:gd name="T10" fmla="*/ 0 w 16"/>
                <a:gd name="T11" fmla="*/ 80 h 84"/>
                <a:gd name="T12" fmla="*/ 16 w 16"/>
                <a:gd name="T13" fmla="*/ 84 h 84"/>
                <a:gd name="T14" fmla="*/ 16 w 16"/>
                <a:gd name="T15" fmla="*/ 9 h 84"/>
                <a:gd name="T16" fmla="*/ 16 w 16"/>
                <a:gd name="T1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4">
                  <a:moveTo>
                    <a:pt x="1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25"/>
                  </a:lnTo>
                  <a:lnTo>
                    <a:pt x="0" y="58"/>
                  </a:lnTo>
                  <a:lnTo>
                    <a:pt x="0" y="80"/>
                  </a:lnTo>
                  <a:lnTo>
                    <a:pt x="16" y="84"/>
                  </a:lnTo>
                  <a:lnTo>
                    <a:pt x="16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CCFC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80" name="Freeform 482">
              <a:extLst>
                <a:ext uri="{FF2B5EF4-FFF2-40B4-BE49-F238E27FC236}">
                  <a16:creationId xmlns:a16="http://schemas.microsoft.com/office/drawing/2014/main" id="{C60A79EB-2AFB-42B1-90FE-0A5A08CA2D52}"/>
                </a:ext>
              </a:extLst>
            </p:cNvPr>
            <p:cNvSpPr>
              <a:spLocks/>
            </p:cNvSpPr>
            <p:nvPr/>
          </p:nvSpPr>
          <p:spPr bwMode="gray">
            <a:xfrm>
              <a:off x="8382000" y="4292600"/>
              <a:ext cx="25400" cy="133350"/>
            </a:xfrm>
            <a:custGeom>
              <a:avLst/>
              <a:gdLst>
                <a:gd name="T0" fmla="*/ 16 w 16"/>
                <a:gd name="T1" fmla="*/ 0 h 84"/>
                <a:gd name="T2" fmla="*/ 0 w 16"/>
                <a:gd name="T3" fmla="*/ 0 h 84"/>
                <a:gd name="T4" fmla="*/ 0 w 16"/>
                <a:gd name="T5" fmla="*/ 9 h 84"/>
                <a:gd name="T6" fmla="*/ 0 w 16"/>
                <a:gd name="T7" fmla="*/ 25 h 84"/>
                <a:gd name="T8" fmla="*/ 0 w 16"/>
                <a:gd name="T9" fmla="*/ 58 h 84"/>
                <a:gd name="T10" fmla="*/ 0 w 16"/>
                <a:gd name="T11" fmla="*/ 80 h 84"/>
                <a:gd name="T12" fmla="*/ 16 w 16"/>
                <a:gd name="T13" fmla="*/ 84 h 84"/>
                <a:gd name="T14" fmla="*/ 16 w 16"/>
                <a:gd name="T15" fmla="*/ 9 h 84"/>
                <a:gd name="T16" fmla="*/ 16 w 16"/>
                <a:gd name="T1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4">
                  <a:moveTo>
                    <a:pt x="1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25"/>
                  </a:lnTo>
                  <a:lnTo>
                    <a:pt x="0" y="58"/>
                  </a:lnTo>
                  <a:lnTo>
                    <a:pt x="0" y="80"/>
                  </a:lnTo>
                  <a:lnTo>
                    <a:pt x="16" y="84"/>
                  </a:lnTo>
                  <a:lnTo>
                    <a:pt x="16" y="9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81" name="Freeform 483">
              <a:extLst>
                <a:ext uri="{FF2B5EF4-FFF2-40B4-BE49-F238E27FC236}">
                  <a16:creationId xmlns:a16="http://schemas.microsoft.com/office/drawing/2014/main" id="{D49BC1AB-9237-411D-8ECB-8DE914778580}"/>
                </a:ext>
              </a:extLst>
            </p:cNvPr>
            <p:cNvSpPr>
              <a:spLocks/>
            </p:cNvSpPr>
            <p:nvPr/>
          </p:nvSpPr>
          <p:spPr bwMode="gray">
            <a:xfrm>
              <a:off x="8496300" y="4500563"/>
              <a:ext cx="382588" cy="200025"/>
            </a:xfrm>
            <a:custGeom>
              <a:avLst/>
              <a:gdLst>
                <a:gd name="T0" fmla="*/ 241 w 241"/>
                <a:gd name="T1" fmla="*/ 0 h 126"/>
                <a:gd name="T2" fmla="*/ 0 w 241"/>
                <a:gd name="T3" fmla="*/ 0 h 126"/>
                <a:gd name="T4" fmla="*/ 11 w 241"/>
                <a:gd name="T5" fmla="*/ 19 h 126"/>
                <a:gd name="T6" fmla="*/ 94 w 241"/>
                <a:gd name="T7" fmla="*/ 19 h 126"/>
                <a:gd name="T8" fmla="*/ 94 w 241"/>
                <a:gd name="T9" fmla="*/ 10 h 126"/>
                <a:gd name="T10" fmla="*/ 111 w 241"/>
                <a:gd name="T11" fmla="*/ 10 h 126"/>
                <a:gd name="T12" fmla="*/ 111 w 241"/>
                <a:gd name="T13" fmla="*/ 19 h 126"/>
                <a:gd name="T14" fmla="*/ 128 w 241"/>
                <a:gd name="T15" fmla="*/ 19 h 126"/>
                <a:gd name="T16" fmla="*/ 224 w 241"/>
                <a:gd name="T17" fmla="*/ 19 h 126"/>
                <a:gd name="T18" fmla="*/ 224 w 241"/>
                <a:gd name="T19" fmla="*/ 35 h 126"/>
                <a:gd name="T20" fmla="*/ 224 w 241"/>
                <a:gd name="T21" fmla="*/ 107 h 126"/>
                <a:gd name="T22" fmla="*/ 111 w 241"/>
                <a:gd name="T23" fmla="*/ 107 h 126"/>
                <a:gd name="T24" fmla="*/ 111 w 241"/>
                <a:gd name="T25" fmla="*/ 117 h 126"/>
                <a:gd name="T26" fmla="*/ 94 w 241"/>
                <a:gd name="T27" fmla="*/ 117 h 126"/>
                <a:gd name="T28" fmla="*/ 94 w 241"/>
                <a:gd name="T29" fmla="*/ 107 h 126"/>
                <a:gd name="T30" fmla="*/ 87 w 241"/>
                <a:gd name="T31" fmla="*/ 107 h 126"/>
                <a:gd name="T32" fmla="*/ 94 w 241"/>
                <a:gd name="T33" fmla="*/ 100 h 126"/>
                <a:gd name="T34" fmla="*/ 87 w 241"/>
                <a:gd name="T35" fmla="*/ 107 h 126"/>
                <a:gd name="T36" fmla="*/ 61 w 241"/>
                <a:gd name="T37" fmla="*/ 107 h 126"/>
                <a:gd name="T38" fmla="*/ 72 w 241"/>
                <a:gd name="T39" fmla="*/ 126 h 126"/>
                <a:gd name="T40" fmla="*/ 241 w 241"/>
                <a:gd name="T41" fmla="*/ 126 h 126"/>
                <a:gd name="T42" fmla="*/ 241 w 241"/>
                <a:gd name="T4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1" h="126">
                  <a:moveTo>
                    <a:pt x="241" y="0"/>
                  </a:moveTo>
                  <a:lnTo>
                    <a:pt x="0" y="0"/>
                  </a:lnTo>
                  <a:lnTo>
                    <a:pt x="11" y="19"/>
                  </a:lnTo>
                  <a:lnTo>
                    <a:pt x="94" y="19"/>
                  </a:lnTo>
                  <a:lnTo>
                    <a:pt x="94" y="10"/>
                  </a:lnTo>
                  <a:lnTo>
                    <a:pt x="111" y="10"/>
                  </a:lnTo>
                  <a:lnTo>
                    <a:pt x="111" y="19"/>
                  </a:lnTo>
                  <a:lnTo>
                    <a:pt x="128" y="19"/>
                  </a:lnTo>
                  <a:lnTo>
                    <a:pt x="224" y="19"/>
                  </a:lnTo>
                  <a:lnTo>
                    <a:pt x="224" y="35"/>
                  </a:lnTo>
                  <a:lnTo>
                    <a:pt x="224" y="107"/>
                  </a:lnTo>
                  <a:lnTo>
                    <a:pt x="111" y="107"/>
                  </a:lnTo>
                  <a:lnTo>
                    <a:pt x="111" y="117"/>
                  </a:lnTo>
                  <a:lnTo>
                    <a:pt x="94" y="117"/>
                  </a:lnTo>
                  <a:lnTo>
                    <a:pt x="94" y="107"/>
                  </a:lnTo>
                  <a:lnTo>
                    <a:pt x="87" y="107"/>
                  </a:lnTo>
                  <a:lnTo>
                    <a:pt x="94" y="100"/>
                  </a:lnTo>
                  <a:lnTo>
                    <a:pt x="87" y="107"/>
                  </a:lnTo>
                  <a:lnTo>
                    <a:pt x="61" y="107"/>
                  </a:lnTo>
                  <a:lnTo>
                    <a:pt x="72" y="126"/>
                  </a:lnTo>
                  <a:lnTo>
                    <a:pt x="241" y="126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CCCFC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82" name="Freeform 484">
              <a:extLst>
                <a:ext uri="{FF2B5EF4-FFF2-40B4-BE49-F238E27FC236}">
                  <a16:creationId xmlns:a16="http://schemas.microsoft.com/office/drawing/2014/main" id="{A1E754D2-7AD1-4104-8262-6A62EFCEA9B6}"/>
                </a:ext>
              </a:extLst>
            </p:cNvPr>
            <p:cNvSpPr>
              <a:spLocks/>
            </p:cNvSpPr>
            <p:nvPr/>
          </p:nvSpPr>
          <p:spPr bwMode="gray">
            <a:xfrm>
              <a:off x="8496300" y="4500563"/>
              <a:ext cx="382588" cy="200025"/>
            </a:xfrm>
            <a:custGeom>
              <a:avLst/>
              <a:gdLst>
                <a:gd name="T0" fmla="*/ 241 w 241"/>
                <a:gd name="T1" fmla="*/ 0 h 126"/>
                <a:gd name="T2" fmla="*/ 0 w 241"/>
                <a:gd name="T3" fmla="*/ 0 h 126"/>
                <a:gd name="T4" fmla="*/ 11 w 241"/>
                <a:gd name="T5" fmla="*/ 19 h 126"/>
                <a:gd name="T6" fmla="*/ 94 w 241"/>
                <a:gd name="T7" fmla="*/ 19 h 126"/>
                <a:gd name="T8" fmla="*/ 94 w 241"/>
                <a:gd name="T9" fmla="*/ 10 h 126"/>
                <a:gd name="T10" fmla="*/ 111 w 241"/>
                <a:gd name="T11" fmla="*/ 10 h 126"/>
                <a:gd name="T12" fmla="*/ 111 w 241"/>
                <a:gd name="T13" fmla="*/ 19 h 126"/>
                <a:gd name="T14" fmla="*/ 128 w 241"/>
                <a:gd name="T15" fmla="*/ 19 h 126"/>
                <a:gd name="T16" fmla="*/ 224 w 241"/>
                <a:gd name="T17" fmla="*/ 19 h 126"/>
                <a:gd name="T18" fmla="*/ 224 w 241"/>
                <a:gd name="T19" fmla="*/ 35 h 126"/>
                <a:gd name="T20" fmla="*/ 224 w 241"/>
                <a:gd name="T21" fmla="*/ 107 h 126"/>
                <a:gd name="T22" fmla="*/ 111 w 241"/>
                <a:gd name="T23" fmla="*/ 107 h 126"/>
                <a:gd name="T24" fmla="*/ 111 w 241"/>
                <a:gd name="T25" fmla="*/ 117 h 126"/>
                <a:gd name="T26" fmla="*/ 94 w 241"/>
                <a:gd name="T27" fmla="*/ 117 h 126"/>
                <a:gd name="T28" fmla="*/ 94 w 241"/>
                <a:gd name="T29" fmla="*/ 107 h 126"/>
                <a:gd name="T30" fmla="*/ 87 w 241"/>
                <a:gd name="T31" fmla="*/ 107 h 126"/>
                <a:gd name="T32" fmla="*/ 94 w 241"/>
                <a:gd name="T33" fmla="*/ 100 h 126"/>
                <a:gd name="T34" fmla="*/ 87 w 241"/>
                <a:gd name="T35" fmla="*/ 107 h 126"/>
                <a:gd name="T36" fmla="*/ 61 w 241"/>
                <a:gd name="T37" fmla="*/ 107 h 126"/>
                <a:gd name="T38" fmla="*/ 72 w 241"/>
                <a:gd name="T39" fmla="*/ 126 h 126"/>
                <a:gd name="T40" fmla="*/ 241 w 241"/>
                <a:gd name="T41" fmla="*/ 126 h 126"/>
                <a:gd name="T42" fmla="*/ 241 w 241"/>
                <a:gd name="T4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1" h="126">
                  <a:moveTo>
                    <a:pt x="241" y="0"/>
                  </a:moveTo>
                  <a:lnTo>
                    <a:pt x="0" y="0"/>
                  </a:lnTo>
                  <a:lnTo>
                    <a:pt x="11" y="19"/>
                  </a:lnTo>
                  <a:lnTo>
                    <a:pt x="94" y="19"/>
                  </a:lnTo>
                  <a:lnTo>
                    <a:pt x="94" y="10"/>
                  </a:lnTo>
                  <a:lnTo>
                    <a:pt x="111" y="10"/>
                  </a:lnTo>
                  <a:lnTo>
                    <a:pt x="111" y="19"/>
                  </a:lnTo>
                  <a:lnTo>
                    <a:pt x="128" y="19"/>
                  </a:lnTo>
                  <a:lnTo>
                    <a:pt x="224" y="19"/>
                  </a:lnTo>
                  <a:lnTo>
                    <a:pt x="224" y="35"/>
                  </a:lnTo>
                  <a:lnTo>
                    <a:pt x="224" y="107"/>
                  </a:lnTo>
                  <a:lnTo>
                    <a:pt x="111" y="107"/>
                  </a:lnTo>
                  <a:lnTo>
                    <a:pt x="111" y="117"/>
                  </a:lnTo>
                  <a:lnTo>
                    <a:pt x="94" y="117"/>
                  </a:lnTo>
                  <a:lnTo>
                    <a:pt x="94" y="107"/>
                  </a:lnTo>
                  <a:lnTo>
                    <a:pt x="87" y="107"/>
                  </a:lnTo>
                  <a:lnTo>
                    <a:pt x="94" y="100"/>
                  </a:lnTo>
                  <a:lnTo>
                    <a:pt x="87" y="107"/>
                  </a:lnTo>
                  <a:lnTo>
                    <a:pt x="61" y="107"/>
                  </a:lnTo>
                  <a:lnTo>
                    <a:pt x="72" y="126"/>
                  </a:lnTo>
                  <a:lnTo>
                    <a:pt x="241" y="126"/>
                  </a:lnTo>
                  <a:lnTo>
                    <a:pt x="241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83" name="Freeform 485">
              <a:extLst>
                <a:ext uri="{FF2B5EF4-FFF2-40B4-BE49-F238E27FC236}">
                  <a16:creationId xmlns:a16="http://schemas.microsoft.com/office/drawing/2014/main" id="{0EB754D3-C185-4B07-9D69-DF166B7C569B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8634413" y="4556125"/>
              <a:ext cx="217488" cy="114300"/>
            </a:xfrm>
            <a:custGeom>
              <a:avLst/>
              <a:gdLst>
                <a:gd name="T0" fmla="*/ 7 w 137"/>
                <a:gd name="T1" fmla="*/ 65 h 72"/>
                <a:gd name="T2" fmla="*/ 0 w 137"/>
                <a:gd name="T3" fmla="*/ 72 h 72"/>
                <a:gd name="T4" fmla="*/ 7 w 137"/>
                <a:gd name="T5" fmla="*/ 72 h 72"/>
                <a:gd name="T6" fmla="*/ 7 w 137"/>
                <a:gd name="T7" fmla="*/ 65 h 72"/>
                <a:gd name="T8" fmla="*/ 137 w 137"/>
                <a:gd name="T9" fmla="*/ 0 h 72"/>
                <a:gd name="T10" fmla="*/ 72 w 137"/>
                <a:gd name="T11" fmla="*/ 0 h 72"/>
                <a:gd name="T12" fmla="*/ 41 w 137"/>
                <a:gd name="T13" fmla="*/ 32 h 72"/>
                <a:gd name="T14" fmla="*/ 41 w 137"/>
                <a:gd name="T15" fmla="*/ 72 h 72"/>
                <a:gd name="T16" fmla="*/ 24 w 137"/>
                <a:gd name="T17" fmla="*/ 72 h 72"/>
                <a:gd name="T18" fmla="*/ 137 w 137"/>
                <a:gd name="T19" fmla="*/ 72 h 72"/>
                <a:gd name="T20" fmla="*/ 137 w 137"/>
                <a:gd name="T2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72">
                  <a:moveTo>
                    <a:pt x="7" y="65"/>
                  </a:moveTo>
                  <a:lnTo>
                    <a:pt x="0" y="72"/>
                  </a:lnTo>
                  <a:lnTo>
                    <a:pt x="7" y="72"/>
                  </a:lnTo>
                  <a:lnTo>
                    <a:pt x="7" y="65"/>
                  </a:lnTo>
                  <a:close/>
                  <a:moveTo>
                    <a:pt x="137" y="0"/>
                  </a:moveTo>
                  <a:lnTo>
                    <a:pt x="72" y="0"/>
                  </a:lnTo>
                  <a:lnTo>
                    <a:pt x="41" y="32"/>
                  </a:lnTo>
                  <a:lnTo>
                    <a:pt x="41" y="72"/>
                  </a:lnTo>
                  <a:lnTo>
                    <a:pt x="24" y="72"/>
                  </a:lnTo>
                  <a:lnTo>
                    <a:pt x="137" y="7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3B93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84" name="Freeform 486">
              <a:extLst>
                <a:ext uri="{FF2B5EF4-FFF2-40B4-BE49-F238E27FC236}">
                  <a16:creationId xmlns:a16="http://schemas.microsoft.com/office/drawing/2014/main" id="{89426CC6-63BF-41EE-ACD3-1A9DF9E84A16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8634413" y="4556125"/>
              <a:ext cx="217488" cy="114300"/>
            </a:xfrm>
            <a:custGeom>
              <a:avLst/>
              <a:gdLst>
                <a:gd name="T0" fmla="*/ 7 w 137"/>
                <a:gd name="T1" fmla="*/ 65 h 72"/>
                <a:gd name="T2" fmla="*/ 0 w 137"/>
                <a:gd name="T3" fmla="*/ 72 h 72"/>
                <a:gd name="T4" fmla="*/ 7 w 137"/>
                <a:gd name="T5" fmla="*/ 72 h 72"/>
                <a:gd name="T6" fmla="*/ 7 w 137"/>
                <a:gd name="T7" fmla="*/ 65 h 72"/>
                <a:gd name="T8" fmla="*/ 137 w 137"/>
                <a:gd name="T9" fmla="*/ 0 h 72"/>
                <a:gd name="T10" fmla="*/ 72 w 137"/>
                <a:gd name="T11" fmla="*/ 0 h 72"/>
                <a:gd name="T12" fmla="*/ 41 w 137"/>
                <a:gd name="T13" fmla="*/ 32 h 72"/>
                <a:gd name="T14" fmla="*/ 41 w 137"/>
                <a:gd name="T15" fmla="*/ 72 h 72"/>
                <a:gd name="T16" fmla="*/ 24 w 137"/>
                <a:gd name="T17" fmla="*/ 72 h 72"/>
                <a:gd name="T18" fmla="*/ 137 w 137"/>
                <a:gd name="T19" fmla="*/ 72 h 72"/>
                <a:gd name="T20" fmla="*/ 137 w 137"/>
                <a:gd name="T2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72">
                  <a:moveTo>
                    <a:pt x="7" y="65"/>
                  </a:moveTo>
                  <a:lnTo>
                    <a:pt x="0" y="72"/>
                  </a:lnTo>
                  <a:lnTo>
                    <a:pt x="7" y="72"/>
                  </a:lnTo>
                  <a:lnTo>
                    <a:pt x="7" y="65"/>
                  </a:lnTo>
                  <a:moveTo>
                    <a:pt x="137" y="0"/>
                  </a:moveTo>
                  <a:lnTo>
                    <a:pt x="72" y="0"/>
                  </a:lnTo>
                  <a:lnTo>
                    <a:pt x="41" y="32"/>
                  </a:lnTo>
                  <a:lnTo>
                    <a:pt x="41" y="72"/>
                  </a:lnTo>
                  <a:lnTo>
                    <a:pt x="24" y="72"/>
                  </a:lnTo>
                  <a:lnTo>
                    <a:pt x="137" y="72"/>
                  </a:lnTo>
                  <a:lnTo>
                    <a:pt x="13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85" name="Freeform 487">
              <a:extLst>
                <a:ext uri="{FF2B5EF4-FFF2-40B4-BE49-F238E27FC236}">
                  <a16:creationId xmlns:a16="http://schemas.microsoft.com/office/drawing/2014/main" id="{EED6985A-9CE1-44C2-8762-3D843BC5C347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8528050" y="4556125"/>
              <a:ext cx="220663" cy="114300"/>
            </a:xfrm>
            <a:custGeom>
              <a:avLst/>
              <a:gdLst>
                <a:gd name="T0" fmla="*/ 74 w 139"/>
                <a:gd name="T1" fmla="*/ 0 h 72"/>
                <a:gd name="T2" fmla="*/ 0 w 139"/>
                <a:gd name="T3" fmla="*/ 0 h 72"/>
                <a:gd name="T4" fmla="*/ 41 w 139"/>
                <a:gd name="T5" fmla="*/ 72 h 72"/>
                <a:gd name="T6" fmla="*/ 67 w 139"/>
                <a:gd name="T7" fmla="*/ 72 h 72"/>
                <a:gd name="T8" fmla="*/ 74 w 139"/>
                <a:gd name="T9" fmla="*/ 65 h 72"/>
                <a:gd name="T10" fmla="*/ 74 w 139"/>
                <a:gd name="T11" fmla="*/ 0 h 72"/>
                <a:gd name="T12" fmla="*/ 139 w 139"/>
                <a:gd name="T13" fmla="*/ 0 h 72"/>
                <a:gd name="T14" fmla="*/ 108 w 139"/>
                <a:gd name="T15" fmla="*/ 0 h 72"/>
                <a:gd name="T16" fmla="*/ 108 w 139"/>
                <a:gd name="T17" fmla="*/ 32 h 72"/>
                <a:gd name="T18" fmla="*/ 139 w 139"/>
                <a:gd name="T1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9" h="72">
                  <a:moveTo>
                    <a:pt x="74" y="0"/>
                  </a:moveTo>
                  <a:lnTo>
                    <a:pt x="0" y="0"/>
                  </a:lnTo>
                  <a:lnTo>
                    <a:pt x="41" y="72"/>
                  </a:lnTo>
                  <a:lnTo>
                    <a:pt x="67" y="72"/>
                  </a:lnTo>
                  <a:lnTo>
                    <a:pt x="74" y="65"/>
                  </a:lnTo>
                  <a:lnTo>
                    <a:pt x="74" y="0"/>
                  </a:lnTo>
                  <a:close/>
                  <a:moveTo>
                    <a:pt x="139" y="0"/>
                  </a:moveTo>
                  <a:lnTo>
                    <a:pt x="108" y="0"/>
                  </a:lnTo>
                  <a:lnTo>
                    <a:pt x="108" y="32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2A7B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86" name="Freeform 488">
              <a:extLst>
                <a:ext uri="{FF2B5EF4-FFF2-40B4-BE49-F238E27FC236}">
                  <a16:creationId xmlns:a16="http://schemas.microsoft.com/office/drawing/2014/main" id="{460FEFDE-9524-4C43-8B91-18C45351F8F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8528050" y="4556125"/>
              <a:ext cx="220663" cy="114300"/>
            </a:xfrm>
            <a:custGeom>
              <a:avLst/>
              <a:gdLst>
                <a:gd name="T0" fmla="*/ 74 w 139"/>
                <a:gd name="T1" fmla="*/ 0 h 72"/>
                <a:gd name="T2" fmla="*/ 0 w 139"/>
                <a:gd name="T3" fmla="*/ 0 h 72"/>
                <a:gd name="T4" fmla="*/ 41 w 139"/>
                <a:gd name="T5" fmla="*/ 72 h 72"/>
                <a:gd name="T6" fmla="*/ 67 w 139"/>
                <a:gd name="T7" fmla="*/ 72 h 72"/>
                <a:gd name="T8" fmla="*/ 74 w 139"/>
                <a:gd name="T9" fmla="*/ 65 h 72"/>
                <a:gd name="T10" fmla="*/ 74 w 139"/>
                <a:gd name="T11" fmla="*/ 0 h 72"/>
                <a:gd name="T12" fmla="*/ 139 w 139"/>
                <a:gd name="T13" fmla="*/ 0 h 72"/>
                <a:gd name="T14" fmla="*/ 108 w 139"/>
                <a:gd name="T15" fmla="*/ 0 h 72"/>
                <a:gd name="T16" fmla="*/ 108 w 139"/>
                <a:gd name="T17" fmla="*/ 32 h 72"/>
                <a:gd name="T18" fmla="*/ 139 w 139"/>
                <a:gd name="T1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9" h="72">
                  <a:moveTo>
                    <a:pt x="74" y="0"/>
                  </a:moveTo>
                  <a:lnTo>
                    <a:pt x="0" y="0"/>
                  </a:lnTo>
                  <a:lnTo>
                    <a:pt x="41" y="72"/>
                  </a:lnTo>
                  <a:lnTo>
                    <a:pt x="67" y="72"/>
                  </a:lnTo>
                  <a:lnTo>
                    <a:pt x="74" y="65"/>
                  </a:lnTo>
                  <a:lnTo>
                    <a:pt x="74" y="0"/>
                  </a:lnTo>
                  <a:moveTo>
                    <a:pt x="139" y="0"/>
                  </a:moveTo>
                  <a:lnTo>
                    <a:pt x="108" y="0"/>
                  </a:lnTo>
                  <a:lnTo>
                    <a:pt x="108" y="32"/>
                  </a:lnTo>
                  <a:lnTo>
                    <a:pt x="139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87" name="Freeform 489">
              <a:extLst>
                <a:ext uri="{FF2B5EF4-FFF2-40B4-BE49-F238E27FC236}">
                  <a16:creationId xmlns:a16="http://schemas.microsoft.com/office/drawing/2014/main" id="{F066C3A8-5F05-4075-A7FC-EDCF3F8B2D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8513763" y="4530725"/>
              <a:ext cx="338138" cy="25400"/>
            </a:xfrm>
            <a:custGeom>
              <a:avLst/>
              <a:gdLst>
                <a:gd name="T0" fmla="*/ 83 w 213"/>
                <a:gd name="T1" fmla="*/ 0 h 16"/>
                <a:gd name="T2" fmla="*/ 0 w 213"/>
                <a:gd name="T3" fmla="*/ 0 h 16"/>
                <a:gd name="T4" fmla="*/ 9 w 213"/>
                <a:gd name="T5" fmla="*/ 16 h 16"/>
                <a:gd name="T6" fmla="*/ 83 w 213"/>
                <a:gd name="T7" fmla="*/ 16 h 16"/>
                <a:gd name="T8" fmla="*/ 83 w 213"/>
                <a:gd name="T9" fmla="*/ 0 h 16"/>
                <a:gd name="T10" fmla="*/ 213 w 213"/>
                <a:gd name="T11" fmla="*/ 0 h 16"/>
                <a:gd name="T12" fmla="*/ 117 w 213"/>
                <a:gd name="T13" fmla="*/ 0 h 16"/>
                <a:gd name="T14" fmla="*/ 117 w 213"/>
                <a:gd name="T15" fmla="*/ 16 h 16"/>
                <a:gd name="T16" fmla="*/ 148 w 213"/>
                <a:gd name="T17" fmla="*/ 16 h 16"/>
                <a:gd name="T18" fmla="*/ 213 w 213"/>
                <a:gd name="T19" fmla="*/ 16 h 16"/>
                <a:gd name="T20" fmla="*/ 213 w 213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3" h="16">
                  <a:moveTo>
                    <a:pt x="83" y="0"/>
                  </a:moveTo>
                  <a:lnTo>
                    <a:pt x="0" y="0"/>
                  </a:lnTo>
                  <a:lnTo>
                    <a:pt x="9" y="16"/>
                  </a:lnTo>
                  <a:lnTo>
                    <a:pt x="83" y="16"/>
                  </a:lnTo>
                  <a:lnTo>
                    <a:pt x="83" y="0"/>
                  </a:lnTo>
                  <a:close/>
                  <a:moveTo>
                    <a:pt x="213" y="0"/>
                  </a:moveTo>
                  <a:lnTo>
                    <a:pt x="117" y="0"/>
                  </a:lnTo>
                  <a:lnTo>
                    <a:pt x="117" y="16"/>
                  </a:lnTo>
                  <a:lnTo>
                    <a:pt x="148" y="16"/>
                  </a:lnTo>
                  <a:lnTo>
                    <a:pt x="213" y="16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1D65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88" name="Freeform 490">
              <a:extLst>
                <a:ext uri="{FF2B5EF4-FFF2-40B4-BE49-F238E27FC236}">
                  <a16:creationId xmlns:a16="http://schemas.microsoft.com/office/drawing/2014/main" id="{A298D371-A733-4D5E-8F45-B1A9D15F99DE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8513763" y="4530725"/>
              <a:ext cx="338138" cy="25400"/>
            </a:xfrm>
            <a:custGeom>
              <a:avLst/>
              <a:gdLst>
                <a:gd name="T0" fmla="*/ 83 w 213"/>
                <a:gd name="T1" fmla="*/ 0 h 16"/>
                <a:gd name="T2" fmla="*/ 0 w 213"/>
                <a:gd name="T3" fmla="*/ 0 h 16"/>
                <a:gd name="T4" fmla="*/ 9 w 213"/>
                <a:gd name="T5" fmla="*/ 16 h 16"/>
                <a:gd name="T6" fmla="*/ 83 w 213"/>
                <a:gd name="T7" fmla="*/ 16 h 16"/>
                <a:gd name="T8" fmla="*/ 83 w 213"/>
                <a:gd name="T9" fmla="*/ 0 h 16"/>
                <a:gd name="T10" fmla="*/ 213 w 213"/>
                <a:gd name="T11" fmla="*/ 0 h 16"/>
                <a:gd name="T12" fmla="*/ 117 w 213"/>
                <a:gd name="T13" fmla="*/ 0 h 16"/>
                <a:gd name="T14" fmla="*/ 117 w 213"/>
                <a:gd name="T15" fmla="*/ 16 h 16"/>
                <a:gd name="T16" fmla="*/ 148 w 213"/>
                <a:gd name="T17" fmla="*/ 16 h 16"/>
                <a:gd name="T18" fmla="*/ 213 w 213"/>
                <a:gd name="T19" fmla="*/ 16 h 16"/>
                <a:gd name="T20" fmla="*/ 213 w 213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3" h="16">
                  <a:moveTo>
                    <a:pt x="83" y="0"/>
                  </a:moveTo>
                  <a:lnTo>
                    <a:pt x="0" y="0"/>
                  </a:lnTo>
                  <a:lnTo>
                    <a:pt x="9" y="16"/>
                  </a:lnTo>
                  <a:lnTo>
                    <a:pt x="83" y="16"/>
                  </a:lnTo>
                  <a:lnTo>
                    <a:pt x="83" y="0"/>
                  </a:lnTo>
                  <a:moveTo>
                    <a:pt x="213" y="0"/>
                  </a:moveTo>
                  <a:lnTo>
                    <a:pt x="117" y="0"/>
                  </a:lnTo>
                  <a:lnTo>
                    <a:pt x="117" y="16"/>
                  </a:lnTo>
                  <a:lnTo>
                    <a:pt x="148" y="16"/>
                  </a:lnTo>
                  <a:lnTo>
                    <a:pt x="213" y="16"/>
                  </a:lnTo>
                  <a:lnTo>
                    <a:pt x="21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89" name="Freeform 491">
              <a:extLst>
                <a:ext uri="{FF2B5EF4-FFF2-40B4-BE49-F238E27FC236}">
                  <a16:creationId xmlns:a16="http://schemas.microsoft.com/office/drawing/2014/main" id="{9186A4A8-9B24-46D2-97C3-1276B26494F0}"/>
                </a:ext>
              </a:extLst>
            </p:cNvPr>
            <p:cNvSpPr>
              <a:spLocks/>
            </p:cNvSpPr>
            <p:nvPr/>
          </p:nvSpPr>
          <p:spPr bwMode="gray">
            <a:xfrm>
              <a:off x="8672513" y="4530725"/>
              <a:ext cx="26988" cy="139700"/>
            </a:xfrm>
            <a:custGeom>
              <a:avLst/>
              <a:gdLst>
                <a:gd name="T0" fmla="*/ 17 w 17"/>
                <a:gd name="T1" fmla="*/ 0 h 88"/>
                <a:gd name="T2" fmla="*/ 0 w 17"/>
                <a:gd name="T3" fmla="*/ 0 h 88"/>
                <a:gd name="T4" fmla="*/ 0 w 17"/>
                <a:gd name="T5" fmla="*/ 88 h 88"/>
                <a:gd name="T6" fmla="*/ 17 w 17"/>
                <a:gd name="T7" fmla="*/ 88 h 88"/>
                <a:gd name="T8" fmla="*/ 17 w 17"/>
                <a:gd name="T9" fmla="*/ 48 h 88"/>
                <a:gd name="T10" fmla="*/ 17 w 17"/>
                <a:gd name="T11" fmla="*/ 16 h 88"/>
                <a:gd name="T12" fmla="*/ 17 w 17"/>
                <a:gd name="T1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8">
                  <a:moveTo>
                    <a:pt x="17" y="0"/>
                  </a:moveTo>
                  <a:lnTo>
                    <a:pt x="0" y="0"/>
                  </a:lnTo>
                  <a:lnTo>
                    <a:pt x="0" y="88"/>
                  </a:lnTo>
                  <a:lnTo>
                    <a:pt x="17" y="88"/>
                  </a:lnTo>
                  <a:lnTo>
                    <a:pt x="17" y="48"/>
                  </a:lnTo>
                  <a:lnTo>
                    <a:pt x="17" y="1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1D65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90" name="Freeform 492">
              <a:extLst>
                <a:ext uri="{FF2B5EF4-FFF2-40B4-BE49-F238E27FC236}">
                  <a16:creationId xmlns:a16="http://schemas.microsoft.com/office/drawing/2014/main" id="{06A60B79-0592-44AA-8129-EF2100DE5296}"/>
                </a:ext>
              </a:extLst>
            </p:cNvPr>
            <p:cNvSpPr>
              <a:spLocks/>
            </p:cNvSpPr>
            <p:nvPr/>
          </p:nvSpPr>
          <p:spPr bwMode="gray">
            <a:xfrm>
              <a:off x="8672513" y="4530725"/>
              <a:ext cx="26988" cy="139700"/>
            </a:xfrm>
            <a:custGeom>
              <a:avLst/>
              <a:gdLst>
                <a:gd name="T0" fmla="*/ 17 w 17"/>
                <a:gd name="T1" fmla="*/ 0 h 88"/>
                <a:gd name="T2" fmla="*/ 0 w 17"/>
                <a:gd name="T3" fmla="*/ 0 h 88"/>
                <a:gd name="T4" fmla="*/ 0 w 17"/>
                <a:gd name="T5" fmla="*/ 88 h 88"/>
                <a:gd name="T6" fmla="*/ 17 w 17"/>
                <a:gd name="T7" fmla="*/ 88 h 88"/>
                <a:gd name="T8" fmla="*/ 17 w 17"/>
                <a:gd name="T9" fmla="*/ 48 h 88"/>
                <a:gd name="T10" fmla="*/ 17 w 17"/>
                <a:gd name="T11" fmla="*/ 16 h 88"/>
                <a:gd name="T12" fmla="*/ 17 w 17"/>
                <a:gd name="T1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8">
                  <a:moveTo>
                    <a:pt x="17" y="0"/>
                  </a:moveTo>
                  <a:lnTo>
                    <a:pt x="0" y="0"/>
                  </a:lnTo>
                  <a:lnTo>
                    <a:pt x="0" y="88"/>
                  </a:lnTo>
                  <a:lnTo>
                    <a:pt x="17" y="88"/>
                  </a:lnTo>
                  <a:lnTo>
                    <a:pt x="17" y="48"/>
                  </a:lnTo>
                  <a:lnTo>
                    <a:pt x="17" y="16"/>
                  </a:lnTo>
                  <a:lnTo>
                    <a:pt x="1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91" name="Freeform 493">
              <a:extLst>
                <a:ext uri="{FF2B5EF4-FFF2-40B4-BE49-F238E27FC236}">
                  <a16:creationId xmlns:a16="http://schemas.microsoft.com/office/drawing/2014/main" id="{EA0D11AA-AC16-4276-9B0C-3EEF0EB60307}"/>
                </a:ext>
              </a:extLst>
            </p:cNvPr>
            <p:cNvSpPr>
              <a:spLocks/>
            </p:cNvSpPr>
            <p:nvPr/>
          </p:nvSpPr>
          <p:spPr bwMode="gray">
            <a:xfrm>
              <a:off x="8645525" y="4516438"/>
              <a:ext cx="26988" cy="169863"/>
            </a:xfrm>
            <a:custGeom>
              <a:avLst/>
              <a:gdLst>
                <a:gd name="T0" fmla="*/ 17 w 17"/>
                <a:gd name="T1" fmla="*/ 0 h 107"/>
                <a:gd name="T2" fmla="*/ 0 w 17"/>
                <a:gd name="T3" fmla="*/ 0 h 107"/>
                <a:gd name="T4" fmla="*/ 0 w 17"/>
                <a:gd name="T5" fmla="*/ 9 h 107"/>
                <a:gd name="T6" fmla="*/ 0 w 17"/>
                <a:gd name="T7" fmla="*/ 25 h 107"/>
                <a:gd name="T8" fmla="*/ 0 w 17"/>
                <a:gd name="T9" fmla="*/ 90 h 107"/>
                <a:gd name="T10" fmla="*/ 0 w 17"/>
                <a:gd name="T11" fmla="*/ 97 h 107"/>
                <a:gd name="T12" fmla="*/ 0 w 17"/>
                <a:gd name="T13" fmla="*/ 107 h 107"/>
                <a:gd name="T14" fmla="*/ 17 w 17"/>
                <a:gd name="T15" fmla="*/ 107 h 107"/>
                <a:gd name="T16" fmla="*/ 17 w 17"/>
                <a:gd name="T17" fmla="*/ 97 h 107"/>
                <a:gd name="T18" fmla="*/ 17 w 17"/>
                <a:gd name="T19" fmla="*/ 9 h 107"/>
                <a:gd name="T20" fmla="*/ 17 w 17"/>
                <a:gd name="T2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07">
                  <a:moveTo>
                    <a:pt x="1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25"/>
                  </a:lnTo>
                  <a:lnTo>
                    <a:pt x="0" y="90"/>
                  </a:lnTo>
                  <a:lnTo>
                    <a:pt x="0" y="97"/>
                  </a:lnTo>
                  <a:lnTo>
                    <a:pt x="0" y="107"/>
                  </a:lnTo>
                  <a:lnTo>
                    <a:pt x="17" y="107"/>
                  </a:lnTo>
                  <a:lnTo>
                    <a:pt x="17" y="97"/>
                  </a:lnTo>
                  <a:lnTo>
                    <a:pt x="17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CCCFC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92" name="Freeform 494">
              <a:extLst>
                <a:ext uri="{FF2B5EF4-FFF2-40B4-BE49-F238E27FC236}">
                  <a16:creationId xmlns:a16="http://schemas.microsoft.com/office/drawing/2014/main" id="{13D13A6C-047A-417B-BEA1-DC15CFF997D3}"/>
                </a:ext>
              </a:extLst>
            </p:cNvPr>
            <p:cNvSpPr>
              <a:spLocks/>
            </p:cNvSpPr>
            <p:nvPr/>
          </p:nvSpPr>
          <p:spPr bwMode="gray">
            <a:xfrm>
              <a:off x="8645525" y="4516438"/>
              <a:ext cx="26988" cy="169863"/>
            </a:xfrm>
            <a:custGeom>
              <a:avLst/>
              <a:gdLst>
                <a:gd name="T0" fmla="*/ 17 w 17"/>
                <a:gd name="T1" fmla="*/ 0 h 107"/>
                <a:gd name="T2" fmla="*/ 0 w 17"/>
                <a:gd name="T3" fmla="*/ 0 h 107"/>
                <a:gd name="T4" fmla="*/ 0 w 17"/>
                <a:gd name="T5" fmla="*/ 9 h 107"/>
                <a:gd name="T6" fmla="*/ 0 w 17"/>
                <a:gd name="T7" fmla="*/ 25 h 107"/>
                <a:gd name="T8" fmla="*/ 0 w 17"/>
                <a:gd name="T9" fmla="*/ 90 h 107"/>
                <a:gd name="T10" fmla="*/ 0 w 17"/>
                <a:gd name="T11" fmla="*/ 97 h 107"/>
                <a:gd name="T12" fmla="*/ 0 w 17"/>
                <a:gd name="T13" fmla="*/ 107 h 107"/>
                <a:gd name="T14" fmla="*/ 17 w 17"/>
                <a:gd name="T15" fmla="*/ 107 h 107"/>
                <a:gd name="T16" fmla="*/ 17 w 17"/>
                <a:gd name="T17" fmla="*/ 97 h 107"/>
                <a:gd name="T18" fmla="*/ 17 w 17"/>
                <a:gd name="T19" fmla="*/ 9 h 107"/>
                <a:gd name="T20" fmla="*/ 17 w 17"/>
                <a:gd name="T2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07">
                  <a:moveTo>
                    <a:pt x="1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25"/>
                  </a:lnTo>
                  <a:lnTo>
                    <a:pt x="0" y="90"/>
                  </a:lnTo>
                  <a:lnTo>
                    <a:pt x="0" y="97"/>
                  </a:lnTo>
                  <a:lnTo>
                    <a:pt x="0" y="107"/>
                  </a:lnTo>
                  <a:lnTo>
                    <a:pt x="17" y="107"/>
                  </a:lnTo>
                  <a:lnTo>
                    <a:pt x="17" y="97"/>
                  </a:lnTo>
                  <a:lnTo>
                    <a:pt x="17" y="9"/>
                  </a:lnTo>
                  <a:lnTo>
                    <a:pt x="17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93" name="Freeform 495">
              <a:extLst>
                <a:ext uri="{FF2B5EF4-FFF2-40B4-BE49-F238E27FC236}">
                  <a16:creationId xmlns:a16="http://schemas.microsoft.com/office/drawing/2014/main" id="{A0E57373-1CA1-4E79-94AA-96022E55D659}"/>
                </a:ext>
              </a:extLst>
            </p:cNvPr>
            <p:cNvSpPr>
              <a:spLocks/>
            </p:cNvSpPr>
            <p:nvPr/>
          </p:nvSpPr>
          <p:spPr bwMode="gray">
            <a:xfrm>
              <a:off x="8656638" y="4779963"/>
              <a:ext cx="222250" cy="198438"/>
            </a:xfrm>
            <a:custGeom>
              <a:avLst/>
              <a:gdLst>
                <a:gd name="T0" fmla="*/ 140 w 140"/>
                <a:gd name="T1" fmla="*/ 0 h 125"/>
                <a:gd name="T2" fmla="*/ 0 w 140"/>
                <a:gd name="T3" fmla="*/ 0 h 125"/>
                <a:gd name="T4" fmla="*/ 5 w 140"/>
                <a:gd name="T5" fmla="*/ 9 h 125"/>
                <a:gd name="T6" fmla="*/ 10 w 140"/>
                <a:gd name="T7" fmla="*/ 9 h 125"/>
                <a:gd name="T8" fmla="*/ 10 w 140"/>
                <a:gd name="T9" fmla="*/ 18 h 125"/>
                <a:gd name="T10" fmla="*/ 11 w 140"/>
                <a:gd name="T11" fmla="*/ 18 h 125"/>
                <a:gd name="T12" fmla="*/ 27 w 140"/>
                <a:gd name="T13" fmla="*/ 18 h 125"/>
                <a:gd name="T14" fmla="*/ 123 w 140"/>
                <a:gd name="T15" fmla="*/ 18 h 125"/>
                <a:gd name="T16" fmla="*/ 123 w 140"/>
                <a:gd name="T17" fmla="*/ 35 h 125"/>
                <a:gd name="T18" fmla="*/ 123 w 140"/>
                <a:gd name="T19" fmla="*/ 107 h 125"/>
                <a:gd name="T20" fmla="*/ 62 w 140"/>
                <a:gd name="T21" fmla="*/ 107 h 125"/>
                <a:gd name="T22" fmla="*/ 72 w 140"/>
                <a:gd name="T23" fmla="*/ 125 h 125"/>
                <a:gd name="T24" fmla="*/ 140 w 140"/>
                <a:gd name="T25" fmla="*/ 125 h 125"/>
                <a:gd name="T26" fmla="*/ 140 w 140"/>
                <a:gd name="T2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0" h="125">
                  <a:moveTo>
                    <a:pt x="140" y="0"/>
                  </a:moveTo>
                  <a:lnTo>
                    <a:pt x="0" y="0"/>
                  </a:lnTo>
                  <a:lnTo>
                    <a:pt x="5" y="9"/>
                  </a:lnTo>
                  <a:lnTo>
                    <a:pt x="10" y="9"/>
                  </a:lnTo>
                  <a:lnTo>
                    <a:pt x="10" y="18"/>
                  </a:lnTo>
                  <a:lnTo>
                    <a:pt x="11" y="18"/>
                  </a:lnTo>
                  <a:lnTo>
                    <a:pt x="27" y="18"/>
                  </a:lnTo>
                  <a:lnTo>
                    <a:pt x="123" y="18"/>
                  </a:lnTo>
                  <a:lnTo>
                    <a:pt x="123" y="35"/>
                  </a:lnTo>
                  <a:lnTo>
                    <a:pt x="123" y="107"/>
                  </a:lnTo>
                  <a:lnTo>
                    <a:pt x="62" y="107"/>
                  </a:lnTo>
                  <a:lnTo>
                    <a:pt x="72" y="125"/>
                  </a:lnTo>
                  <a:lnTo>
                    <a:pt x="140" y="125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CCCFC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94" name="Freeform 496">
              <a:extLst>
                <a:ext uri="{FF2B5EF4-FFF2-40B4-BE49-F238E27FC236}">
                  <a16:creationId xmlns:a16="http://schemas.microsoft.com/office/drawing/2014/main" id="{AFC41308-105E-4553-BAE0-F966D9742757}"/>
                </a:ext>
              </a:extLst>
            </p:cNvPr>
            <p:cNvSpPr>
              <a:spLocks/>
            </p:cNvSpPr>
            <p:nvPr/>
          </p:nvSpPr>
          <p:spPr bwMode="gray">
            <a:xfrm>
              <a:off x="8656638" y="4779963"/>
              <a:ext cx="222250" cy="198438"/>
            </a:xfrm>
            <a:custGeom>
              <a:avLst/>
              <a:gdLst>
                <a:gd name="T0" fmla="*/ 140 w 140"/>
                <a:gd name="T1" fmla="*/ 0 h 125"/>
                <a:gd name="T2" fmla="*/ 0 w 140"/>
                <a:gd name="T3" fmla="*/ 0 h 125"/>
                <a:gd name="T4" fmla="*/ 5 w 140"/>
                <a:gd name="T5" fmla="*/ 9 h 125"/>
                <a:gd name="T6" fmla="*/ 10 w 140"/>
                <a:gd name="T7" fmla="*/ 9 h 125"/>
                <a:gd name="T8" fmla="*/ 10 w 140"/>
                <a:gd name="T9" fmla="*/ 18 h 125"/>
                <a:gd name="T10" fmla="*/ 11 w 140"/>
                <a:gd name="T11" fmla="*/ 18 h 125"/>
                <a:gd name="T12" fmla="*/ 27 w 140"/>
                <a:gd name="T13" fmla="*/ 18 h 125"/>
                <a:gd name="T14" fmla="*/ 123 w 140"/>
                <a:gd name="T15" fmla="*/ 18 h 125"/>
                <a:gd name="T16" fmla="*/ 123 w 140"/>
                <a:gd name="T17" fmla="*/ 35 h 125"/>
                <a:gd name="T18" fmla="*/ 123 w 140"/>
                <a:gd name="T19" fmla="*/ 107 h 125"/>
                <a:gd name="T20" fmla="*/ 62 w 140"/>
                <a:gd name="T21" fmla="*/ 107 h 125"/>
                <a:gd name="T22" fmla="*/ 72 w 140"/>
                <a:gd name="T23" fmla="*/ 125 h 125"/>
                <a:gd name="T24" fmla="*/ 140 w 140"/>
                <a:gd name="T25" fmla="*/ 125 h 125"/>
                <a:gd name="T26" fmla="*/ 140 w 140"/>
                <a:gd name="T2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0" h="125">
                  <a:moveTo>
                    <a:pt x="140" y="0"/>
                  </a:moveTo>
                  <a:lnTo>
                    <a:pt x="0" y="0"/>
                  </a:lnTo>
                  <a:lnTo>
                    <a:pt x="5" y="9"/>
                  </a:lnTo>
                  <a:lnTo>
                    <a:pt x="10" y="9"/>
                  </a:lnTo>
                  <a:lnTo>
                    <a:pt x="10" y="18"/>
                  </a:lnTo>
                  <a:lnTo>
                    <a:pt x="11" y="18"/>
                  </a:lnTo>
                  <a:lnTo>
                    <a:pt x="27" y="18"/>
                  </a:lnTo>
                  <a:lnTo>
                    <a:pt x="123" y="18"/>
                  </a:lnTo>
                  <a:lnTo>
                    <a:pt x="123" y="35"/>
                  </a:lnTo>
                  <a:lnTo>
                    <a:pt x="123" y="107"/>
                  </a:lnTo>
                  <a:lnTo>
                    <a:pt x="62" y="107"/>
                  </a:lnTo>
                  <a:lnTo>
                    <a:pt x="72" y="125"/>
                  </a:lnTo>
                  <a:lnTo>
                    <a:pt x="140" y="125"/>
                  </a:lnTo>
                  <a:lnTo>
                    <a:pt x="1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95" name="Freeform 497">
              <a:extLst>
                <a:ext uri="{FF2B5EF4-FFF2-40B4-BE49-F238E27FC236}">
                  <a16:creationId xmlns:a16="http://schemas.microsoft.com/office/drawing/2014/main" id="{D8E0460B-F9E9-417E-B7F6-34DC6CAE687E}"/>
                </a:ext>
              </a:extLst>
            </p:cNvPr>
            <p:cNvSpPr>
              <a:spLocks/>
            </p:cNvSpPr>
            <p:nvPr/>
          </p:nvSpPr>
          <p:spPr bwMode="gray">
            <a:xfrm>
              <a:off x="8709025" y="4835525"/>
              <a:ext cx="142875" cy="114300"/>
            </a:xfrm>
            <a:custGeom>
              <a:avLst/>
              <a:gdLst>
                <a:gd name="T0" fmla="*/ 90 w 90"/>
                <a:gd name="T1" fmla="*/ 0 h 72"/>
                <a:gd name="T2" fmla="*/ 25 w 90"/>
                <a:gd name="T3" fmla="*/ 0 h 72"/>
                <a:gd name="T4" fmla="*/ 0 w 90"/>
                <a:gd name="T5" fmla="*/ 23 h 72"/>
                <a:gd name="T6" fmla="*/ 29 w 90"/>
                <a:gd name="T7" fmla="*/ 72 h 72"/>
                <a:gd name="T8" fmla="*/ 90 w 90"/>
                <a:gd name="T9" fmla="*/ 72 h 72"/>
                <a:gd name="T10" fmla="*/ 90 w 90"/>
                <a:gd name="T1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72">
                  <a:moveTo>
                    <a:pt x="90" y="0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29" y="72"/>
                  </a:lnTo>
                  <a:lnTo>
                    <a:pt x="90" y="72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3B93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96" name="Freeform 498">
              <a:extLst>
                <a:ext uri="{FF2B5EF4-FFF2-40B4-BE49-F238E27FC236}">
                  <a16:creationId xmlns:a16="http://schemas.microsoft.com/office/drawing/2014/main" id="{DE2F8A43-56BB-40EB-92D0-AA6F60B2BFFA}"/>
                </a:ext>
              </a:extLst>
            </p:cNvPr>
            <p:cNvSpPr>
              <a:spLocks/>
            </p:cNvSpPr>
            <p:nvPr/>
          </p:nvSpPr>
          <p:spPr bwMode="gray">
            <a:xfrm>
              <a:off x="8709025" y="4835525"/>
              <a:ext cx="142875" cy="114300"/>
            </a:xfrm>
            <a:custGeom>
              <a:avLst/>
              <a:gdLst>
                <a:gd name="T0" fmla="*/ 90 w 90"/>
                <a:gd name="T1" fmla="*/ 0 h 72"/>
                <a:gd name="T2" fmla="*/ 25 w 90"/>
                <a:gd name="T3" fmla="*/ 0 h 72"/>
                <a:gd name="T4" fmla="*/ 0 w 90"/>
                <a:gd name="T5" fmla="*/ 23 h 72"/>
                <a:gd name="T6" fmla="*/ 29 w 90"/>
                <a:gd name="T7" fmla="*/ 72 h 72"/>
                <a:gd name="T8" fmla="*/ 90 w 90"/>
                <a:gd name="T9" fmla="*/ 72 h 72"/>
                <a:gd name="T10" fmla="*/ 90 w 90"/>
                <a:gd name="T1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72">
                  <a:moveTo>
                    <a:pt x="90" y="0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29" y="72"/>
                  </a:lnTo>
                  <a:lnTo>
                    <a:pt x="90" y="72"/>
                  </a:lnTo>
                  <a:lnTo>
                    <a:pt x="9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97" name="Freeform 499">
              <a:extLst>
                <a:ext uri="{FF2B5EF4-FFF2-40B4-BE49-F238E27FC236}">
                  <a16:creationId xmlns:a16="http://schemas.microsoft.com/office/drawing/2014/main" id="{127CFFEB-5F2C-4A9C-8BCB-B76A3B8355DE}"/>
                </a:ext>
              </a:extLst>
            </p:cNvPr>
            <p:cNvSpPr>
              <a:spLocks/>
            </p:cNvSpPr>
            <p:nvPr/>
          </p:nvSpPr>
          <p:spPr bwMode="gray">
            <a:xfrm>
              <a:off x="8699500" y="4835525"/>
              <a:ext cx="49213" cy="36513"/>
            </a:xfrm>
            <a:custGeom>
              <a:avLst/>
              <a:gdLst>
                <a:gd name="T0" fmla="*/ 31 w 31"/>
                <a:gd name="T1" fmla="*/ 0 h 23"/>
                <a:gd name="T2" fmla="*/ 0 w 31"/>
                <a:gd name="T3" fmla="*/ 0 h 23"/>
                <a:gd name="T4" fmla="*/ 0 w 31"/>
                <a:gd name="T5" fmla="*/ 10 h 23"/>
                <a:gd name="T6" fmla="*/ 6 w 31"/>
                <a:gd name="T7" fmla="*/ 23 h 23"/>
                <a:gd name="T8" fmla="*/ 31 w 31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3">
                  <a:moveTo>
                    <a:pt x="31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" y="2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2A7B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98" name="Freeform 500">
              <a:extLst>
                <a:ext uri="{FF2B5EF4-FFF2-40B4-BE49-F238E27FC236}">
                  <a16:creationId xmlns:a16="http://schemas.microsoft.com/office/drawing/2014/main" id="{C5248857-F710-48AE-BCA9-6C761E9F0EB3}"/>
                </a:ext>
              </a:extLst>
            </p:cNvPr>
            <p:cNvSpPr>
              <a:spLocks/>
            </p:cNvSpPr>
            <p:nvPr/>
          </p:nvSpPr>
          <p:spPr bwMode="gray">
            <a:xfrm>
              <a:off x="8699500" y="4835525"/>
              <a:ext cx="49213" cy="36513"/>
            </a:xfrm>
            <a:custGeom>
              <a:avLst/>
              <a:gdLst>
                <a:gd name="T0" fmla="*/ 31 w 31"/>
                <a:gd name="T1" fmla="*/ 0 h 23"/>
                <a:gd name="T2" fmla="*/ 0 w 31"/>
                <a:gd name="T3" fmla="*/ 0 h 23"/>
                <a:gd name="T4" fmla="*/ 0 w 31"/>
                <a:gd name="T5" fmla="*/ 10 h 23"/>
                <a:gd name="T6" fmla="*/ 6 w 31"/>
                <a:gd name="T7" fmla="*/ 23 h 23"/>
                <a:gd name="T8" fmla="*/ 31 w 31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3">
                  <a:moveTo>
                    <a:pt x="31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" y="23"/>
                  </a:lnTo>
                  <a:lnTo>
                    <a:pt x="31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99" name="Freeform 501">
              <a:extLst>
                <a:ext uri="{FF2B5EF4-FFF2-40B4-BE49-F238E27FC236}">
                  <a16:creationId xmlns:a16="http://schemas.microsoft.com/office/drawing/2014/main" id="{35A6DFE0-1F9E-43EB-916C-E0F4441EE5F0}"/>
                </a:ext>
              </a:extLst>
            </p:cNvPr>
            <p:cNvSpPr>
              <a:spLocks/>
            </p:cNvSpPr>
            <p:nvPr/>
          </p:nvSpPr>
          <p:spPr bwMode="gray">
            <a:xfrm>
              <a:off x="8699500" y="4808538"/>
              <a:ext cx="152400" cy="26988"/>
            </a:xfrm>
            <a:custGeom>
              <a:avLst/>
              <a:gdLst>
                <a:gd name="T0" fmla="*/ 96 w 96"/>
                <a:gd name="T1" fmla="*/ 0 h 17"/>
                <a:gd name="T2" fmla="*/ 0 w 96"/>
                <a:gd name="T3" fmla="*/ 0 h 17"/>
                <a:gd name="T4" fmla="*/ 0 w 96"/>
                <a:gd name="T5" fmla="*/ 17 h 17"/>
                <a:gd name="T6" fmla="*/ 31 w 96"/>
                <a:gd name="T7" fmla="*/ 17 h 17"/>
                <a:gd name="T8" fmla="*/ 96 w 96"/>
                <a:gd name="T9" fmla="*/ 17 h 17"/>
                <a:gd name="T10" fmla="*/ 96 w 96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7">
                  <a:moveTo>
                    <a:pt x="96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31" y="17"/>
                  </a:lnTo>
                  <a:lnTo>
                    <a:pt x="96" y="17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1D65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600" name="Freeform 502">
              <a:extLst>
                <a:ext uri="{FF2B5EF4-FFF2-40B4-BE49-F238E27FC236}">
                  <a16:creationId xmlns:a16="http://schemas.microsoft.com/office/drawing/2014/main" id="{081056CD-43FE-4046-999E-034141606236}"/>
                </a:ext>
              </a:extLst>
            </p:cNvPr>
            <p:cNvSpPr>
              <a:spLocks/>
            </p:cNvSpPr>
            <p:nvPr/>
          </p:nvSpPr>
          <p:spPr bwMode="gray">
            <a:xfrm>
              <a:off x="8699500" y="4808538"/>
              <a:ext cx="152400" cy="26988"/>
            </a:xfrm>
            <a:custGeom>
              <a:avLst/>
              <a:gdLst>
                <a:gd name="T0" fmla="*/ 96 w 96"/>
                <a:gd name="T1" fmla="*/ 0 h 17"/>
                <a:gd name="T2" fmla="*/ 0 w 96"/>
                <a:gd name="T3" fmla="*/ 0 h 17"/>
                <a:gd name="T4" fmla="*/ 0 w 96"/>
                <a:gd name="T5" fmla="*/ 17 h 17"/>
                <a:gd name="T6" fmla="*/ 31 w 96"/>
                <a:gd name="T7" fmla="*/ 17 h 17"/>
                <a:gd name="T8" fmla="*/ 96 w 96"/>
                <a:gd name="T9" fmla="*/ 17 h 17"/>
                <a:gd name="T10" fmla="*/ 96 w 96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7">
                  <a:moveTo>
                    <a:pt x="96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31" y="17"/>
                  </a:lnTo>
                  <a:lnTo>
                    <a:pt x="96" y="17"/>
                  </a:lnTo>
                  <a:lnTo>
                    <a:pt x="9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601" name="Freeform 503">
              <a:extLst>
                <a:ext uri="{FF2B5EF4-FFF2-40B4-BE49-F238E27FC236}">
                  <a16:creationId xmlns:a16="http://schemas.microsoft.com/office/drawing/2014/main" id="{156D0B11-34ED-4547-A3B2-C6BD1318FB53}"/>
                </a:ext>
              </a:extLst>
            </p:cNvPr>
            <p:cNvSpPr>
              <a:spLocks/>
            </p:cNvSpPr>
            <p:nvPr/>
          </p:nvSpPr>
          <p:spPr bwMode="gray">
            <a:xfrm>
              <a:off x="8674100" y="4808538"/>
              <a:ext cx="25400" cy="42863"/>
            </a:xfrm>
            <a:custGeom>
              <a:avLst/>
              <a:gdLst>
                <a:gd name="T0" fmla="*/ 16 w 16"/>
                <a:gd name="T1" fmla="*/ 0 h 27"/>
                <a:gd name="T2" fmla="*/ 0 w 16"/>
                <a:gd name="T3" fmla="*/ 0 h 27"/>
                <a:gd name="T4" fmla="*/ 16 w 16"/>
                <a:gd name="T5" fmla="*/ 27 h 27"/>
                <a:gd name="T6" fmla="*/ 16 w 16"/>
                <a:gd name="T7" fmla="*/ 17 h 27"/>
                <a:gd name="T8" fmla="*/ 16 w 16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7">
                  <a:moveTo>
                    <a:pt x="16" y="0"/>
                  </a:moveTo>
                  <a:lnTo>
                    <a:pt x="0" y="0"/>
                  </a:lnTo>
                  <a:lnTo>
                    <a:pt x="16" y="27"/>
                  </a:lnTo>
                  <a:lnTo>
                    <a:pt x="16" y="17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1D65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602" name="Freeform 504">
              <a:extLst>
                <a:ext uri="{FF2B5EF4-FFF2-40B4-BE49-F238E27FC236}">
                  <a16:creationId xmlns:a16="http://schemas.microsoft.com/office/drawing/2014/main" id="{08F5AB45-3237-4E6E-8E80-4A54587B09BD}"/>
                </a:ext>
              </a:extLst>
            </p:cNvPr>
            <p:cNvSpPr>
              <a:spLocks/>
            </p:cNvSpPr>
            <p:nvPr/>
          </p:nvSpPr>
          <p:spPr bwMode="gray">
            <a:xfrm>
              <a:off x="8674100" y="4808538"/>
              <a:ext cx="25400" cy="42863"/>
            </a:xfrm>
            <a:custGeom>
              <a:avLst/>
              <a:gdLst>
                <a:gd name="T0" fmla="*/ 16 w 16"/>
                <a:gd name="T1" fmla="*/ 0 h 27"/>
                <a:gd name="T2" fmla="*/ 0 w 16"/>
                <a:gd name="T3" fmla="*/ 0 h 27"/>
                <a:gd name="T4" fmla="*/ 16 w 16"/>
                <a:gd name="T5" fmla="*/ 27 h 27"/>
                <a:gd name="T6" fmla="*/ 16 w 16"/>
                <a:gd name="T7" fmla="*/ 17 h 27"/>
                <a:gd name="T8" fmla="*/ 16 w 16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7">
                  <a:moveTo>
                    <a:pt x="16" y="0"/>
                  </a:moveTo>
                  <a:lnTo>
                    <a:pt x="0" y="0"/>
                  </a:lnTo>
                  <a:lnTo>
                    <a:pt x="16" y="27"/>
                  </a:lnTo>
                  <a:lnTo>
                    <a:pt x="16" y="17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603" name="Freeform 505">
              <a:extLst>
                <a:ext uri="{FF2B5EF4-FFF2-40B4-BE49-F238E27FC236}">
                  <a16:creationId xmlns:a16="http://schemas.microsoft.com/office/drawing/2014/main" id="{327D2ACD-FF69-4D31-B510-B8EBE42C4CDB}"/>
                </a:ext>
              </a:extLst>
            </p:cNvPr>
            <p:cNvSpPr>
              <a:spLocks/>
            </p:cNvSpPr>
            <p:nvPr/>
          </p:nvSpPr>
          <p:spPr bwMode="gray">
            <a:xfrm>
              <a:off x="8664575" y="4794250"/>
              <a:ext cx="7938" cy="14288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0 h 9"/>
                <a:gd name="T4" fmla="*/ 5 w 5"/>
                <a:gd name="T5" fmla="*/ 9 h 9"/>
                <a:gd name="T6" fmla="*/ 5 w 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lnTo>
                    <a:pt x="0" y="0"/>
                  </a:lnTo>
                  <a:lnTo>
                    <a:pt x="5" y="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CCFC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604" name="Freeform 506">
              <a:extLst>
                <a:ext uri="{FF2B5EF4-FFF2-40B4-BE49-F238E27FC236}">
                  <a16:creationId xmlns:a16="http://schemas.microsoft.com/office/drawing/2014/main" id="{0C827FA5-FDB9-40CA-B646-1C0F4932237A}"/>
                </a:ext>
              </a:extLst>
            </p:cNvPr>
            <p:cNvSpPr>
              <a:spLocks/>
            </p:cNvSpPr>
            <p:nvPr/>
          </p:nvSpPr>
          <p:spPr bwMode="gray">
            <a:xfrm>
              <a:off x="8664575" y="4794250"/>
              <a:ext cx="7938" cy="14288"/>
            </a:xfrm>
            <a:custGeom>
              <a:avLst/>
              <a:gdLst>
                <a:gd name="T0" fmla="*/ 5 w 5"/>
                <a:gd name="T1" fmla="*/ 0 h 9"/>
                <a:gd name="T2" fmla="*/ 0 w 5"/>
                <a:gd name="T3" fmla="*/ 0 h 9"/>
                <a:gd name="T4" fmla="*/ 5 w 5"/>
                <a:gd name="T5" fmla="*/ 9 h 9"/>
                <a:gd name="T6" fmla="*/ 5 w 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lnTo>
                    <a:pt x="0" y="0"/>
                  </a:lnTo>
                  <a:lnTo>
                    <a:pt x="5" y="9"/>
                  </a:lnTo>
                  <a:lnTo>
                    <a:pt x="5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605" name="Freeform 507">
              <a:extLst>
                <a:ext uri="{FF2B5EF4-FFF2-40B4-BE49-F238E27FC236}">
                  <a16:creationId xmlns:a16="http://schemas.microsoft.com/office/drawing/2014/main" id="{BCBFECEF-E022-4812-8EC6-89CEBA299164}"/>
                </a:ext>
              </a:extLst>
            </p:cNvPr>
            <p:cNvSpPr>
              <a:spLocks/>
            </p:cNvSpPr>
            <p:nvPr/>
          </p:nvSpPr>
          <p:spPr bwMode="gray">
            <a:xfrm>
              <a:off x="8786813" y="5005388"/>
              <a:ext cx="92075" cy="160338"/>
            </a:xfrm>
            <a:custGeom>
              <a:avLst/>
              <a:gdLst>
                <a:gd name="T0" fmla="*/ 58 w 58"/>
                <a:gd name="T1" fmla="*/ 0 h 101"/>
                <a:gd name="T2" fmla="*/ 0 w 58"/>
                <a:gd name="T3" fmla="*/ 0 h 101"/>
                <a:gd name="T4" fmla="*/ 10 w 58"/>
                <a:gd name="T5" fmla="*/ 18 h 101"/>
                <a:gd name="T6" fmla="*/ 41 w 58"/>
                <a:gd name="T7" fmla="*/ 18 h 101"/>
                <a:gd name="T8" fmla="*/ 41 w 58"/>
                <a:gd name="T9" fmla="*/ 34 h 101"/>
                <a:gd name="T10" fmla="*/ 41 w 58"/>
                <a:gd name="T11" fmla="*/ 71 h 101"/>
                <a:gd name="T12" fmla="*/ 58 w 58"/>
                <a:gd name="T13" fmla="*/ 101 h 101"/>
                <a:gd name="T14" fmla="*/ 58 w 58"/>
                <a:gd name="T1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101">
                  <a:moveTo>
                    <a:pt x="58" y="0"/>
                  </a:moveTo>
                  <a:lnTo>
                    <a:pt x="0" y="0"/>
                  </a:lnTo>
                  <a:lnTo>
                    <a:pt x="10" y="18"/>
                  </a:lnTo>
                  <a:lnTo>
                    <a:pt x="41" y="18"/>
                  </a:lnTo>
                  <a:lnTo>
                    <a:pt x="41" y="34"/>
                  </a:lnTo>
                  <a:lnTo>
                    <a:pt x="41" y="71"/>
                  </a:lnTo>
                  <a:lnTo>
                    <a:pt x="58" y="10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CCCFC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606" name="Freeform 508">
              <a:extLst>
                <a:ext uri="{FF2B5EF4-FFF2-40B4-BE49-F238E27FC236}">
                  <a16:creationId xmlns:a16="http://schemas.microsoft.com/office/drawing/2014/main" id="{4E84F6A3-59E3-463E-B9F7-E4C2A6265C36}"/>
                </a:ext>
              </a:extLst>
            </p:cNvPr>
            <p:cNvSpPr>
              <a:spLocks/>
            </p:cNvSpPr>
            <p:nvPr/>
          </p:nvSpPr>
          <p:spPr bwMode="gray">
            <a:xfrm>
              <a:off x="8786813" y="5005388"/>
              <a:ext cx="92075" cy="160338"/>
            </a:xfrm>
            <a:custGeom>
              <a:avLst/>
              <a:gdLst>
                <a:gd name="T0" fmla="*/ 58 w 58"/>
                <a:gd name="T1" fmla="*/ 0 h 101"/>
                <a:gd name="T2" fmla="*/ 0 w 58"/>
                <a:gd name="T3" fmla="*/ 0 h 101"/>
                <a:gd name="T4" fmla="*/ 10 w 58"/>
                <a:gd name="T5" fmla="*/ 18 h 101"/>
                <a:gd name="T6" fmla="*/ 41 w 58"/>
                <a:gd name="T7" fmla="*/ 18 h 101"/>
                <a:gd name="T8" fmla="*/ 41 w 58"/>
                <a:gd name="T9" fmla="*/ 34 h 101"/>
                <a:gd name="T10" fmla="*/ 41 w 58"/>
                <a:gd name="T11" fmla="*/ 71 h 101"/>
                <a:gd name="T12" fmla="*/ 58 w 58"/>
                <a:gd name="T13" fmla="*/ 101 h 101"/>
                <a:gd name="T14" fmla="*/ 58 w 58"/>
                <a:gd name="T1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101">
                  <a:moveTo>
                    <a:pt x="58" y="0"/>
                  </a:moveTo>
                  <a:lnTo>
                    <a:pt x="0" y="0"/>
                  </a:lnTo>
                  <a:lnTo>
                    <a:pt x="10" y="18"/>
                  </a:lnTo>
                  <a:lnTo>
                    <a:pt x="41" y="18"/>
                  </a:lnTo>
                  <a:lnTo>
                    <a:pt x="41" y="34"/>
                  </a:lnTo>
                  <a:lnTo>
                    <a:pt x="41" y="71"/>
                  </a:lnTo>
                  <a:lnTo>
                    <a:pt x="58" y="101"/>
                  </a:lnTo>
                  <a:lnTo>
                    <a:pt x="5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607" name="Freeform 509">
              <a:extLst>
                <a:ext uri="{FF2B5EF4-FFF2-40B4-BE49-F238E27FC236}">
                  <a16:creationId xmlns:a16="http://schemas.microsoft.com/office/drawing/2014/main" id="{EB27018B-70B5-4683-B871-A5B8B3E23A77}"/>
                </a:ext>
              </a:extLst>
            </p:cNvPr>
            <p:cNvSpPr>
              <a:spLocks/>
            </p:cNvSpPr>
            <p:nvPr/>
          </p:nvSpPr>
          <p:spPr bwMode="gray">
            <a:xfrm>
              <a:off x="8818563" y="5059363"/>
              <a:ext cx="33338" cy="58738"/>
            </a:xfrm>
            <a:custGeom>
              <a:avLst/>
              <a:gdLst>
                <a:gd name="T0" fmla="*/ 21 w 21"/>
                <a:gd name="T1" fmla="*/ 0 h 37"/>
                <a:gd name="T2" fmla="*/ 0 w 21"/>
                <a:gd name="T3" fmla="*/ 0 h 37"/>
                <a:gd name="T4" fmla="*/ 21 w 21"/>
                <a:gd name="T5" fmla="*/ 37 h 37"/>
                <a:gd name="T6" fmla="*/ 21 w 21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7">
                  <a:moveTo>
                    <a:pt x="21" y="0"/>
                  </a:moveTo>
                  <a:lnTo>
                    <a:pt x="0" y="0"/>
                  </a:lnTo>
                  <a:lnTo>
                    <a:pt x="21" y="3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3B93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608" name="Freeform 510">
              <a:extLst>
                <a:ext uri="{FF2B5EF4-FFF2-40B4-BE49-F238E27FC236}">
                  <a16:creationId xmlns:a16="http://schemas.microsoft.com/office/drawing/2014/main" id="{FCA7D595-C465-433E-AFD0-5221C314C7E7}"/>
                </a:ext>
              </a:extLst>
            </p:cNvPr>
            <p:cNvSpPr>
              <a:spLocks/>
            </p:cNvSpPr>
            <p:nvPr/>
          </p:nvSpPr>
          <p:spPr bwMode="gray">
            <a:xfrm>
              <a:off x="8818563" y="5059363"/>
              <a:ext cx="33338" cy="58738"/>
            </a:xfrm>
            <a:custGeom>
              <a:avLst/>
              <a:gdLst>
                <a:gd name="T0" fmla="*/ 21 w 21"/>
                <a:gd name="T1" fmla="*/ 0 h 37"/>
                <a:gd name="T2" fmla="*/ 0 w 21"/>
                <a:gd name="T3" fmla="*/ 0 h 37"/>
                <a:gd name="T4" fmla="*/ 21 w 21"/>
                <a:gd name="T5" fmla="*/ 37 h 37"/>
                <a:gd name="T6" fmla="*/ 21 w 21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7">
                  <a:moveTo>
                    <a:pt x="21" y="0"/>
                  </a:moveTo>
                  <a:lnTo>
                    <a:pt x="0" y="0"/>
                  </a:lnTo>
                  <a:lnTo>
                    <a:pt x="21" y="37"/>
                  </a:lnTo>
                  <a:lnTo>
                    <a:pt x="21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609" name="Freeform 511">
              <a:extLst>
                <a:ext uri="{FF2B5EF4-FFF2-40B4-BE49-F238E27FC236}">
                  <a16:creationId xmlns:a16="http://schemas.microsoft.com/office/drawing/2014/main" id="{7143C4BE-5778-43E5-9430-6128F0E823F9}"/>
                </a:ext>
              </a:extLst>
            </p:cNvPr>
            <p:cNvSpPr>
              <a:spLocks/>
            </p:cNvSpPr>
            <p:nvPr/>
          </p:nvSpPr>
          <p:spPr bwMode="gray">
            <a:xfrm>
              <a:off x="8802688" y="5033963"/>
              <a:ext cx="49213" cy="25400"/>
            </a:xfrm>
            <a:custGeom>
              <a:avLst/>
              <a:gdLst>
                <a:gd name="T0" fmla="*/ 31 w 31"/>
                <a:gd name="T1" fmla="*/ 0 h 16"/>
                <a:gd name="T2" fmla="*/ 0 w 31"/>
                <a:gd name="T3" fmla="*/ 0 h 16"/>
                <a:gd name="T4" fmla="*/ 10 w 31"/>
                <a:gd name="T5" fmla="*/ 16 h 16"/>
                <a:gd name="T6" fmla="*/ 31 w 31"/>
                <a:gd name="T7" fmla="*/ 16 h 16"/>
                <a:gd name="T8" fmla="*/ 31 w 31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6">
                  <a:moveTo>
                    <a:pt x="31" y="0"/>
                  </a:moveTo>
                  <a:lnTo>
                    <a:pt x="0" y="0"/>
                  </a:lnTo>
                  <a:lnTo>
                    <a:pt x="10" y="16"/>
                  </a:lnTo>
                  <a:lnTo>
                    <a:pt x="31" y="16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1D65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610" name="Freeform 512">
              <a:extLst>
                <a:ext uri="{FF2B5EF4-FFF2-40B4-BE49-F238E27FC236}">
                  <a16:creationId xmlns:a16="http://schemas.microsoft.com/office/drawing/2014/main" id="{289A9D7D-D38C-4B34-9753-BECB8322E4C1}"/>
                </a:ext>
              </a:extLst>
            </p:cNvPr>
            <p:cNvSpPr>
              <a:spLocks/>
            </p:cNvSpPr>
            <p:nvPr/>
          </p:nvSpPr>
          <p:spPr bwMode="gray">
            <a:xfrm>
              <a:off x="8802688" y="5033963"/>
              <a:ext cx="49213" cy="25400"/>
            </a:xfrm>
            <a:custGeom>
              <a:avLst/>
              <a:gdLst>
                <a:gd name="T0" fmla="*/ 31 w 31"/>
                <a:gd name="T1" fmla="*/ 0 h 16"/>
                <a:gd name="T2" fmla="*/ 0 w 31"/>
                <a:gd name="T3" fmla="*/ 0 h 16"/>
                <a:gd name="T4" fmla="*/ 10 w 31"/>
                <a:gd name="T5" fmla="*/ 16 h 16"/>
                <a:gd name="T6" fmla="*/ 31 w 31"/>
                <a:gd name="T7" fmla="*/ 16 h 16"/>
                <a:gd name="T8" fmla="*/ 31 w 31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6">
                  <a:moveTo>
                    <a:pt x="31" y="0"/>
                  </a:moveTo>
                  <a:lnTo>
                    <a:pt x="0" y="0"/>
                  </a:lnTo>
                  <a:lnTo>
                    <a:pt x="10" y="16"/>
                  </a:lnTo>
                  <a:lnTo>
                    <a:pt x="31" y="16"/>
                  </a:lnTo>
                  <a:lnTo>
                    <a:pt x="31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prstClr val="black"/>
                </a:solidFill>
              </a:endParaRPr>
            </a:p>
          </p:txBody>
        </p:sp>
      </p:grpSp>
      <p:pic>
        <p:nvPicPr>
          <p:cNvPr id="611" name="Picture 610">
            <a:extLst>
              <a:ext uri="{FF2B5EF4-FFF2-40B4-BE49-F238E27FC236}">
                <a16:creationId xmlns:a16="http://schemas.microsoft.com/office/drawing/2014/main" id="{FF67C498-3D63-4824-8C5B-4941F243BC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631" y="1370863"/>
            <a:ext cx="317906" cy="1008528"/>
          </a:xfrm>
          <a:prstGeom prst="rect">
            <a:avLst/>
          </a:prstGeom>
        </p:spPr>
      </p:pic>
      <p:grpSp>
        <p:nvGrpSpPr>
          <p:cNvPr id="1339" name="Group 1338">
            <a:extLst>
              <a:ext uri="{FF2B5EF4-FFF2-40B4-BE49-F238E27FC236}">
                <a16:creationId xmlns:a16="http://schemas.microsoft.com/office/drawing/2014/main" id="{642EC202-1E05-4FB1-A912-6B0532227D47}"/>
              </a:ext>
            </a:extLst>
          </p:cNvPr>
          <p:cNvGrpSpPr/>
          <p:nvPr/>
        </p:nvGrpSpPr>
        <p:grpSpPr>
          <a:xfrm rot="4890704">
            <a:off x="9479206" y="1290154"/>
            <a:ext cx="1139396" cy="1276223"/>
            <a:chOff x="11241624" y="3723425"/>
            <a:chExt cx="1380588" cy="1517650"/>
          </a:xfrm>
        </p:grpSpPr>
        <p:sp>
          <p:nvSpPr>
            <p:cNvPr id="1340" name="Freeform 5">
              <a:extLst>
                <a:ext uri="{FF2B5EF4-FFF2-40B4-BE49-F238E27FC236}">
                  <a16:creationId xmlns:a16="http://schemas.microsoft.com/office/drawing/2014/main" id="{0577FA5D-6CB0-4B62-9CC9-9F76F39A5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07580" y="4507650"/>
              <a:ext cx="460375" cy="447675"/>
            </a:xfrm>
            <a:custGeom>
              <a:avLst/>
              <a:gdLst>
                <a:gd name="T0" fmla="*/ 123 w 136"/>
                <a:gd name="T1" fmla="*/ 95 h 133"/>
                <a:gd name="T2" fmla="*/ 111 w 136"/>
                <a:gd name="T3" fmla="*/ 113 h 133"/>
                <a:gd name="T4" fmla="*/ 104 w 136"/>
                <a:gd name="T5" fmla="*/ 119 h 133"/>
                <a:gd name="T6" fmla="*/ 104 w 136"/>
                <a:gd name="T7" fmla="*/ 119 h 133"/>
                <a:gd name="T8" fmla="*/ 104 w 136"/>
                <a:gd name="T9" fmla="*/ 119 h 133"/>
                <a:gd name="T10" fmla="*/ 97 w 136"/>
                <a:gd name="T11" fmla="*/ 124 h 133"/>
                <a:gd name="T12" fmla="*/ 94 w 136"/>
                <a:gd name="T13" fmla="*/ 126 h 133"/>
                <a:gd name="T14" fmla="*/ 91 w 136"/>
                <a:gd name="T15" fmla="*/ 127 h 133"/>
                <a:gd name="T16" fmla="*/ 79 w 136"/>
                <a:gd name="T17" fmla="*/ 131 h 133"/>
                <a:gd name="T18" fmla="*/ 70 w 136"/>
                <a:gd name="T19" fmla="*/ 133 h 133"/>
                <a:gd name="T20" fmla="*/ 67 w 136"/>
                <a:gd name="T21" fmla="*/ 133 h 133"/>
                <a:gd name="T22" fmla="*/ 62 w 136"/>
                <a:gd name="T23" fmla="*/ 133 h 133"/>
                <a:gd name="T24" fmla="*/ 58 w 136"/>
                <a:gd name="T25" fmla="*/ 132 h 133"/>
                <a:gd name="T26" fmla="*/ 42 w 136"/>
                <a:gd name="T27" fmla="*/ 128 h 133"/>
                <a:gd name="T28" fmla="*/ 27 w 136"/>
                <a:gd name="T29" fmla="*/ 119 h 133"/>
                <a:gd name="T30" fmla="*/ 18 w 136"/>
                <a:gd name="T31" fmla="*/ 110 h 133"/>
                <a:gd name="T32" fmla="*/ 9 w 136"/>
                <a:gd name="T33" fmla="*/ 46 h 133"/>
                <a:gd name="T34" fmla="*/ 90 w 136"/>
                <a:gd name="T35" fmla="*/ 14 h 133"/>
                <a:gd name="T36" fmla="*/ 123 w 136"/>
                <a:gd name="T37" fmla="*/ 9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6" h="133">
                  <a:moveTo>
                    <a:pt x="123" y="95"/>
                  </a:moveTo>
                  <a:cubicBezTo>
                    <a:pt x="120" y="102"/>
                    <a:pt x="116" y="108"/>
                    <a:pt x="111" y="113"/>
                  </a:cubicBezTo>
                  <a:cubicBezTo>
                    <a:pt x="109" y="115"/>
                    <a:pt x="107" y="118"/>
                    <a:pt x="104" y="119"/>
                  </a:cubicBezTo>
                  <a:cubicBezTo>
                    <a:pt x="104" y="119"/>
                    <a:pt x="104" y="119"/>
                    <a:pt x="104" y="119"/>
                  </a:cubicBezTo>
                  <a:cubicBezTo>
                    <a:pt x="104" y="119"/>
                    <a:pt x="104" y="119"/>
                    <a:pt x="104" y="119"/>
                  </a:cubicBezTo>
                  <a:cubicBezTo>
                    <a:pt x="102" y="121"/>
                    <a:pt x="99" y="123"/>
                    <a:pt x="97" y="124"/>
                  </a:cubicBezTo>
                  <a:cubicBezTo>
                    <a:pt x="96" y="125"/>
                    <a:pt x="95" y="125"/>
                    <a:pt x="94" y="126"/>
                  </a:cubicBezTo>
                  <a:cubicBezTo>
                    <a:pt x="93" y="126"/>
                    <a:pt x="92" y="127"/>
                    <a:pt x="91" y="127"/>
                  </a:cubicBezTo>
                  <a:cubicBezTo>
                    <a:pt x="87" y="129"/>
                    <a:pt x="83" y="130"/>
                    <a:pt x="79" y="131"/>
                  </a:cubicBezTo>
                  <a:cubicBezTo>
                    <a:pt x="76" y="132"/>
                    <a:pt x="73" y="132"/>
                    <a:pt x="70" y="133"/>
                  </a:cubicBezTo>
                  <a:cubicBezTo>
                    <a:pt x="69" y="133"/>
                    <a:pt x="68" y="133"/>
                    <a:pt x="67" y="133"/>
                  </a:cubicBezTo>
                  <a:cubicBezTo>
                    <a:pt x="65" y="133"/>
                    <a:pt x="63" y="133"/>
                    <a:pt x="62" y="133"/>
                  </a:cubicBezTo>
                  <a:cubicBezTo>
                    <a:pt x="60" y="132"/>
                    <a:pt x="59" y="132"/>
                    <a:pt x="58" y="132"/>
                  </a:cubicBezTo>
                  <a:cubicBezTo>
                    <a:pt x="53" y="132"/>
                    <a:pt x="47" y="130"/>
                    <a:pt x="42" y="128"/>
                  </a:cubicBezTo>
                  <a:cubicBezTo>
                    <a:pt x="36" y="125"/>
                    <a:pt x="31" y="122"/>
                    <a:pt x="27" y="119"/>
                  </a:cubicBezTo>
                  <a:cubicBezTo>
                    <a:pt x="23" y="116"/>
                    <a:pt x="20" y="113"/>
                    <a:pt x="18" y="110"/>
                  </a:cubicBezTo>
                  <a:cubicBezTo>
                    <a:pt x="4" y="92"/>
                    <a:pt x="0" y="68"/>
                    <a:pt x="9" y="46"/>
                  </a:cubicBezTo>
                  <a:cubicBezTo>
                    <a:pt x="22" y="15"/>
                    <a:pt x="59" y="0"/>
                    <a:pt x="90" y="14"/>
                  </a:cubicBezTo>
                  <a:cubicBezTo>
                    <a:pt x="122" y="27"/>
                    <a:pt x="136" y="64"/>
                    <a:pt x="123" y="95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1" name="Freeform 39">
              <a:extLst>
                <a:ext uri="{FF2B5EF4-FFF2-40B4-BE49-F238E27FC236}">
                  <a16:creationId xmlns:a16="http://schemas.microsoft.com/office/drawing/2014/main" id="{57D93250-621F-4F7E-B3AD-14E722CA56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809155" y="4426687"/>
              <a:ext cx="642937" cy="636588"/>
            </a:xfrm>
            <a:custGeom>
              <a:avLst/>
              <a:gdLst>
                <a:gd name="T0" fmla="*/ 175 w 190"/>
                <a:gd name="T1" fmla="*/ 108 h 189"/>
                <a:gd name="T2" fmla="*/ 172 w 190"/>
                <a:gd name="T3" fmla="*/ 89 h 189"/>
                <a:gd name="T4" fmla="*/ 187 w 190"/>
                <a:gd name="T5" fmla="*/ 75 h 189"/>
                <a:gd name="T6" fmla="*/ 180 w 190"/>
                <a:gd name="T7" fmla="*/ 48 h 189"/>
                <a:gd name="T8" fmla="*/ 161 w 190"/>
                <a:gd name="T9" fmla="*/ 48 h 189"/>
                <a:gd name="T10" fmla="*/ 145 w 190"/>
                <a:gd name="T11" fmla="*/ 36 h 189"/>
                <a:gd name="T12" fmla="*/ 146 w 190"/>
                <a:gd name="T13" fmla="*/ 16 h 189"/>
                <a:gd name="T14" fmla="*/ 122 w 190"/>
                <a:gd name="T15" fmla="*/ 1 h 189"/>
                <a:gd name="T16" fmla="*/ 108 w 190"/>
                <a:gd name="T17" fmla="*/ 15 h 189"/>
                <a:gd name="T18" fmla="*/ 89 w 190"/>
                <a:gd name="T19" fmla="*/ 18 h 189"/>
                <a:gd name="T20" fmla="*/ 76 w 190"/>
                <a:gd name="T21" fmla="*/ 2 h 189"/>
                <a:gd name="T22" fmla="*/ 48 w 190"/>
                <a:gd name="T23" fmla="*/ 9 h 189"/>
                <a:gd name="T24" fmla="*/ 48 w 190"/>
                <a:gd name="T25" fmla="*/ 28 h 189"/>
                <a:gd name="T26" fmla="*/ 36 w 190"/>
                <a:gd name="T27" fmla="*/ 44 h 189"/>
                <a:gd name="T28" fmla="*/ 16 w 190"/>
                <a:gd name="T29" fmla="*/ 43 h 189"/>
                <a:gd name="T30" fmla="*/ 2 w 190"/>
                <a:gd name="T31" fmla="*/ 67 h 189"/>
                <a:gd name="T32" fmla="*/ 15 w 190"/>
                <a:gd name="T33" fmla="*/ 81 h 189"/>
                <a:gd name="T34" fmla="*/ 18 w 190"/>
                <a:gd name="T35" fmla="*/ 100 h 189"/>
                <a:gd name="T36" fmla="*/ 3 w 190"/>
                <a:gd name="T37" fmla="*/ 114 h 189"/>
                <a:gd name="T38" fmla="*/ 10 w 190"/>
                <a:gd name="T39" fmla="*/ 141 h 189"/>
                <a:gd name="T40" fmla="*/ 29 w 190"/>
                <a:gd name="T41" fmla="*/ 141 h 189"/>
                <a:gd name="T42" fmla="*/ 45 w 190"/>
                <a:gd name="T43" fmla="*/ 153 h 189"/>
                <a:gd name="T44" fmla="*/ 44 w 190"/>
                <a:gd name="T45" fmla="*/ 173 h 189"/>
                <a:gd name="T46" fmla="*/ 68 w 190"/>
                <a:gd name="T47" fmla="*/ 188 h 189"/>
                <a:gd name="T48" fmla="*/ 81 w 190"/>
                <a:gd name="T49" fmla="*/ 174 h 189"/>
                <a:gd name="T50" fmla="*/ 101 w 190"/>
                <a:gd name="T51" fmla="*/ 172 h 189"/>
                <a:gd name="T52" fmla="*/ 114 w 190"/>
                <a:gd name="T53" fmla="*/ 187 h 189"/>
                <a:gd name="T54" fmla="*/ 142 w 190"/>
                <a:gd name="T55" fmla="*/ 180 h 189"/>
                <a:gd name="T56" fmla="*/ 142 w 190"/>
                <a:gd name="T57" fmla="*/ 160 h 189"/>
                <a:gd name="T58" fmla="*/ 153 w 190"/>
                <a:gd name="T59" fmla="*/ 145 h 189"/>
                <a:gd name="T60" fmla="*/ 174 w 190"/>
                <a:gd name="T61" fmla="*/ 146 h 189"/>
                <a:gd name="T62" fmla="*/ 188 w 190"/>
                <a:gd name="T63" fmla="*/ 121 h 189"/>
                <a:gd name="T64" fmla="*/ 68 w 190"/>
                <a:gd name="T65" fmla="*/ 157 h 189"/>
                <a:gd name="T66" fmla="*/ 122 w 190"/>
                <a:gd name="T67" fmla="*/ 32 h 189"/>
                <a:gd name="T68" fmla="*/ 68 w 190"/>
                <a:gd name="T69" fmla="*/ 15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0" h="189">
                  <a:moveTo>
                    <a:pt x="187" y="116"/>
                  </a:moveTo>
                  <a:cubicBezTo>
                    <a:pt x="175" y="108"/>
                    <a:pt x="175" y="108"/>
                    <a:pt x="175" y="108"/>
                  </a:cubicBezTo>
                  <a:cubicBezTo>
                    <a:pt x="173" y="107"/>
                    <a:pt x="172" y="104"/>
                    <a:pt x="172" y="102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72" y="87"/>
                    <a:pt x="173" y="84"/>
                    <a:pt x="175" y="83"/>
                  </a:cubicBezTo>
                  <a:cubicBezTo>
                    <a:pt x="187" y="75"/>
                    <a:pt x="187" y="75"/>
                    <a:pt x="187" y="75"/>
                  </a:cubicBezTo>
                  <a:cubicBezTo>
                    <a:pt x="189" y="74"/>
                    <a:pt x="190" y="71"/>
                    <a:pt x="189" y="70"/>
                  </a:cubicBezTo>
                  <a:cubicBezTo>
                    <a:pt x="180" y="48"/>
                    <a:pt x="180" y="48"/>
                    <a:pt x="180" y="48"/>
                  </a:cubicBezTo>
                  <a:cubicBezTo>
                    <a:pt x="179" y="46"/>
                    <a:pt x="177" y="44"/>
                    <a:pt x="175" y="45"/>
                  </a:cubicBezTo>
                  <a:cubicBezTo>
                    <a:pt x="161" y="48"/>
                    <a:pt x="161" y="48"/>
                    <a:pt x="161" y="48"/>
                  </a:cubicBezTo>
                  <a:cubicBezTo>
                    <a:pt x="159" y="48"/>
                    <a:pt x="156" y="47"/>
                    <a:pt x="155" y="45"/>
                  </a:cubicBezTo>
                  <a:cubicBezTo>
                    <a:pt x="145" y="36"/>
                    <a:pt x="145" y="36"/>
                    <a:pt x="145" y="36"/>
                  </a:cubicBezTo>
                  <a:cubicBezTo>
                    <a:pt x="144" y="35"/>
                    <a:pt x="143" y="32"/>
                    <a:pt x="143" y="30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7" y="14"/>
                    <a:pt x="146" y="11"/>
                    <a:pt x="144" y="10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0" y="1"/>
                    <a:pt x="118" y="1"/>
                    <a:pt x="116" y="3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7" y="17"/>
                    <a:pt x="105" y="18"/>
                    <a:pt x="102" y="18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7" y="18"/>
                    <a:pt x="84" y="16"/>
                    <a:pt x="83" y="14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4" y="1"/>
                    <a:pt x="72" y="0"/>
                    <a:pt x="70" y="1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6" y="10"/>
                    <a:pt x="45" y="12"/>
                    <a:pt x="45" y="15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31"/>
                    <a:pt x="47" y="34"/>
                    <a:pt x="46" y="35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5" y="46"/>
                    <a:pt x="32" y="46"/>
                    <a:pt x="30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4" y="43"/>
                    <a:pt x="12" y="44"/>
                    <a:pt x="11" y="46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1" y="69"/>
                    <a:pt x="2" y="72"/>
                    <a:pt x="3" y="73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7" y="82"/>
                    <a:pt x="18" y="85"/>
                    <a:pt x="18" y="87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18" y="102"/>
                    <a:pt x="17" y="105"/>
                    <a:pt x="15" y="106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5"/>
                    <a:pt x="0" y="118"/>
                    <a:pt x="1" y="120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0" y="143"/>
                    <a:pt x="13" y="145"/>
                    <a:pt x="15" y="144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31" y="141"/>
                    <a:pt x="34" y="142"/>
                    <a:pt x="35" y="144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5"/>
                    <a:pt x="47" y="157"/>
                    <a:pt x="46" y="159"/>
                  </a:cubicBezTo>
                  <a:cubicBezTo>
                    <a:pt x="44" y="173"/>
                    <a:pt x="44" y="173"/>
                    <a:pt x="44" y="173"/>
                  </a:cubicBezTo>
                  <a:cubicBezTo>
                    <a:pt x="43" y="175"/>
                    <a:pt x="44" y="178"/>
                    <a:pt x="46" y="179"/>
                  </a:cubicBezTo>
                  <a:cubicBezTo>
                    <a:pt x="68" y="188"/>
                    <a:pt x="68" y="188"/>
                    <a:pt x="68" y="188"/>
                  </a:cubicBezTo>
                  <a:cubicBezTo>
                    <a:pt x="70" y="189"/>
                    <a:pt x="72" y="188"/>
                    <a:pt x="73" y="186"/>
                  </a:cubicBezTo>
                  <a:cubicBezTo>
                    <a:pt x="81" y="174"/>
                    <a:pt x="81" y="174"/>
                    <a:pt x="81" y="174"/>
                  </a:cubicBezTo>
                  <a:cubicBezTo>
                    <a:pt x="83" y="173"/>
                    <a:pt x="85" y="171"/>
                    <a:pt x="88" y="171"/>
                  </a:cubicBezTo>
                  <a:cubicBezTo>
                    <a:pt x="101" y="172"/>
                    <a:pt x="101" y="172"/>
                    <a:pt x="101" y="172"/>
                  </a:cubicBezTo>
                  <a:cubicBezTo>
                    <a:pt x="103" y="172"/>
                    <a:pt x="105" y="173"/>
                    <a:pt x="106" y="174"/>
                  </a:cubicBezTo>
                  <a:cubicBezTo>
                    <a:pt x="114" y="187"/>
                    <a:pt x="114" y="187"/>
                    <a:pt x="114" y="187"/>
                  </a:cubicBezTo>
                  <a:cubicBezTo>
                    <a:pt x="115" y="188"/>
                    <a:pt x="118" y="189"/>
                    <a:pt x="120" y="188"/>
                  </a:cubicBezTo>
                  <a:cubicBezTo>
                    <a:pt x="142" y="180"/>
                    <a:pt x="142" y="180"/>
                    <a:pt x="142" y="180"/>
                  </a:cubicBezTo>
                  <a:cubicBezTo>
                    <a:pt x="144" y="179"/>
                    <a:pt x="145" y="176"/>
                    <a:pt x="145" y="174"/>
                  </a:cubicBezTo>
                  <a:cubicBezTo>
                    <a:pt x="142" y="160"/>
                    <a:pt x="142" y="160"/>
                    <a:pt x="142" y="160"/>
                  </a:cubicBezTo>
                  <a:cubicBezTo>
                    <a:pt x="141" y="158"/>
                    <a:pt x="142" y="156"/>
                    <a:pt x="144" y="154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5" y="143"/>
                    <a:pt x="158" y="142"/>
                    <a:pt x="160" y="143"/>
                  </a:cubicBezTo>
                  <a:cubicBezTo>
                    <a:pt x="174" y="146"/>
                    <a:pt x="174" y="146"/>
                    <a:pt x="174" y="146"/>
                  </a:cubicBezTo>
                  <a:cubicBezTo>
                    <a:pt x="176" y="146"/>
                    <a:pt x="178" y="145"/>
                    <a:pt x="179" y="143"/>
                  </a:cubicBezTo>
                  <a:cubicBezTo>
                    <a:pt x="188" y="121"/>
                    <a:pt x="188" y="121"/>
                    <a:pt x="188" y="121"/>
                  </a:cubicBezTo>
                  <a:cubicBezTo>
                    <a:pt x="189" y="120"/>
                    <a:pt x="188" y="117"/>
                    <a:pt x="187" y="116"/>
                  </a:cubicBezTo>
                  <a:close/>
                  <a:moveTo>
                    <a:pt x="68" y="157"/>
                  </a:moveTo>
                  <a:cubicBezTo>
                    <a:pt x="33" y="143"/>
                    <a:pt x="17" y="102"/>
                    <a:pt x="32" y="68"/>
                  </a:cubicBezTo>
                  <a:cubicBezTo>
                    <a:pt x="47" y="33"/>
                    <a:pt x="87" y="17"/>
                    <a:pt x="122" y="32"/>
                  </a:cubicBezTo>
                  <a:cubicBezTo>
                    <a:pt x="156" y="46"/>
                    <a:pt x="173" y="87"/>
                    <a:pt x="158" y="121"/>
                  </a:cubicBezTo>
                  <a:cubicBezTo>
                    <a:pt x="143" y="156"/>
                    <a:pt x="103" y="172"/>
                    <a:pt x="68" y="15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2" name="Freeform 40">
              <a:extLst>
                <a:ext uri="{FF2B5EF4-FFF2-40B4-BE49-F238E27FC236}">
                  <a16:creationId xmlns:a16="http://schemas.microsoft.com/office/drawing/2014/main" id="{E80FF78B-7C4F-464A-A511-905100ACC4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20205" y="3723425"/>
              <a:ext cx="796925" cy="823913"/>
            </a:xfrm>
            <a:custGeom>
              <a:avLst/>
              <a:gdLst>
                <a:gd name="T0" fmla="*/ 218 w 236"/>
                <a:gd name="T1" fmla="*/ 140 h 245"/>
                <a:gd name="T2" fmla="*/ 214 w 236"/>
                <a:gd name="T3" fmla="*/ 115 h 245"/>
                <a:gd name="T4" fmla="*/ 233 w 236"/>
                <a:gd name="T5" fmla="*/ 98 h 245"/>
                <a:gd name="T6" fmla="*/ 224 w 236"/>
                <a:gd name="T7" fmla="*/ 62 h 245"/>
                <a:gd name="T8" fmla="*/ 201 w 236"/>
                <a:gd name="T9" fmla="*/ 62 h 245"/>
                <a:gd name="T10" fmla="*/ 181 w 236"/>
                <a:gd name="T11" fmla="*/ 47 h 245"/>
                <a:gd name="T12" fmla="*/ 182 w 236"/>
                <a:gd name="T13" fmla="*/ 21 h 245"/>
                <a:gd name="T14" fmla="*/ 152 w 236"/>
                <a:gd name="T15" fmla="*/ 2 h 245"/>
                <a:gd name="T16" fmla="*/ 135 w 236"/>
                <a:gd name="T17" fmla="*/ 19 h 245"/>
                <a:gd name="T18" fmla="*/ 111 w 236"/>
                <a:gd name="T19" fmla="*/ 23 h 245"/>
                <a:gd name="T20" fmla="*/ 94 w 236"/>
                <a:gd name="T21" fmla="*/ 4 h 245"/>
                <a:gd name="T22" fmla="*/ 60 w 236"/>
                <a:gd name="T23" fmla="*/ 12 h 245"/>
                <a:gd name="T24" fmla="*/ 60 w 236"/>
                <a:gd name="T25" fmla="*/ 37 h 245"/>
                <a:gd name="T26" fmla="*/ 46 w 236"/>
                <a:gd name="T27" fmla="*/ 58 h 245"/>
                <a:gd name="T28" fmla="*/ 20 w 236"/>
                <a:gd name="T29" fmla="*/ 56 h 245"/>
                <a:gd name="T30" fmla="*/ 2 w 236"/>
                <a:gd name="T31" fmla="*/ 87 h 245"/>
                <a:gd name="T32" fmla="*/ 19 w 236"/>
                <a:gd name="T33" fmla="*/ 105 h 245"/>
                <a:gd name="T34" fmla="*/ 22 w 236"/>
                <a:gd name="T35" fmla="*/ 130 h 245"/>
                <a:gd name="T36" fmla="*/ 4 w 236"/>
                <a:gd name="T37" fmla="*/ 148 h 245"/>
                <a:gd name="T38" fmla="*/ 12 w 236"/>
                <a:gd name="T39" fmla="*/ 183 h 245"/>
                <a:gd name="T40" fmla="*/ 36 w 236"/>
                <a:gd name="T41" fmla="*/ 183 h 245"/>
                <a:gd name="T42" fmla="*/ 56 w 236"/>
                <a:gd name="T43" fmla="*/ 198 h 245"/>
                <a:gd name="T44" fmla="*/ 54 w 236"/>
                <a:gd name="T45" fmla="*/ 224 h 245"/>
                <a:gd name="T46" fmla="*/ 85 w 236"/>
                <a:gd name="T47" fmla="*/ 243 h 245"/>
                <a:gd name="T48" fmla="*/ 102 w 236"/>
                <a:gd name="T49" fmla="*/ 226 h 245"/>
                <a:gd name="T50" fmla="*/ 126 w 236"/>
                <a:gd name="T51" fmla="*/ 222 h 245"/>
                <a:gd name="T52" fmla="*/ 142 w 236"/>
                <a:gd name="T53" fmla="*/ 242 h 245"/>
                <a:gd name="T54" fmla="*/ 177 w 236"/>
                <a:gd name="T55" fmla="*/ 233 h 245"/>
                <a:gd name="T56" fmla="*/ 177 w 236"/>
                <a:gd name="T57" fmla="*/ 208 h 245"/>
                <a:gd name="T58" fmla="*/ 191 w 236"/>
                <a:gd name="T59" fmla="*/ 188 h 245"/>
                <a:gd name="T60" fmla="*/ 217 w 236"/>
                <a:gd name="T61" fmla="*/ 189 h 245"/>
                <a:gd name="T62" fmla="*/ 235 w 236"/>
                <a:gd name="T63" fmla="*/ 158 h 245"/>
                <a:gd name="T64" fmla="*/ 85 w 236"/>
                <a:gd name="T65" fmla="*/ 204 h 245"/>
                <a:gd name="T66" fmla="*/ 152 w 236"/>
                <a:gd name="T67" fmla="*/ 41 h 245"/>
                <a:gd name="T68" fmla="*/ 85 w 236"/>
                <a:gd name="T69" fmla="*/ 20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6" h="245">
                  <a:moveTo>
                    <a:pt x="233" y="151"/>
                  </a:moveTo>
                  <a:cubicBezTo>
                    <a:pt x="218" y="140"/>
                    <a:pt x="218" y="140"/>
                    <a:pt x="218" y="140"/>
                  </a:cubicBezTo>
                  <a:cubicBezTo>
                    <a:pt x="215" y="139"/>
                    <a:pt x="214" y="135"/>
                    <a:pt x="214" y="132"/>
                  </a:cubicBezTo>
                  <a:cubicBezTo>
                    <a:pt x="214" y="115"/>
                    <a:pt x="214" y="115"/>
                    <a:pt x="214" y="115"/>
                  </a:cubicBezTo>
                  <a:cubicBezTo>
                    <a:pt x="214" y="112"/>
                    <a:pt x="216" y="109"/>
                    <a:pt x="218" y="108"/>
                  </a:cubicBezTo>
                  <a:cubicBezTo>
                    <a:pt x="233" y="98"/>
                    <a:pt x="233" y="98"/>
                    <a:pt x="233" y="98"/>
                  </a:cubicBezTo>
                  <a:cubicBezTo>
                    <a:pt x="235" y="96"/>
                    <a:pt x="236" y="93"/>
                    <a:pt x="235" y="90"/>
                  </a:cubicBezTo>
                  <a:cubicBezTo>
                    <a:pt x="224" y="62"/>
                    <a:pt x="224" y="62"/>
                    <a:pt x="224" y="62"/>
                  </a:cubicBezTo>
                  <a:cubicBezTo>
                    <a:pt x="223" y="60"/>
                    <a:pt x="221" y="58"/>
                    <a:pt x="218" y="58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198" y="63"/>
                    <a:pt x="194" y="61"/>
                    <a:pt x="193" y="59"/>
                  </a:cubicBezTo>
                  <a:cubicBezTo>
                    <a:pt x="181" y="47"/>
                    <a:pt x="181" y="47"/>
                    <a:pt x="181" y="47"/>
                  </a:cubicBezTo>
                  <a:cubicBezTo>
                    <a:pt x="179" y="45"/>
                    <a:pt x="178" y="41"/>
                    <a:pt x="179" y="39"/>
                  </a:cubicBezTo>
                  <a:cubicBezTo>
                    <a:pt x="182" y="21"/>
                    <a:pt x="182" y="21"/>
                    <a:pt x="182" y="21"/>
                  </a:cubicBezTo>
                  <a:cubicBezTo>
                    <a:pt x="183" y="18"/>
                    <a:pt x="182" y="15"/>
                    <a:pt x="179" y="14"/>
                  </a:cubicBezTo>
                  <a:cubicBezTo>
                    <a:pt x="152" y="2"/>
                    <a:pt x="152" y="2"/>
                    <a:pt x="152" y="2"/>
                  </a:cubicBezTo>
                  <a:cubicBezTo>
                    <a:pt x="150" y="1"/>
                    <a:pt x="147" y="2"/>
                    <a:pt x="145" y="4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4" y="22"/>
                    <a:pt x="130" y="24"/>
                    <a:pt x="128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09" y="23"/>
                    <a:pt x="105" y="21"/>
                    <a:pt x="104" y="19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3" y="1"/>
                    <a:pt x="90" y="0"/>
                    <a:pt x="87" y="1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8" y="14"/>
                    <a:pt x="56" y="16"/>
                    <a:pt x="57" y="19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60" y="40"/>
                    <a:pt x="59" y="44"/>
                    <a:pt x="57" y="46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0" y="60"/>
                    <a:pt x="38" y="60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18" y="55"/>
                    <a:pt x="15" y="57"/>
                    <a:pt x="14" y="60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1" y="90"/>
                    <a:pt x="2" y="93"/>
                    <a:pt x="4" y="95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21" y="107"/>
                    <a:pt x="23" y="110"/>
                    <a:pt x="23" y="113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2" y="133"/>
                    <a:pt x="21" y="136"/>
                    <a:pt x="19" y="138"/>
                  </a:cubicBezTo>
                  <a:cubicBezTo>
                    <a:pt x="4" y="148"/>
                    <a:pt x="4" y="148"/>
                    <a:pt x="4" y="148"/>
                  </a:cubicBezTo>
                  <a:cubicBezTo>
                    <a:pt x="2" y="149"/>
                    <a:pt x="0" y="153"/>
                    <a:pt x="2" y="155"/>
                  </a:cubicBezTo>
                  <a:cubicBezTo>
                    <a:pt x="12" y="183"/>
                    <a:pt x="12" y="183"/>
                    <a:pt x="12" y="183"/>
                  </a:cubicBezTo>
                  <a:cubicBezTo>
                    <a:pt x="13" y="186"/>
                    <a:pt x="16" y="188"/>
                    <a:pt x="19" y="187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9" y="183"/>
                    <a:pt x="42" y="184"/>
                    <a:pt x="44" y="186"/>
                  </a:cubicBezTo>
                  <a:cubicBezTo>
                    <a:pt x="56" y="198"/>
                    <a:pt x="56" y="198"/>
                    <a:pt x="56" y="198"/>
                  </a:cubicBezTo>
                  <a:cubicBezTo>
                    <a:pt x="58" y="200"/>
                    <a:pt x="59" y="204"/>
                    <a:pt x="58" y="207"/>
                  </a:cubicBezTo>
                  <a:cubicBezTo>
                    <a:pt x="54" y="224"/>
                    <a:pt x="54" y="224"/>
                    <a:pt x="54" y="224"/>
                  </a:cubicBezTo>
                  <a:cubicBezTo>
                    <a:pt x="54" y="227"/>
                    <a:pt x="55" y="230"/>
                    <a:pt x="58" y="232"/>
                  </a:cubicBezTo>
                  <a:cubicBezTo>
                    <a:pt x="85" y="243"/>
                    <a:pt x="85" y="243"/>
                    <a:pt x="85" y="243"/>
                  </a:cubicBezTo>
                  <a:cubicBezTo>
                    <a:pt x="87" y="244"/>
                    <a:pt x="90" y="244"/>
                    <a:pt x="92" y="241"/>
                  </a:cubicBezTo>
                  <a:cubicBezTo>
                    <a:pt x="102" y="226"/>
                    <a:pt x="102" y="226"/>
                    <a:pt x="102" y="226"/>
                  </a:cubicBezTo>
                  <a:cubicBezTo>
                    <a:pt x="103" y="224"/>
                    <a:pt x="106" y="222"/>
                    <a:pt x="109" y="222"/>
                  </a:cubicBezTo>
                  <a:cubicBezTo>
                    <a:pt x="126" y="222"/>
                    <a:pt x="126" y="222"/>
                    <a:pt x="126" y="222"/>
                  </a:cubicBezTo>
                  <a:cubicBezTo>
                    <a:pt x="128" y="222"/>
                    <a:pt x="132" y="224"/>
                    <a:pt x="133" y="226"/>
                  </a:cubicBezTo>
                  <a:cubicBezTo>
                    <a:pt x="142" y="242"/>
                    <a:pt x="142" y="242"/>
                    <a:pt x="142" y="242"/>
                  </a:cubicBezTo>
                  <a:cubicBezTo>
                    <a:pt x="144" y="244"/>
                    <a:pt x="147" y="245"/>
                    <a:pt x="150" y="244"/>
                  </a:cubicBezTo>
                  <a:cubicBezTo>
                    <a:pt x="177" y="233"/>
                    <a:pt x="177" y="233"/>
                    <a:pt x="177" y="233"/>
                  </a:cubicBezTo>
                  <a:cubicBezTo>
                    <a:pt x="179" y="232"/>
                    <a:pt x="181" y="229"/>
                    <a:pt x="180" y="226"/>
                  </a:cubicBezTo>
                  <a:cubicBezTo>
                    <a:pt x="177" y="208"/>
                    <a:pt x="177" y="208"/>
                    <a:pt x="177" y="208"/>
                  </a:cubicBezTo>
                  <a:cubicBezTo>
                    <a:pt x="176" y="205"/>
                    <a:pt x="178" y="202"/>
                    <a:pt x="180" y="200"/>
                  </a:cubicBezTo>
                  <a:cubicBezTo>
                    <a:pt x="191" y="188"/>
                    <a:pt x="191" y="188"/>
                    <a:pt x="191" y="188"/>
                  </a:cubicBezTo>
                  <a:cubicBezTo>
                    <a:pt x="193" y="186"/>
                    <a:pt x="197" y="185"/>
                    <a:pt x="199" y="185"/>
                  </a:cubicBezTo>
                  <a:cubicBezTo>
                    <a:pt x="217" y="189"/>
                    <a:pt x="217" y="189"/>
                    <a:pt x="217" y="189"/>
                  </a:cubicBezTo>
                  <a:cubicBezTo>
                    <a:pt x="219" y="190"/>
                    <a:pt x="222" y="188"/>
                    <a:pt x="223" y="186"/>
                  </a:cubicBezTo>
                  <a:cubicBezTo>
                    <a:pt x="235" y="158"/>
                    <a:pt x="235" y="158"/>
                    <a:pt x="235" y="158"/>
                  </a:cubicBezTo>
                  <a:cubicBezTo>
                    <a:pt x="235" y="155"/>
                    <a:pt x="235" y="152"/>
                    <a:pt x="233" y="151"/>
                  </a:cubicBezTo>
                  <a:moveTo>
                    <a:pt x="85" y="204"/>
                  </a:moveTo>
                  <a:cubicBezTo>
                    <a:pt x="42" y="185"/>
                    <a:pt x="22" y="133"/>
                    <a:pt x="40" y="88"/>
                  </a:cubicBezTo>
                  <a:cubicBezTo>
                    <a:pt x="58" y="43"/>
                    <a:pt x="109" y="22"/>
                    <a:pt x="152" y="41"/>
                  </a:cubicBezTo>
                  <a:cubicBezTo>
                    <a:pt x="195" y="60"/>
                    <a:pt x="215" y="113"/>
                    <a:pt x="197" y="158"/>
                  </a:cubicBezTo>
                  <a:cubicBezTo>
                    <a:pt x="178" y="202"/>
                    <a:pt x="128" y="223"/>
                    <a:pt x="85" y="204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3" name="Freeform 41">
              <a:extLst>
                <a:ext uri="{FF2B5EF4-FFF2-40B4-BE49-F238E27FC236}">
                  <a16:creationId xmlns:a16="http://schemas.microsoft.com/office/drawing/2014/main" id="{FD386BB6-02DE-478C-A4D7-4DB1097E67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22150" y="3909211"/>
              <a:ext cx="500062" cy="511175"/>
            </a:xfrm>
            <a:custGeom>
              <a:avLst/>
              <a:gdLst>
                <a:gd name="T0" fmla="*/ 124 w 148"/>
                <a:gd name="T1" fmla="*/ 112 h 152"/>
                <a:gd name="T2" fmla="*/ 129 w 148"/>
                <a:gd name="T3" fmla="*/ 97 h 152"/>
                <a:gd name="T4" fmla="*/ 144 w 148"/>
                <a:gd name="T5" fmla="*/ 93 h 152"/>
                <a:gd name="T6" fmla="*/ 148 w 148"/>
                <a:gd name="T7" fmla="*/ 71 h 152"/>
                <a:gd name="T8" fmla="*/ 135 w 148"/>
                <a:gd name="T9" fmla="*/ 65 h 152"/>
                <a:gd name="T10" fmla="*/ 129 w 148"/>
                <a:gd name="T11" fmla="*/ 51 h 152"/>
                <a:gd name="T12" fmla="*/ 136 w 148"/>
                <a:gd name="T13" fmla="*/ 37 h 152"/>
                <a:gd name="T14" fmla="*/ 125 w 148"/>
                <a:gd name="T15" fmla="*/ 19 h 152"/>
                <a:gd name="T16" fmla="*/ 111 w 148"/>
                <a:gd name="T17" fmla="*/ 24 h 152"/>
                <a:gd name="T18" fmla="*/ 96 w 148"/>
                <a:gd name="T19" fmla="*/ 20 h 152"/>
                <a:gd name="T20" fmla="*/ 92 w 148"/>
                <a:gd name="T21" fmla="*/ 4 h 152"/>
                <a:gd name="T22" fmla="*/ 71 w 148"/>
                <a:gd name="T23" fmla="*/ 0 h 152"/>
                <a:gd name="T24" fmla="*/ 65 w 148"/>
                <a:gd name="T25" fmla="*/ 14 h 152"/>
                <a:gd name="T26" fmla="*/ 51 w 148"/>
                <a:gd name="T27" fmla="*/ 21 h 152"/>
                <a:gd name="T28" fmla="*/ 38 w 148"/>
                <a:gd name="T29" fmla="*/ 14 h 152"/>
                <a:gd name="T30" fmla="*/ 20 w 148"/>
                <a:gd name="T31" fmla="*/ 26 h 152"/>
                <a:gd name="T32" fmla="*/ 24 w 148"/>
                <a:gd name="T33" fmla="*/ 40 h 152"/>
                <a:gd name="T34" fmla="*/ 20 w 148"/>
                <a:gd name="T35" fmla="*/ 55 h 152"/>
                <a:gd name="T36" fmla="*/ 5 w 148"/>
                <a:gd name="T37" fmla="*/ 60 h 152"/>
                <a:gd name="T38" fmla="*/ 0 w 148"/>
                <a:gd name="T39" fmla="*/ 81 h 152"/>
                <a:gd name="T40" fmla="*/ 13 w 148"/>
                <a:gd name="T41" fmla="*/ 88 h 152"/>
                <a:gd name="T42" fmla="*/ 20 w 148"/>
                <a:gd name="T43" fmla="*/ 101 h 152"/>
                <a:gd name="T44" fmla="*/ 12 w 148"/>
                <a:gd name="T45" fmla="*/ 115 h 152"/>
                <a:gd name="T46" fmla="*/ 24 w 148"/>
                <a:gd name="T47" fmla="*/ 133 h 152"/>
                <a:gd name="T48" fmla="*/ 38 w 148"/>
                <a:gd name="T49" fmla="*/ 128 h 152"/>
                <a:gd name="T50" fmla="*/ 52 w 148"/>
                <a:gd name="T51" fmla="*/ 133 h 152"/>
                <a:gd name="T52" fmla="*/ 56 w 148"/>
                <a:gd name="T53" fmla="*/ 148 h 152"/>
                <a:gd name="T54" fmla="*/ 77 w 148"/>
                <a:gd name="T55" fmla="*/ 152 h 152"/>
                <a:gd name="T56" fmla="*/ 84 w 148"/>
                <a:gd name="T57" fmla="*/ 138 h 152"/>
                <a:gd name="T58" fmla="*/ 97 w 148"/>
                <a:gd name="T59" fmla="*/ 131 h 152"/>
                <a:gd name="T60" fmla="*/ 111 w 148"/>
                <a:gd name="T61" fmla="*/ 138 h 152"/>
                <a:gd name="T62" fmla="*/ 129 w 148"/>
                <a:gd name="T63" fmla="*/ 126 h 152"/>
                <a:gd name="T64" fmla="*/ 34 w 148"/>
                <a:gd name="T65" fmla="*/ 112 h 152"/>
                <a:gd name="T66" fmla="*/ 114 w 148"/>
                <a:gd name="T67" fmla="*/ 40 h 152"/>
                <a:gd name="T68" fmla="*/ 34 w 148"/>
                <a:gd name="T69" fmla="*/ 11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" h="152">
                  <a:moveTo>
                    <a:pt x="129" y="122"/>
                  </a:moveTo>
                  <a:cubicBezTo>
                    <a:pt x="124" y="112"/>
                    <a:pt x="124" y="112"/>
                    <a:pt x="124" y="112"/>
                  </a:cubicBezTo>
                  <a:cubicBezTo>
                    <a:pt x="123" y="110"/>
                    <a:pt x="123" y="108"/>
                    <a:pt x="124" y="10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6"/>
                    <a:pt x="131" y="94"/>
                    <a:pt x="133" y="94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45" y="92"/>
                    <a:pt x="147" y="91"/>
                    <a:pt x="147" y="89"/>
                  </a:cubicBezTo>
                  <a:cubicBezTo>
                    <a:pt x="148" y="71"/>
                    <a:pt x="148" y="71"/>
                    <a:pt x="148" y="71"/>
                  </a:cubicBezTo>
                  <a:cubicBezTo>
                    <a:pt x="148" y="69"/>
                    <a:pt x="147" y="68"/>
                    <a:pt x="146" y="67"/>
                  </a:cubicBezTo>
                  <a:cubicBezTo>
                    <a:pt x="135" y="65"/>
                    <a:pt x="135" y="65"/>
                    <a:pt x="135" y="65"/>
                  </a:cubicBezTo>
                  <a:cubicBezTo>
                    <a:pt x="134" y="64"/>
                    <a:pt x="132" y="62"/>
                    <a:pt x="132" y="61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8" y="50"/>
                    <a:pt x="128" y="47"/>
                    <a:pt x="129" y="46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7" y="36"/>
                    <a:pt x="137" y="34"/>
                    <a:pt x="136" y="32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23" y="18"/>
                    <a:pt x="122" y="17"/>
                    <a:pt x="120" y="18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09" y="25"/>
                    <a:pt x="107" y="25"/>
                    <a:pt x="105" y="24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5" y="19"/>
                    <a:pt x="94" y="17"/>
                    <a:pt x="94" y="15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2" y="3"/>
                    <a:pt x="91" y="1"/>
                    <a:pt x="89" y="1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68" y="1"/>
                    <a:pt x="68" y="3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4" y="16"/>
                    <a:pt x="62" y="17"/>
                    <a:pt x="61" y="18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0" y="22"/>
                    <a:pt x="48" y="21"/>
                    <a:pt x="46" y="20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7" y="13"/>
                    <a:pt x="35" y="13"/>
                    <a:pt x="33" y="14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8" y="27"/>
                    <a:pt x="18" y="29"/>
                    <a:pt x="19" y="3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42"/>
                    <a:pt x="25" y="44"/>
                    <a:pt x="24" y="46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19" y="56"/>
                    <a:pt x="17" y="58"/>
                    <a:pt x="16" y="58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3" y="60"/>
                    <a:pt x="2" y="61"/>
                    <a:pt x="2" y="63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3"/>
                    <a:pt x="1" y="85"/>
                    <a:pt x="3" y="85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5" y="88"/>
                    <a:pt x="16" y="90"/>
                    <a:pt x="17" y="9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0" y="103"/>
                    <a:pt x="20" y="105"/>
                    <a:pt x="19" y="106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1" y="117"/>
                    <a:pt x="11" y="118"/>
                    <a:pt x="12" y="120"/>
                  </a:cubicBezTo>
                  <a:cubicBezTo>
                    <a:pt x="24" y="133"/>
                    <a:pt x="24" y="133"/>
                    <a:pt x="24" y="133"/>
                  </a:cubicBezTo>
                  <a:cubicBezTo>
                    <a:pt x="25" y="135"/>
                    <a:pt x="27" y="135"/>
                    <a:pt x="28" y="134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9" y="127"/>
                    <a:pt x="41" y="127"/>
                    <a:pt x="43" y="128"/>
                  </a:cubicBezTo>
                  <a:cubicBezTo>
                    <a:pt x="52" y="133"/>
                    <a:pt x="52" y="133"/>
                    <a:pt x="52" y="133"/>
                  </a:cubicBezTo>
                  <a:cubicBezTo>
                    <a:pt x="53" y="133"/>
                    <a:pt x="55" y="135"/>
                    <a:pt x="55" y="137"/>
                  </a:cubicBezTo>
                  <a:cubicBezTo>
                    <a:pt x="56" y="148"/>
                    <a:pt x="56" y="148"/>
                    <a:pt x="56" y="148"/>
                  </a:cubicBezTo>
                  <a:cubicBezTo>
                    <a:pt x="56" y="149"/>
                    <a:pt x="58" y="151"/>
                    <a:pt x="59" y="151"/>
                  </a:cubicBezTo>
                  <a:cubicBezTo>
                    <a:pt x="77" y="152"/>
                    <a:pt x="77" y="152"/>
                    <a:pt x="77" y="152"/>
                  </a:cubicBezTo>
                  <a:cubicBezTo>
                    <a:pt x="79" y="152"/>
                    <a:pt x="80" y="151"/>
                    <a:pt x="81" y="149"/>
                  </a:cubicBezTo>
                  <a:cubicBezTo>
                    <a:pt x="84" y="138"/>
                    <a:pt x="84" y="138"/>
                    <a:pt x="84" y="138"/>
                  </a:cubicBezTo>
                  <a:cubicBezTo>
                    <a:pt x="84" y="137"/>
                    <a:pt x="86" y="135"/>
                    <a:pt x="87" y="135"/>
                  </a:cubicBezTo>
                  <a:cubicBezTo>
                    <a:pt x="97" y="131"/>
                    <a:pt x="97" y="131"/>
                    <a:pt x="97" y="131"/>
                  </a:cubicBezTo>
                  <a:cubicBezTo>
                    <a:pt x="98" y="130"/>
                    <a:pt x="101" y="131"/>
                    <a:pt x="102" y="132"/>
                  </a:cubicBezTo>
                  <a:cubicBezTo>
                    <a:pt x="111" y="138"/>
                    <a:pt x="111" y="138"/>
                    <a:pt x="111" y="138"/>
                  </a:cubicBezTo>
                  <a:cubicBezTo>
                    <a:pt x="112" y="139"/>
                    <a:pt x="114" y="139"/>
                    <a:pt x="115" y="138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30" y="125"/>
                    <a:pt x="130" y="123"/>
                    <a:pt x="129" y="122"/>
                  </a:cubicBezTo>
                  <a:close/>
                  <a:moveTo>
                    <a:pt x="34" y="112"/>
                  </a:moveTo>
                  <a:cubicBezTo>
                    <a:pt x="16" y="90"/>
                    <a:pt x="18" y="56"/>
                    <a:pt x="40" y="36"/>
                  </a:cubicBezTo>
                  <a:cubicBezTo>
                    <a:pt x="62" y="17"/>
                    <a:pt x="95" y="18"/>
                    <a:pt x="114" y="40"/>
                  </a:cubicBezTo>
                  <a:cubicBezTo>
                    <a:pt x="133" y="62"/>
                    <a:pt x="130" y="96"/>
                    <a:pt x="108" y="116"/>
                  </a:cubicBezTo>
                  <a:cubicBezTo>
                    <a:pt x="86" y="136"/>
                    <a:pt x="53" y="134"/>
                    <a:pt x="34" y="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4" name="Freeform 42">
              <a:extLst>
                <a:ext uri="{FF2B5EF4-FFF2-40B4-BE49-F238E27FC236}">
                  <a16:creationId xmlns:a16="http://schemas.microsoft.com/office/drawing/2014/main" id="{9CE6D606-1EC2-40DD-BF24-051C040FF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2000" y="3982236"/>
              <a:ext cx="358775" cy="363538"/>
            </a:xfrm>
            <a:custGeom>
              <a:avLst/>
              <a:gdLst>
                <a:gd name="T0" fmla="*/ 89 w 106"/>
                <a:gd name="T1" fmla="*/ 22 h 108"/>
                <a:gd name="T2" fmla="*/ 22 w 106"/>
                <a:gd name="T3" fmla="*/ 18 h 108"/>
                <a:gd name="T4" fmla="*/ 17 w 106"/>
                <a:gd name="T5" fmla="*/ 87 h 108"/>
                <a:gd name="T6" fmla="*/ 84 w 106"/>
                <a:gd name="T7" fmla="*/ 90 h 108"/>
                <a:gd name="T8" fmla="*/ 89 w 106"/>
                <a:gd name="T9" fmla="*/ 2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8">
                  <a:moveTo>
                    <a:pt x="89" y="22"/>
                  </a:moveTo>
                  <a:cubicBezTo>
                    <a:pt x="72" y="2"/>
                    <a:pt x="42" y="0"/>
                    <a:pt x="22" y="18"/>
                  </a:cubicBezTo>
                  <a:cubicBezTo>
                    <a:pt x="2" y="36"/>
                    <a:pt x="0" y="67"/>
                    <a:pt x="17" y="87"/>
                  </a:cubicBezTo>
                  <a:cubicBezTo>
                    <a:pt x="34" y="107"/>
                    <a:pt x="64" y="108"/>
                    <a:pt x="84" y="90"/>
                  </a:cubicBezTo>
                  <a:cubicBezTo>
                    <a:pt x="104" y="72"/>
                    <a:pt x="106" y="41"/>
                    <a:pt x="89" y="22"/>
                  </a:cubicBez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345" name="Group 1344">
              <a:extLst>
                <a:ext uri="{FF2B5EF4-FFF2-40B4-BE49-F238E27FC236}">
                  <a16:creationId xmlns:a16="http://schemas.microsoft.com/office/drawing/2014/main" id="{B0446048-8E71-4BF4-B6FB-955A757F579D}"/>
                </a:ext>
              </a:extLst>
            </p:cNvPr>
            <p:cNvGrpSpPr/>
            <p:nvPr/>
          </p:nvGrpSpPr>
          <p:grpSpPr>
            <a:xfrm rot="1629285">
              <a:off x="11241624" y="4521988"/>
              <a:ext cx="404812" cy="420688"/>
              <a:chOff x="11117005" y="3471012"/>
              <a:chExt cx="404812" cy="420688"/>
            </a:xfrm>
          </p:grpSpPr>
          <p:sp>
            <p:nvSpPr>
              <p:cNvPr id="1349" name="Freeform 43">
                <a:extLst>
                  <a:ext uri="{FF2B5EF4-FFF2-40B4-BE49-F238E27FC236}">
                    <a16:creationId xmlns:a16="http://schemas.microsoft.com/office/drawing/2014/main" id="{826B70BC-D325-4FAD-A732-D135A05B56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117005" y="3471012"/>
                <a:ext cx="404812" cy="420688"/>
              </a:xfrm>
              <a:custGeom>
                <a:avLst/>
                <a:gdLst>
                  <a:gd name="T0" fmla="*/ 111 w 120"/>
                  <a:gd name="T1" fmla="*/ 71 h 125"/>
                  <a:gd name="T2" fmla="*/ 109 w 120"/>
                  <a:gd name="T3" fmla="*/ 58 h 125"/>
                  <a:gd name="T4" fmla="*/ 118 w 120"/>
                  <a:gd name="T5" fmla="*/ 49 h 125"/>
                  <a:gd name="T6" fmla="*/ 114 w 120"/>
                  <a:gd name="T7" fmla="*/ 31 h 125"/>
                  <a:gd name="T8" fmla="*/ 102 w 120"/>
                  <a:gd name="T9" fmla="*/ 31 h 125"/>
                  <a:gd name="T10" fmla="*/ 92 w 120"/>
                  <a:gd name="T11" fmla="*/ 23 h 125"/>
                  <a:gd name="T12" fmla="*/ 92 w 120"/>
                  <a:gd name="T13" fmla="*/ 10 h 125"/>
                  <a:gd name="T14" fmla="*/ 77 w 120"/>
                  <a:gd name="T15" fmla="*/ 0 h 125"/>
                  <a:gd name="T16" fmla="*/ 68 w 120"/>
                  <a:gd name="T17" fmla="*/ 9 h 125"/>
                  <a:gd name="T18" fmla="*/ 56 w 120"/>
                  <a:gd name="T19" fmla="*/ 11 h 125"/>
                  <a:gd name="T20" fmla="*/ 48 w 120"/>
                  <a:gd name="T21" fmla="*/ 1 h 125"/>
                  <a:gd name="T22" fmla="*/ 30 w 120"/>
                  <a:gd name="T23" fmla="*/ 6 h 125"/>
                  <a:gd name="T24" fmla="*/ 30 w 120"/>
                  <a:gd name="T25" fmla="*/ 19 h 125"/>
                  <a:gd name="T26" fmla="*/ 23 w 120"/>
                  <a:gd name="T27" fmla="*/ 29 h 125"/>
                  <a:gd name="T28" fmla="*/ 10 w 120"/>
                  <a:gd name="T29" fmla="*/ 28 h 125"/>
                  <a:gd name="T30" fmla="*/ 1 w 120"/>
                  <a:gd name="T31" fmla="*/ 44 h 125"/>
                  <a:gd name="T32" fmla="*/ 9 w 120"/>
                  <a:gd name="T33" fmla="*/ 53 h 125"/>
                  <a:gd name="T34" fmla="*/ 11 w 120"/>
                  <a:gd name="T35" fmla="*/ 66 h 125"/>
                  <a:gd name="T36" fmla="*/ 2 w 120"/>
                  <a:gd name="T37" fmla="*/ 75 h 125"/>
                  <a:gd name="T38" fmla="*/ 6 w 120"/>
                  <a:gd name="T39" fmla="*/ 93 h 125"/>
                  <a:gd name="T40" fmla="*/ 18 w 120"/>
                  <a:gd name="T41" fmla="*/ 93 h 125"/>
                  <a:gd name="T42" fmla="*/ 28 w 120"/>
                  <a:gd name="T43" fmla="*/ 101 h 125"/>
                  <a:gd name="T44" fmla="*/ 27 w 120"/>
                  <a:gd name="T45" fmla="*/ 114 h 125"/>
                  <a:gd name="T46" fmla="*/ 43 w 120"/>
                  <a:gd name="T47" fmla="*/ 124 h 125"/>
                  <a:gd name="T48" fmla="*/ 51 w 120"/>
                  <a:gd name="T49" fmla="*/ 115 h 125"/>
                  <a:gd name="T50" fmla="*/ 64 w 120"/>
                  <a:gd name="T51" fmla="*/ 113 h 125"/>
                  <a:gd name="T52" fmla="*/ 72 w 120"/>
                  <a:gd name="T53" fmla="*/ 123 h 125"/>
                  <a:gd name="T54" fmla="*/ 90 w 120"/>
                  <a:gd name="T55" fmla="*/ 118 h 125"/>
                  <a:gd name="T56" fmla="*/ 90 w 120"/>
                  <a:gd name="T57" fmla="*/ 106 h 125"/>
                  <a:gd name="T58" fmla="*/ 97 w 120"/>
                  <a:gd name="T59" fmla="*/ 95 h 125"/>
                  <a:gd name="T60" fmla="*/ 110 w 120"/>
                  <a:gd name="T61" fmla="*/ 96 h 125"/>
                  <a:gd name="T62" fmla="*/ 119 w 120"/>
                  <a:gd name="T63" fmla="*/ 80 h 125"/>
                  <a:gd name="T64" fmla="*/ 43 w 120"/>
                  <a:gd name="T65" fmla="*/ 104 h 125"/>
                  <a:gd name="T66" fmla="*/ 77 w 120"/>
                  <a:gd name="T67" fmla="*/ 21 h 125"/>
                  <a:gd name="T68" fmla="*/ 43 w 120"/>
                  <a:gd name="T69" fmla="*/ 10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5">
                    <a:moveTo>
                      <a:pt x="118" y="76"/>
                    </a:moveTo>
                    <a:cubicBezTo>
                      <a:pt x="111" y="71"/>
                      <a:pt x="111" y="71"/>
                      <a:pt x="111" y="71"/>
                    </a:cubicBezTo>
                    <a:cubicBezTo>
                      <a:pt x="109" y="70"/>
                      <a:pt x="108" y="69"/>
                      <a:pt x="109" y="67"/>
                    </a:cubicBezTo>
                    <a:cubicBezTo>
                      <a:pt x="109" y="58"/>
                      <a:pt x="109" y="58"/>
                      <a:pt x="109" y="58"/>
                    </a:cubicBezTo>
                    <a:cubicBezTo>
                      <a:pt x="109" y="57"/>
                      <a:pt x="109" y="55"/>
                      <a:pt x="111" y="55"/>
                    </a:cubicBezTo>
                    <a:cubicBezTo>
                      <a:pt x="118" y="49"/>
                      <a:pt x="118" y="49"/>
                      <a:pt x="118" y="49"/>
                    </a:cubicBezTo>
                    <a:cubicBezTo>
                      <a:pt x="119" y="49"/>
                      <a:pt x="120" y="47"/>
                      <a:pt x="119" y="46"/>
                    </a:cubicBezTo>
                    <a:cubicBezTo>
                      <a:pt x="114" y="31"/>
                      <a:pt x="114" y="31"/>
                      <a:pt x="114" y="31"/>
                    </a:cubicBezTo>
                    <a:cubicBezTo>
                      <a:pt x="113" y="30"/>
                      <a:pt x="112" y="29"/>
                      <a:pt x="111" y="29"/>
                    </a:cubicBezTo>
                    <a:cubicBezTo>
                      <a:pt x="102" y="31"/>
                      <a:pt x="102" y="31"/>
                      <a:pt x="102" y="31"/>
                    </a:cubicBezTo>
                    <a:cubicBezTo>
                      <a:pt x="100" y="31"/>
                      <a:pt x="99" y="31"/>
                      <a:pt x="98" y="30"/>
                    </a:cubicBezTo>
                    <a:cubicBezTo>
                      <a:pt x="92" y="23"/>
                      <a:pt x="92" y="23"/>
                      <a:pt x="92" y="23"/>
                    </a:cubicBezTo>
                    <a:cubicBezTo>
                      <a:pt x="91" y="23"/>
                      <a:pt x="90" y="21"/>
                      <a:pt x="91" y="19"/>
                    </a:cubicBezTo>
                    <a:cubicBezTo>
                      <a:pt x="92" y="10"/>
                      <a:pt x="92" y="10"/>
                      <a:pt x="92" y="10"/>
                    </a:cubicBezTo>
                    <a:cubicBezTo>
                      <a:pt x="93" y="9"/>
                      <a:pt x="92" y="7"/>
                      <a:pt x="91" y="7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6" y="0"/>
                      <a:pt x="74" y="0"/>
                      <a:pt x="73" y="2"/>
                    </a:cubicBezTo>
                    <a:cubicBezTo>
                      <a:pt x="68" y="9"/>
                      <a:pt x="68" y="9"/>
                      <a:pt x="68" y="9"/>
                    </a:cubicBezTo>
                    <a:cubicBezTo>
                      <a:pt x="68" y="11"/>
                      <a:pt x="66" y="12"/>
                      <a:pt x="65" y="11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5" y="11"/>
                      <a:pt x="53" y="10"/>
                      <a:pt x="53" y="9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7" y="0"/>
                      <a:pt x="45" y="0"/>
                      <a:pt x="44" y="0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9" y="6"/>
                      <a:pt x="28" y="8"/>
                      <a:pt x="29" y="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20"/>
                      <a:pt x="30" y="22"/>
                      <a:pt x="29" y="23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22" y="30"/>
                      <a:pt x="20" y="30"/>
                      <a:pt x="19" y="30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9" y="28"/>
                      <a:pt x="7" y="29"/>
                      <a:pt x="7" y="30"/>
                    </a:cubicBezTo>
                    <a:cubicBezTo>
                      <a:pt x="1" y="44"/>
                      <a:pt x="1" y="44"/>
                      <a:pt x="1" y="44"/>
                    </a:cubicBezTo>
                    <a:cubicBezTo>
                      <a:pt x="0" y="45"/>
                      <a:pt x="1" y="47"/>
                      <a:pt x="2" y="48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10" y="54"/>
                      <a:pt x="11" y="56"/>
                      <a:pt x="11" y="57"/>
                    </a:cubicBezTo>
                    <a:cubicBezTo>
                      <a:pt x="11" y="66"/>
                      <a:pt x="11" y="66"/>
                      <a:pt x="11" y="66"/>
                    </a:cubicBezTo>
                    <a:cubicBezTo>
                      <a:pt x="11" y="67"/>
                      <a:pt x="10" y="69"/>
                      <a:pt x="9" y="70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1" y="76"/>
                      <a:pt x="0" y="77"/>
                      <a:pt x="1" y="79"/>
                    </a:cubicBezTo>
                    <a:cubicBezTo>
                      <a:pt x="6" y="93"/>
                      <a:pt x="6" y="93"/>
                      <a:pt x="6" y="93"/>
                    </a:cubicBezTo>
                    <a:cubicBezTo>
                      <a:pt x="6" y="94"/>
                      <a:pt x="8" y="95"/>
                      <a:pt x="9" y="95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9" y="93"/>
                      <a:pt x="21" y="94"/>
                      <a:pt x="22" y="95"/>
                    </a:cubicBezTo>
                    <a:cubicBezTo>
                      <a:pt x="28" y="101"/>
                      <a:pt x="28" y="101"/>
                      <a:pt x="28" y="101"/>
                    </a:cubicBezTo>
                    <a:cubicBezTo>
                      <a:pt x="29" y="102"/>
                      <a:pt x="30" y="103"/>
                      <a:pt x="29" y="105"/>
                    </a:cubicBezTo>
                    <a:cubicBezTo>
                      <a:pt x="27" y="114"/>
                      <a:pt x="27" y="114"/>
                      <a:pt x="27" y="114"/>
                    </a:cubicBezTo>
                    <a:cubicBezTo>
                      <a:pt x="27" y="116"/>
                      <a:pt x="28" y="117"/>
                      <a:pt x="29" y="118"/>
                    </a:cubicBezTo>
                    <a:cubicBezTo>
                      <a:pt x="43" y="124"/>
                      <a:pt x="43" y="124"/>
                      <a:pt x="43" y="124"/>
                    </a:cubicBezTo>
                    <a:cubicBezTo>
                      <a:pt x="44" y="124"/>
                      <a:pt x="46" y="124"/>
                      <a:pt x="46" y="123"/>
                    </a:cubicBezTo>
                    <a:cubicBezTo>
                      <a:pt x="51" y="115"/>
                      <a:pt x="51" y="115"/>
                      <a:pt x="51" y="115"/>
                    </a:cubicBezTo>
                    <a:cubicBezTo>
                      <a:pt x="52" y="114"/>
                      <a:pt x="54" y="113"/>
                      <a:pt x="55" y="113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65" y="113"/>
                      <a:pt x="67" y="114"/>
                      <a:pt x="67" y="115"/>
                    </a:cubicBezTo>
                    <a:cubicBezTo>
                      <a:pt x="72" y="123"/>
                      <a:pt x="72" y="123"/>
                      <a:pt x="72" y="123"/>
                    </a:cubicBezTo>
                    <a:cubicBezTo>
                      <a:pt x="73" y="124"/>
                      <a:pt x="75" y="125"/>
                      <a:pt x="76" y="124"/>
                    </a:cubicBezTo>
                    <a:cubicBezTo>
                      <a:pt x="90" y="118"/>
                      <a:pt x="90" y="118"/>
                      <a:pt x="90" y="118"/>
                    </a:cubicBezTo>
                    <a:cubicBezTo>
                      <a:pt x="91" y="118"/>
                      <a:pt x="92" y="116"/>
                      <a:pt x="91" y="115"/>
                    </a:cubicBezTo>
                    <a:cubicBezTo>
                      <a:pt x="90" y="106"/>
                      <a:pt x="90" y="106"/>
                      <a:pt x="90" y="106"/>
                    </a:cubicBezTo>
                    <a:cubicBezTo>
                      <a:pt x="89" y="104"/>
                      <a:pt x="90" y="102"/>
                      <a:pt x="91" y="102"/>
                    </a:cubicBezTo>
                    <a:cubicBezTo>
                      <a:pt x="97" y="95"/>
                      <a:pt x="97" y="95"/>
                      <a:pt x="97" y="95"/>
                    </a:cubicBezTo>
                    <a:cubicBezTo>
                      <a:pt x="98" y="94"/>
                      <a:pt x="100" y="94"/>
                      <a:pt x="101" y="94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11" y="96"/>
                      <a:pt x="113" y="96"/>
                      <a:pt x="113" y="94"/>
                    </a:cubicBezTo>
                    <a:cubicBezTo>
                      <a:pt x="119" y="80"/>
                      <a:pt x="119" y="80"/>
                      <a:pt x="119" y="80"/>
                    </a:cubicBezTo>
                    <a:cubicBezTo>
                      <a:pt x="119" y="79"/>
                      <a:pt x="119" y="77"/>
                      <a:pt x="118" y="76"/>
                    </a:cubicBezTo>
                    <a:close/>
                    <a:moveTo>
                      <a:pt x="43" y="104"/>
                    </a:moveTo>
                    <a:cubicBezTo>
                      <a:pt x="21" y="94"/>
                      <a:pt x="11" y="67"/>
                      <a:pt x="20" y="44"/>
                    </a:cubicBezTo>
                    <a:cubicBezTo>
                      <a:pt x="29" y="21"/>
                      <a:pt x="55" y="11"/>
                      <a:pt x="77" y="21"/>
                    </a:cubicBezTo>
                    <a:cubicBezTo>
                      <a:pt x="99" y="30"/>
                      <a:pt x="109" y="57"/>
                      <a:pt x="100" y="80"/>
                    </a:cubicBezTo>
                    <a:cubicBezTo>
                      <a:pt x="90" y="103"/>
                      <a:pt x="65" y="113"/>
                      <a:pt x="43" y="10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50" name="Freeform 44">
                <a:extLst>
                  <a:ext uri="{FF2B5EF4-FFF2-40B4-BE49-F238E27FC236}">
                    <a16:creationId xmlns:a16="http://schemas.microsoft.com/office/drawing/2014/main" id="{40D9562C-FA15-4EEC-B8AA-14770D82B4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67805" y="3524987"/>
                <a:ext cx="304800" cy="312738"/>
              </a:xfrm>
              <a:custGeom>
                <a:avLst/>
                <a:gdLst>
                  <a:gd name="T0" fmla="*/ 60 w 90"/>
                  <a:gd name="T1" fmla="*/ 9 h 93"/>
                  <a:gd name="T2" fmla="*/ 9 w 90"/>
                  <a:gd name="T3" fmla="*/ 30 h 93"/>
                  <a:gd name="T4" fmla="*/ 29 w 90"/>
                  <a:gd name="T5" fmla="*/ 84 h 93"/>
                  <a:gd name="T6" fmla="*/ 81 w 90"/>
                  <a:gd name="T7" fmla="*/ 62 h 93"/>
                  <a:gd name="T8" fmla="*/ 60 w 90"/>
                  <a:gd name="T9" fmla="*/ 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93">
                    <a:moveTo>
                      <a:pt x="60" y="9"/>
                    </a:moveTo>
                    <a:cubicBezTo>
                      <a:pt x="40" y="0"/>
                      <a:pt x="17" y="9"/>
                      <a:pt x="9" y="30"/>
                    </a:cubicBezTo>
                    <a:cubicBezTo>
                      <a:pt x="0" y="51"/>
                      <a:pt x="9" y="75"/>
                      <a:pt x="29" y="84"/>
                    </a:cubicBezTo>
                    <a:cubicBezTo>
                      <a:pt x="49" y="93"/>
                      <a:pt x="73" y="83"/>
                      <a:pt x="81" y="62"/>
                    </a:cubicBezTo>
                    <a:cubicBezTo>
                      <a:pt x="90" y="42"/>
                      <a:pt x="80" y="17"/>
                      <a:pt x="60" y="9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346" name="Freeform 47">
              <a:extLst>
                <a:ext uri="{FF2B5EF4-FFF2-40B4-BE49-F238E27FC236}">
                  <a16:creationId xmlns:a16="http://schemas.microsoft.com/office/drawing/2014/main" id="{0DC63C27-FD82-4E25-BD0C-A5D60502FE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29755" y="4880712"/>
              <a:ext cx="341312" cy="360363"/>
            </a:xfrm>
            <a:custGeom>
              <a:avLst/>
              <a:gdLst>
                <a:gd name="T0" fmla="*/ 94 w 101"/>
                <a:gd name="T1" fmla="*/ 61 h 107"/>
                <a:gd name="T2" fmla="*/ 92 w 101"/>
                <a:gd name="T3" fmla="*/ 50 h 107"/>
                <a:gd name="T4" fmla="*/ 100 w 101"/>
                <a:gd name="T5" fmla="*/ 43 h 107"/>
                <a:gd name="T6" fmla="*/ 96 w 101"/>
                <a:gd name="T7" fmla="*/ 27 h 107"/>
                <a:gd name="T8" fmla="*/ 86 w 101"/>
                <a:gd name="T9" fmla="*/ 27 h 107"/>
                <a:gd name="T10" fmla="*/ 78 w 101"/>
                <a:gd name="T11" fmla="*/ 21 h 107"/>
                <a:gd name="T12" fmla="*/ 78 w 101"/>
                <a:gd name="T13" fmla="*/ 9 h 107"/>
                <a:gd name="T14" fmla="*/ 65 w 101"/>
                <a:gd name="T15" fmla="*/ 1 h 107"/>
                <a:gd name="T16" fmla="*/ 58 w 101"/>
                <a:gd name="T17" fmla="*/ 9 h 107"/>
                <a:gd name="T18" fmla="*/ 47 w 101"/>
                <a:gd name="T19" fmla="*/ 10 h 107"/>
                <a:gd name="T20" fmla="*/ 40 w 101"/>
                <a:gd name="T21" fmla="*/ 2 h 107"/>
                <a:gd name="T22" fmla="*/ 25 w 101"/>
                <a:gd name="T23" fmla="*/ 5 h 107"/>
                <a:gd name="T24" fmla="*/ 25 w 101"/>
                <a:gd name="T25" fmla="*/ 16 h 107"/>
                <a:gd name="T26" fmla="*/ 19 w 101"/>
                <a:gd name="T27" fmla="*/ 25 h 107"/>
                <a:gd name="T28" fmla="*/ 8 w 101"/>
                <a:gd name="T29" fmla="*/ 25 h 107"/>
                <a:gd name="T30" fmla="*/ 0 w 101"/>
                <a:gd name="T31" fmla="*/ 38 h 107"/>
                <a:gd name="T32" fmla="*/ 8 w 101"/>
                <a:gd name="T33" fmla="*/ 46 h 107"/>
                <a:gd name="T34" fmla="*/ 9 w 101"/>
                <a:gd name="T35" fmla="*/ 57 h 107"/>
                <a:gd name="T36" fmla="*/ 1 w 101"/>
                <a:gd name="T37" fmla="*/ 65 h 107"/>
                <a:gd name="T38" fmla="*/ 5 w 101"/>
                <a:gd name="T39" fmla="*/ 80 h 107"/>
                <a:gd name="T40" fmla="*/ 15 w 101"/>
                <a:gd name="T41" fmla="*/ 80 h 107"/>
                <a:gd name="T42" fmla="*/ 23 w 101"/>
                <a:gd name="T43" fmla="*/ 87 h 107"/>
                <a:gd name="T44" fmla="*/ 23 w 101"/>
                <a:gd name="T45" fmla="*/ 98 h 107"/>
                <a:gd name="T46" fmla="*/ 36 w 101"/>
                <a:gd name="T47" fmla="*/ 106 h 107"/>
                <a:gd name="T48" fmla="*/ 43 w 101"/>
                <a:gd name="T49" fmla="*/ 99 h 107"/>
                <a:gd name="T50" fmla="*/ 54 w 101"/>
                <a:gd name="T51" fmla="*/ 97 h 107"/>
                <a:gd name="T52" fmla="*/ 61 w 101"/>
                <a:gd name="T53" fmla="*/ 106 h 107"/>
                <a:gd name="T54" fmla="*/ 76 w 101"/>
                <a:gd name="T55" fmla="*/ 102 h 107"/>
                <a:gd name="T56" fmla="*/ 76 w 101"/>
                <a:gd name="T57" fmla="*/ 91 h 107"/>
                <a:gd name="T58" fmla="*/ 82 w 101"/>
                <a:gd name="T59" fmla="*/ 82 h 107"/>
                <a:gd name="T60" fmla="*/ 93 w 101"/>
                <a:gd name="T61" fmla="*/ 83 h 107"/>
                <a:gd name="T62" fmla="*/ 101 w 101"/>
                <a:gd name="T63" fmla="*/ 69 h 107"/>
                <a:gd name="T64" fmla="*/ 36 w 101"/>
                <a:gd name="T65" fmla="*/ 89 h 107"/>
                <a:gd name="T66" fmla="*/ 65 w 101"/>
                <a:gd name="T67" fmla="*/ 18 h 107"/>
                <a:gd name="T68" fmla="*/ 36 w 101"/>
                <a:gd name="T69" fmla="*/ 8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1" h="107">
                  <a:moveTo>
                    <a:pt x="100" y="66"/>
                  </a:moveTo>
                  <a:cubicBezTo>
                    <a:pt x="94" y="61"/>
                    <a:pt x="94" y="61"/>
                    <a:pt x="94" y="61"/>
                  </a:cubicBezTo>
                  <a:cubicBezTo>
                    <a:pt x="93" y="61"/>
                    <a:pt x="92" y="59"/>
                    <a:pt x="92" y="58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49"/>
                    <a:pt x="93" y="48"/>
                    <a:pt x="94" y="47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2"/>
                    <a:pt x="101" y="41"/>
                    <a:pt x="101" y="40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6"/>
                    <a:pt x="95" y="25"/>
                    <a:pt x="94" y="26"/>
                  </a:cubicBezTo>
                  <a:cubicBezTo>
                    <a:pt x="86" y="27"/>
                    <a:pt x="86" y="27"/>
                    <a:pt x="86" y="27"/>
                  </a:cubicBezTo>
                  <a:cubicBezTo>
                    <a:pt x="85" y="27"/>
                    <a:pt x="83" y="27"/>
                    <a:pt x="83" y="26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7" y="20"/>
                    <a:pt x="76" y="18"/>
                    <a:pt x="77" y="17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9" y="8"/>
                    <a:pt x="78" y="7"/>
                    <a:pt x="77" y="6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4" y="1"/>
                    <a:pt x="63" y="1"/>
                    <a:pt x="62" y="2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7" y="10"/>
                    <a:pt x="56" y="10"/>
                    <a:pt x="55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6" y="10"/>
                    <a:pt x="45" y="9"/>
                    <a:pt x="44" y="8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8" y="0"/>
                    <a:pt x="37" y="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4" y="6"/>
                    <a:pt x="24" y="7"/>
                    <a:pt x="24" y="9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8"/>
                    <a:pt x="25" y="19"/>
                    <a:pt x="24" y="20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6"/>
                    <a:pt x="17" y="27"/>
                    <a:pt x="16" y="2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4"/>
                    <a:pt x="6" y="25"/>
                    <a:pt x="5" y="26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0" y="41"/>
                    <a:pt x="1" y="42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9" y="47"/>
                    <a:pt x="9" y="48"/>
                    <a:pt x="9" y="50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8"/>
                    <a:pt x="8" y="59"/>
                    <a:pt x="8" y="60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0" y="65"/>
                    <a:pt x="0" y="67"/>
                    <a:pt x="0" y="68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1"/>
                    <a:pt x="7" y="82"/>
                    <a:pt x="8" y="82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6" y="80"/>
                    <a:pt x="18" y="80"/>
                    <a:pt x="18" y="81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4" y="88"/>
                    <a:pt x="25" y="89"/>
                    <a:pt x="25" y="90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3" y="99"/>
                    <a:pt x="23" y="101"/>
                    <a:pt x="24" y="101"/>
                  </a:cubicBezTo>
                  <a:cubicBezTo>
                    <a:pt x="36" y="106"/>
                    <a:pt x="36" y="106"/>
                    <a:pt x="36" y="106"/>
                  </a:cubicBezTo>
                  <a:cubicBezTo>
                    <a:pt x="37" y="107"/>
                    <a:pt x="38" y="106"/>
                    <a:pt x="39" y="105"/>
                  </a:cubicBezTo>
                  <a:cubicBezTo>
                    <a:pt x="43" y="99"/>
                    <a:pt x="43" y="99"/>
                    <a:pt x="43" y="99"/>
                  </a:cubicBezTo>
                  <a:cubicBezTo>
                    <a:pt x="44" y="98"/>
                    <a:pt x="45" y="97"/>
                    <a:pt x="47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5" y="97"/>
                    <a:pt x="56" y="98"/>
                    <a:pt x="57" y="99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2" y="107"/>
                    <a:pt x="63" y="107"/>
                    <a:pt x="64" y="107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7" y="101"/>
                    <a:pt x="77" y="100"/>
                    <a:pt x="77" y="99"/>
                  </a:cubicBezTo>
                  <a:cubicBezTo>
                    <a:pt x="76" y="91"/>
                    <a:pt x="76" y="91"/>
                    <a:pt x="76" y="91"/>
                  </a:cubicBezTo>
                  <a:cubicBezTo>
                    <a:pt x="76" y="90"/>
                    <a:pt x="76" y="88"/>
                    <a:pt x="77" y="87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3" y="81"/>
                    <a:pt x="84" y="81"/>
                    <a:pt x="85" y="81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4" y="83"/>
                    <a:pt x="95" y="82"/>
                    <a:pt x="96" y="81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101" y="68"/>
                    <a:pt x="101" y="66"/>
                    <a:pt x="100" y="66"/>
                  </a:cubicBezTo>
                  <a:close/>
                  <a:moveTo>
                    <a:pt x="36" y="89"/>
                  </a:moveTo>
                  <a:cubicBezTo>
                    <a:pt x="17" y="81"/>
                    <a:pt x="9" y="58"/>
                    <a:pt x="17" y="38"/>
                  </a:cubicBezTo>
                  <a:cubicBezTo>
                    <a:pt x="25" y="19"/>
                    <a:pt x="46" y="10"/>
                    <a:pt x="65" y="18"/>
                  </a:cubicBezTo>
                  <a:cubicBezTo>
                    <a:pt x="84" y="27"/>
                    <a:pt x="93" y="49"/>
                    <a:pt x="84" y="69"/>
                  </a:cubicBezTo>
                  <a:cubicBezTo>
                    <a:pt x="76" y="88"/>
                    <a:pt x="55" y="98"/>
                    <a:pt x="36" y="8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7" name="Freeform 48">
              <a:extLst>
                <a:ext uri="{FF2B5EF4-FFF2-40B4-BE49-F238E27FC236}">
                  <a16:creationId xmlns:a16="http://schemas.microsoft.com/office/drawing/2014/main" id="{DE5C46CD-92BA-4E63-A9E2-BD7052F59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2617" y="4928337"/>
              <a:ext cx="254000" cy="265113"/>
            </a:xfrm>
            <a:custGeom>
              <a:avLst/>
              <a:gdLst>
                <a:gd name="T0" fmla="*/ 51 w 75"/>
                <a:gd name="T1" fmla="*/ 8 h 79"/>
                <a:gd name="T2" fmla="*/ 7 w 75"/>
                <a:gd name="T3" fmla="*/ 26 h 79"/>
                <a:gd name="T4" fmla="*/ 25 w 75"/>
                <a:gd name="T5" fmla="*/ 71 h 79"/>
                <a:gd name="T6" fmla="*/ 68 w 75"/>
                <a:gd name="T7" fmla="*/ 53 h 79"/>
                <a:gd name="T8" fmla="*/ 51 w 75"/>
                <a:gd name="T9" fmla="*/ 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9">
                  <a:moveTo>
                    <a:pt x="51" y="8"/>
                  </a:moveTo>
                  <a:cubicBezTo>
                    <a:pt x="34" y="0"/>
                    <a:pt x="14" y="9"/>
                    <a:pt x="7" y="26"/>
                  </a:cubicBezTo>
                  <a:cubicBezTo>
                    <a:pt x="0" y="44"/>
                    <a:pt x="8" y="64"/>
                    <a:pt x="25" y="71"/>
                  </a:cubicBezTo>
                  <a:cubicBezTo>
                    <a:pt x="41" y="79"/>
                    <a:pt x="61" y="71"/>
                    <a:pt x="68" y="53"/>
                  </a:cubicBezTo>
                  <a:cubicBezTo>
                    <a:pt x="75" y="36"/>
                    <a:pt x="67" y="15"/>
                    <a:pt x="51" y="8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8" name="Freeform 70">
              <a:extLst>
                <a:ext uri="{FF2B5EF4-FFF2-40B4-BE49-F238E27FC236}">
                  <a16:creationId xmlns:a16="http://schemas.microsoft.com/office/drawing/2014/main" id="{CD9DE26A-8980-4C93-BB34-9B70D076E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4980" y="3831375"/>
              <a:ext cx="590550" cy="577850"/>
            </a:xfrm>
            <a:custGeom>
              <a:avLst/>
              <a:gdLst>
                <a:gd name="T0" fmla="*/ 158 w 175"/>
                <a:gd name="T1" fmla="*/ 122 h 172"/>
                <a:gd name="T2" fmla="*/ 101 w 175"/>
                <a:gd name="T3" fmla="*/ 170 h 172"/>
                <a:gd name="T4" fmla="*/ 96 w 175"/>
                <a:gd name="T5" fmla="*/ 171 h 172"/>
                <a:gd name="T6" fmla="*/ 64 w 175"/>
                <a:gd name="T7" fmla="*/ 167 h 172"/>
                <a:gd name="T8" fmla="*/ 62 w 175"/>
                <a:gd name="T9" fmla="*/ 167 h 172"/>
                <a:gd name="T10" fmla="*/ 58 w 175"/>
                <a:gd name="T11" fmla="*/ 165 h 172"/>
                <a:gd name="T12" fmla="*/ 57 w 175"/>
                <a:gd name="T13" fmla="*/ 165 h 172"/>
                <a:gd name="T14" fmla="*/ 16 w 175"/>
                <a:gd name="T15" fmla="*/ 59 h 172"/>
                <a:gd name="T16" fmla="*/ 118 w 175"/>
                <a:gd name="T17" fmla="*/ 17 h 172"/>
                <a:gd name="T18" fmla="*/ 158 w 175"/>
                <a:gd name="T19" fmla="*/ 12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5" h="172">
                  <a:moveTo>
                    <a:pt x="158" y="122"/>
                  </a:moveTo>
                  <a:cubicBezTo>
                    <a:pt x="148" y="148"/>
                    <a:pt x="125" y="165"/>
                    <a:pt x="101" y="170"/>
                  </a:cubicBezTo>
                  <a:cubicBezTo>
                    <a:pt x="99" y="170"/>
                    <a:pt x="97" y="170"/>
                    <a:pt x="96" y="171"/>
                  </a:cubicBezTo>
                  <a:cubicBezTo>
                    <a:pt x="85" y="172"/>
                    <a:pt x="74" y="171"/>
                    <a:pt x="64" y="167"/>
                  </a:cubicBezTo>
                  <a:cubicBezTo>
                    <a:pt x="62" y="167"/>
                    <a:pt x="62" y="167"/>
                    <a:pt x="62" y="167"/>
                  </a:cubicBezTo>
                  <a:cubicBezTo>
                    <a:pt x="61" y="166"/>
                    <a:pt x="60" y="166"/>
                    <a:pt x="58" y="165"/>
                  </a:cubicBezTo>
                  <a:cubicBezTo>
                    <a:pt x="57" y="165"/>
                    <a:pt x="57" y="165"/>
                    <a:pt x="57" y="165"/>
                  </a:cubicBezTo>
                  <a:cubicBezTo>
                    <a:pt x="18" y="147"/>
                    <a:pt x="0" y="100"/>
                    <a:pt x="16" y="59"/>
                  </a:cubicBezTo>
                  <a:cubicBezTo>
                    <a:pt x="33" y="19"/>
                    <a:pt x="79" y="0"/>
                    <a:pt x="118" y="17"/>
                  </a:cubicBezTo>
                  <a:cubicBezTo>
                    <a:pt x="157" y="34"/>
                    <a:pt x="175" y="82"/>
                    <a:pt x="158" y="122"/>
                  </a:cubicBez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59947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7BBD28BF-BC02-4511-8A8A-5D583C44E466}"/>
              </a:ext>
            </a:extLst>
          </p:cNvPr>
          <p:cNvSpPr/>
          <p:nvPr/>
        </p:nvSpPr>
        <p:spPr>
          <a:xfrm>
            <a:off x="527052" y="2129361"/>
            <a:ext cx="5436627" cy="382336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7DE36B2-0B55-45E7-97BC-F91BB1E1E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Which domains and skills are in the passports?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CF7C81A-B751-49AE-B5C4-95E3E50A8207}"/>
              </a:ext>
            </a:extLst>
          </p:cNvPr>
          <p:cNvSpPr/>
          <p:nvPr/>
        </p:nvSpPr>
        <p:spPr>
          <a:xfrm>
            <a:off x="791781" y="2376975"/>
            <a:ext cx="2376000" cy="72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</a:t>
            </a:r>
          </a:p>
          <a:p>
            <a:pPr algn="ctr"/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PPE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68ADF85-F60E-45A6-8E6C-E568985BBFFE}"/>
              </a:ext>
            </a:extLst>
          </p:cNvPr>
          <p:cNvSpPr/>
          <p:nvPr/>
        </p:nvSpPr>
        <p:spPr>
          <a:xfrm>
            <a:off x="3344559" y="2376975"/>
            <a:ext cx="2376000" cy="72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Equipment</a:t>
            </a:r>
          </a:p>
          <a:p>
            <a:pPr algn="ctr">
              <a:spcAft>
                <a:spcPts val="600"/>
              </a:spcAft>
            </a:pPr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arterial blood gas machine use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6762BC5-8A61-48A3-A5F3-43F6A37D5FFA}"/>
              </a:ext>
            </a:extLst>
          </p:cNvPr>
          <p:cNvSpPr/>
          <p:nvPr/>
        </p:nvSpPr>
        <p:spPr>
          <a:xfrm>
            <a:off x="3344559" y="3240457"/>
            <a:ext cx="2376000" cy="72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Hygiene</a:t>
            </a:r>
          </a:p>
          <a:p>
            <a:pPr algn="ctr">
              <a:spcAft>
                <a:spcPts val="600"/>
              </a:spcAft>
            </a:pPr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personal care, washing, shaving and oral hygiene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6545A51-4DF9-4EDB-8380-EB35E0F13CBB}"/>
              </a:ext>
            </a:extLst>
          </p:cNvPr>
          <p:cNvSpPr/>
          <p:nvPr/>
        </p:nvSpPr>
        <p:spPr>
          <a:xfrm>
            <a:off x="791781" y="3240457"/>
            <a:ext cx="2376000" cy="72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Neurology – Delirium management</a:t>
            </a:r>
          </a:p>
          <a:p>
            <a:pPr algn="ctr"/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recognising delirium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6F85856-8F71-4F5D-9A76-D664CD1152A5}"/>
              </a:ext>
            </a:extLst>
          </p:cNvPr>
          <p:cNvSpPr/>
          <p:nvPr/>
        </p:nvSpPr>
        <p:spPr>
          <a:xfrm>
            <a:off x="791781" y="4103939"/>
            <a:ext cx="2376000" cy="72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Infection prevention and control</a:t>
            </a:r>
          </a:p>
          <a:p>
            <a:pPr algn="ctr">
              <a:spcAft>
                <a:spcPts val="600"/>
              </a:spcAft>
            </a:pPr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damp dusting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229C78-BA5B-4E1B-8574-1D1069733095}"/>
              </a:ext>
            </a:extLst>
          </p:cNvPr>
          <p:cNvSpPr txBox="1"/>
          <p:nvPr/>
        </p:nvSpPr>
        <p:spPr>
          <a:xfrm>
            <a:off x="2081735" y="1505892"/>
            <a:ext cx="2525647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en-GB" sz="2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NRSS </a:t>
            </a:r>
            <a:r>
              <a:rPr lang="en-GB" sz="2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 domains):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B6025D2-2A37-43B5-913B-A7AC15726A77}"/>
              </a:ext>
            </a:extLst>
          </p:cNvPr>
          <p:cNvSpPr/>
          <p:nvPr/>
        </p:nvSpPr>
        <p:spPr>
          <a:xfrm>
            <a:off x="6228323" y="2129361"/>
            <a:ext cx="5436627" cy="3823365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8F058FCC-8541-4009-AC0D-CC1428ED072F}"/>
              </a:ext>
            </a:extLst>
          </p:cNvPr>
          <p:cNvSpPr/>
          <p:nvPr/>
        </p:nvSpPr>
        <p:spPr>
          <a:xfrm>
            <a:off x="6493052" y="2376975"/>
            <a:ext cx="2376000" cy="720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</a:t>
            </a:r>
          </a:p>
          <a:p>
            <a:pPr algn="ctr"/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PPE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4510FE5F-D545-4763-B81B-70AA2A90084E}"/>
              </a:ext>
            </a:extLst>
          </p:cNvPr>
          <p:cNvSpPr/>
          <p:nvPr/>
        </p:nvSpPr>
        <p:spPr>
          <a:xfrm>
            <a:off x="9045830" y="2376975"/>
            <a:ext cx="2376000" cy="720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Documentation</a:t>
            </a:r>
          </a:p>
          <a:p>
            <a:pPr algn="ctr"/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own legal responsibility in written documentation and record keeping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CFE724CA-F38C-4429-AE2F-C8AF9F00FAFC}"/>
              </a:ext>
            </a:extLst>
          </p:cNvPr>
          <p:cNvSpPr/>
          <p:nvPr/>
        </p:nvSpPr>
        <p:spPr>
          <a:xfrm>
            <a:off x="9045830" y="3240457"/>
            <a:ext cx="2376000" cy="720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Medication</a:t>
            </a:r>
          </a:p>
          <a:p>
            <a:pPr algn="ctr"/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administration via peripheral intravenous access devices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8358BBE1-66E4-4A7E-A988-82916E19BB80}"/>
              </a:ext>
            </a:extLst>
          </p:cNvPr>
          <p:cNvSpPr/>
          <p:nvPr/>
        </p:nvSpPr>
        <p:spPr>
          <a:xfrm>
            <a:off x="6493052" y="3240457"/>
            <a:ext cx="2376000" cy="720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Equipment</a:t>
            </a:r>
          </a:p>
          <a:p>
            <a:pPr algn="ctr"/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volumetric pumps use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29A7B65-0546-4843-9545-54222C1B06E3}"/>
              </a:ext>
            </a:extLst>
          </p:cNvPr>
          <p:cNvSpPr/>
          <p:nvPr/>
        </p:nvSpPr>
        <p:spPr>
          <a:xfrm>
            <a:off x="6493052" y="4103939"/>
            <a:ext cx="2376000" cy="720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Arterial line management</a:t>
            </a:r>
          </a:p>
          <a:p>
            <a:pPr algn="ctr"/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recognising an arterial line 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17C6BE1F-0F5A-4445-BBE0-64B50646E353}"/>
              </a:ext>
            </a:extLst>
          </p:cNvPr>
          <p:cNvSpPr/>
          <p:nvPr/>
        </p:nvSpPr>
        <p:spPr>
          <a:xfrm>
            <a:off x="9045830" y="4103939"/>
            <a:ext cx="2376000" cy="720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 and management of NGT on ICU</a:t>
            </a:r>
          </a:p>
          <a:p>
            <a:pPr algn="ctr"/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procedure for NGT insertion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48140CD7-4C84-41CF-AC3C-D2A223AA6F0B}"/>
              </a:ext>
            </a:extLst>
          </p:cNvPr>
          <p:cNvSpPr/>
          <p:nvPr/>
        </p:nvSpPr>
        <p:spPr>
          <a:xfrm>
            <a:off x="9045830" y="4967422"/>
            <a:ext cx="2376000" cy="720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Neurology – Delirium management</a:t>
            </a:r>
          </a:p>
          <a:p>
            <a:pPr algn="ctr"/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recognising delirium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343684F0-2E9C-4303-A659-AC3604C6183E}"/>
              </a:ext>
            </a:extLst>
          </p:cNvPr>
          <p:cNvSpPr/>
          <p:nvPr/>
        </p:nvSpPr>
        <p:spPr>
          <a:xfrm>
            <a:off x="6493052" y="4967422"/>
            <a:ext cx="2376000" cy="720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Airway</a:t>
            </a:r>
          </a:p>
          <a:p>
            <a:pPr algn="ctr"/>
            <a:r>
              <a:rPr lang="en-GB" sz="11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performing closed suctioning via an endotracheal tube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44D0AB4-A899-498F-AD1F-1FBFC684C647}"/>
              </a:ext>
            </a:extLst>
          </p:cNvPr>
          <p:cNvSpPr txBox="1"/>
          <p:nvPr/>
        </p:nvSpPr>
        <p:spPr>
          <a:xfrm>
            <a:off x="7783006" y="1505892"/>
            <a:ext cx="2525647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en-GB" sz="2000" b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RSC </a:t>
            </a:r>
            <a:r>
              <a:rPr lang="en-GB" sz="200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(8 domains):</a:t>
            </a:r>
          </a:p>
        </p:txBody>
      </p:sp>
    </p:spTree>
    <p:extLst>
      <p:ext uri="{BB962C8B-B14F-4D97-AF65-F5344CB8AC3E}">
        <p14:creationId xmlns:p14="http://schemas.microsoft.com/office/powerpoint/2010/main" val="780656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3C3C8B7-6843-44F7-A1D4-BC285916EDAD}"/>
              </a:ext>
            </a:extLst>
          </p:cNvPr>
          <p:cNvSpPr/>
          <p:nvPr/>
        </p:nvSpPr>
        <p:spPr>
          <a:xfrm>
            <a:off x="547072" y="3852254"/>
            <a:ext cx="11117388" cy="25817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F81716-18B4-483B-A9D3-01B6F4B9E04A}"/>
              </a:ext>
            </a:extLst>
          </p:cNvPr>
          <p:cNvSpPr/>
          <p:nvPr/>
        </p:nvSpPr>
        <p:spPr>
          <a:xfrm>
            <a:off x="11137804" y="6290354"/>
            <a:ext cx="656263" cy="398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50451A-F8EE-456B-BE0E-C22441B9B1C3}"/>
              </a:ext>
            </a:extLst>
          </p:cNvPr>
          <p:cNvSpPr/>
          <p:nvPr/>
        </p:nvSpPr>
        <p:spPr>
          <a:xfrm>
            <a:off x="547072" y="1160295"/>
            <a:ext cx="11117388" cy="25817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7DE36B2-0B55-45E7-97BC-F91BB1E1E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What functionality do the passports have?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125F26D-BCBF-444F-89C8-466DB9F6D866}"/>
              </a:ext>
            </a:extLst>
          </p:cNvPr>
          <p:cNvSpPr/>
          <p:nvPr/>
        </p:nvSpPr>
        <p:spPr>
          <a:xfrm>
            <a:off x="599956" y="2655989"/>
            <a:ext cx="3477600" cy="8204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b="1" i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Self-assessments and re-assessment of key skills </a:t>
            </a:r>
          </a:p>
          <a:p>
            <a:pPr algn="ctr">
              <a:spcAft>
                <a:spcPts val="600"/>
              </a:spcAft>
            </a:pPr>
            <a:r>
              <a:rPr lang="en-GB" i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(split by domain)</a:t>
            </a:r>
            <a:endParaRPr lang="en-GB" sz="1600" i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F6E7BE-F33A-404A-BE86-86CF371FC141}"/>
              </a:ext>
            </a:extLst>
          </p:cNvPr>
          <p:cNvSpPr/>
          <p:nvPr/>
        </p:nvSpPr>
        <p:spPr>
          <a:xfrm>
            <a:off x="4263173" y="2656242"/>
            <a:ext cx="3665165" cy="8204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b="1" i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Supervisor review &amp; sign-off with certificate</a:t>
            </a:r>
          </a:p>
          <a:p>
            <a:pPr algn="ctr">
              <a:spcAft>
                <a:spcPts val="600"/>
              </a:spcAft>
            </a:pPr>
            <a:r>
              <a:rPr lang="en-GB" b="1" i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(once self-assessment complete)</a:t>
            </a:r>
            <a:endParaRPr lang="en-GB" sz="1600" i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7E2531-59B3-4CC9-A63D-7414AEE93920}"/>
              </a:ext>
            </a:extLst>
          </p:cNvPr>
          <p:cNvSpPr/>
          <p:nvPr/>
        </p:nvSpPr>
        <p:spPr>
          <a:xfrm>
            <a:off x="8187654" y="2655989"/>
            <a:ext cx="3477600" cy="8204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b="1" i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Mapped E-learning</a:t>
            </a:r>
          </a:p>
          <a:p>
            <a:pPr algn="ctr">
              <a:spcAft>
                <a:spcPts val="600"/>
              </a:spcAft>
            </a:pPr>
            <a:r>
              <a:rPr lang="en-GB" b="1" i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  <a:endParaRPr lang="en-GB" sz="1600" b="0" i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DDAF69-EFB5-4787-BF58-99CCDDFED7E0}"/>
              </a:ext>
            </a:extLst>
          </p:cNvPr>
          <p:cNvSpPr/>
          <p:nvPr/>
        </p:nvSpPr>
        <p:spPr>
          <a:xfrm>
            <a:off x="554266" y="5469919"/>
            <a:ext cx="3477600" cy="8204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b="1" i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Heatmap of passport completion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8DA700-FCD6-469E-ABAA-8F321D819C00}"/>
              </a:ext>
            </a:extLst>
          </p:cNvPr>
          <p:cNvSpPr/>
          <p:nvPr/>
        </p:nvSpPr>
        <p:spPr>
          <a:xfrm>
            <a:off x="4370959" y="5469920"/>
            <a:ext cx="3477600" cy="8204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>
              <a:spcAft>
                <a:spcPts val="600"/>
              </a:spcAft>
            </a:pPr>
            <a:r>
              <a:rPr lang="en-GB" b="1" i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CPD Log</a:t>
            </a:r>
          </a:p>
          <a:p>
            <a:pPr algn="ctr">
              <a:spcAft>
                <a:spcPts val="600"/>
              </a:spcAft>
            </a:pPr>
            <a:r>
              <a:rPr lang="en-GB" sz="18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(Date, Method, Topic)</a:t>
            </a:r>
            <a:endParaRPr lang="en-GB" sz="1800" i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FE8743-912F-42BF-A928-95F995E285CE}"/>
              </a:ext>
            </a:extLst>
          </p:cNvPr>
          <p:cNvSpPr/>
          <p:nvPr/>
        </p:nvSpPr>
        <p:spPr>
          <a:xfrm>
            <a:off x="8187652" y="5469921"/>
            <a:ext cx="3477600" cy="8204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>
              <a:spcAft>
                <a:spcPts val="600"/>
              </a:spcAft>
            </a:pPr>
            <a:r>
              <a:rPr lang="en-GB" b="1" i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Reflections</a:t>
            </a:r>
          </a:p>
          <a:p>
            <a:pPr algn="ctr">
              <a:spcAft>
                <a:spcPts val="600"/>
              </a:spcAft>
            </a:pPr>
            <a:r>
              <a:rPr lang="en-GB" sz="1800">
                <a:solidFill>
                  <a:schemeClr val="bg2"/>
                </a:solidFill>
                <a:latin typeface="Arial"/>
                <a:cs typeface="Arial"/>
              </a:rPr>
              <a:t>(to inform revalidation)</a:t>
            </a:r>
            <a:endParaRPr lang="en-GB" sz="1800" i="0">
              <a:solidFill>
                <a:schemeClr val="bg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2D2B78-A4CD-436C-B37B-E1E4503F63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1349" y="1435789"/>
            <a:ext cx="1663434" cy="1150916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38A493E-FBA7-44A2-BEA1-25F1B563F5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5284" y="1450210"/>
            <a:ext cx="1882539" cy="1150916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28377FD-569D-448A-B797-63794F3F816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9176"/>
          <a:stretch/>
        </p:blipFill>
        <p:spPr>
          <a:xfrm>
            <a:off x="8958747" y="1433901"/>
            <a:ext cx="1935409" cy="1150916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5F162903-506C-4533-910E-E8D5F561ADF0}"/>
              </a:ext>
            </a:extLst>
          </p:cNvPr>
          <p:cNvSpPr/>
          <p:nvPr/>
        </p:nvSpPr>
        <p:spPr>
          <a:xfrm rot="16200000">
            <a:off x="-927337" y="2256153"/>
            <a:ext cx="2581724" cy="390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i="0">
                <a:solidFill>
                  <a:schemeClr val="accent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CORE</a:t>
            </a:r>
            <a:endParaRPr lang="en-GB" sz="1600" i="0">
              <a:solidFill>
                <a:schemeClr val="accent3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436889D-1732-4E5F-89ED-61B486A7D2E9}"/>
              </a:ext>
            </a:extLst>
          </p:cNvPr>
          <p:cNvSpPr/>
          <p:nvPr/>
        </p:nvSpPr>
        <p:spPr>
          <a:xfrm rot="16200000">
            <a:off x="-927338" y="4948108"/>
            <a:ext cx="2581726" cy="3900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600" i="0">
                <a:solidFill>
                  <a:schemeClr val="accent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ADDITIONAL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CF10553-3C2E-4EA6-9AFA-339B799A32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58747" y="4242304"/>
            <a:ext cx="1882539" cy="1172499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D075C6B-552E-4D44-A41C-40F0BCD3C85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5942" t="8240" r="62560" b="36544"/>
          <a:stretch/>
        </p:blipFill>
        <p:spPr bwMode="auto">
          <a:xfrm>
            <a:off x="6461734" y="1450210"/>
            <a:ext cx="1435852" cy="1150916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8585C14-75C1-41BA-8C63-2A290E8DA4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45828" y="4237006"/>
            <a:ext cx="1327862" cy="1183095"/>
          </a:xfrm>
          <a:prstGeom prst="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C248E4F-3333-436B-90DD-14140CD643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85615" y="4238309"/>
            <a:ext cx="2214902" cy="1180489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7948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8CBFE6F0-B6C0-467D-9B31-AAC3BF89C5DE}"/>
              </a:ext>
            </a:extLst>
          </p:cNvPr>
          <p:cNvSpPr/>
          <p:nvPr/>
        </p:nvSpPr>
        <p:spPr>
          <a:xfrm>
            <a:off x="536577" y="1292225"/>
            <a:ext cx="7178673" cy="5017130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CF45038-F931-4C10-8CC7-4A758FD5223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93726" y="3302000"/>
            <a:ext cx="3211716" cy="1568498"/>
          </a:xfrm>
        </p:spPr>
        <p:txBody>
          <a:bodyPr/>
          <a:lstStyle/>
          <a:p>
            <a:pPr marL="0" indent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lang="en-GB" sz="1600" b="1"/>
              <a:t>Visual summary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600"/>
              <a:t>Summary of staff completion numbers for NRSS and RSC passports (Not started; Started; Completed)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B3BD00-50E5-4704-9B1F-79046D61E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What are the admin reporting functionalities?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7BB557-003A-44C4-8D60-C260646960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907" t="20199" r="6537" b="6118"/>
          <a:stretch/>
        </p:blipFill>
        <p:spPr>
          <a:xfrm>
            <a:off x="4825472" y="1625466"/>
            <a:ext cx="1996142" cy="1489658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812D99-A797-4D42-96D2-2499D47CEC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8166" y="1651886"/>
            <a:ext cx="2832085" cy="1436818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96B09798-47A8-48B5-9A78-BE3A149D1347}"/>
              </a:ext>
            </a:extLst>
          </p:cNvPr>
          <p:cNvGrpSpPr>
            <a:grpSpLocks noChangeAspect="1"/>
          </p:cNvGrpSpPr>
          <p:nvPr/>
        </p:nvGrpSpPr>
        <p:grpSpPr>
          <a:xfrm>
            <a:off x="1316852" y="1409125"/>
            <a:ext cx="1765464" cy="1922341"/>
            <a:chOff x="1079885" y="1376229"/>
            <a:chExt cx="1907435" cy="207692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09CD3EF-F993-429B-8699-E0DDBF6D5E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6675" t="58538" r="51031" b="13625"/>
            <a:stretch/>
          </p:blipFill>
          <p:spPr>
            <a:xfrm>
              <a:off x="1079885" y="1376229"/>
              <a:ext cx="1907435" cy="2076928"/>
            </a:xfrm>
            <a:prstGeom prst="rect">
              <a:avLst/>
            </a:prstGeom>
          </p:spPr>
        </p:pic>
        <p:pic>
          <p:nvPicPr>
            <p:cNvPr id="18" name="Picture 17" descr="Icon&#10;&#10;Description automatically generated">
              <a:extLst>
                <a:ext uri="{FF2B5EF4-FFF2-40B4-BE49-F238E27FC236}">
                  <a16:creationId xmlns:a16="http://schemas.microsoft.com/office/drawing/2014/main" id="{56BBFB24-76A3-42FC-A127-7D9C85F07B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32046" y="2576673"/>
              <a:ext cx="78308" cy="117315"/>
            </a:xfrm>
            <a:prstGeom prst="rect">
              <a:avLst/>
            </a:prstGeom>
          </p:spPr>
        </p:pic>
      </p:grp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C4225FE4-50CF-4C3B-A469-5464762AA333}"/>
              </a:ext>
            </a:extLst>
          </p:cNvPr>
          <p:cNvSpPr txBox="1">
            <a:spLocks/>
          </p:cNvSpPr>
          <p:nvPr/>
        </p:nvSpPr>
        <p:spPr>
          <a:xfrm>
            <a:off x="3962400" y="3302000"/>
            <a:ext cx="3722286" cy="1568498"/>
          </a:xfrm>
          <a:prstGeom prst="rect">
            <a:avLst/>
          </a:prstGeom>
        </p:spPr>
        <p:txBody>
          <a:bodyPr/>
          <a:lstStyle>
            <a:lvl1pPr marL="268271" indent="-268271" algn="l" defTabSz="1073084" rtl="0" eaLnBrk="1" latinLnBrk="0" hangingPunct="1">
              <a:lnSpc>
                <a:spcPct val="90000"/>
              </a:lnSpc>
              <a:spcBef>
                <a:spcPts val="1173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4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4813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Clr>
                <a:schemeClr val="accent1"/>
              </a:buClr>
              <a:buFont typeface="Courier New" panose="02070309020205020404" pitchFamily="49" charset="0"/>
              <a:buChar char="o"/>
              <a:defRPr sz="164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341355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4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877897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4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414438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4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950981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Font typeface="Arial" panose="020B0604020202020204" pitchFamily="34" charset="0"/>
              <a:buChar char="•"/>
              <a:defRPr sz="21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87523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Font typeface="Arial" panose="020B0604020202020204" pitchFamily="34" charset="0"/>
              <a:buChar char="•"/>
              <a:defRPr sz="21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24065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Font typeface="Arial" panose="020B0604020202020204" pitchFamily="34" charset="0"/>
              <a:buChar char="•"/>
              <a:defRPr sz="21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60606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Font typeface="Arial" panose="020B0604020202020204" pitchFamily="34" charset="0"/>
              <a:buChar char="•"/>
              <a:defRPr sz="21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</a:pPr>
            <a:r>
              <a:rPr lang="en-GB" sz="1600" b="1"/>
              <a:t>Detailed data export</a:t>
            </a:r>
          </a:p>
          <a:p>
            <a:pPr marL="0" indent="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</a:pPr>
            <a:r>
              <a:rPr lang="en-GB" sz="1600"/>
              <a:t>Excel download that provides detail on: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/>
              <a:t>Staff name &amp; email</a:t>
            </a:r>
            <a:r>
              <a:rPr lang="en-GB" sz="1600" baseline="30000"/>
              <a:t>(a)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/>
              <a:t>Role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/>
              <a:t>Trust / University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/>
              <a:t>Passport type (NRSS or RSC)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/>
              <a:t>Completion status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/>
              <a:t>Start date &amp; Completed date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/>
              <a:t>Review status &amp; date completed</a:t>
            </a: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61818AFE-B786-40FF-945E-D362F9DD0CE9}"/>
              </a:ext>
            </a:extLst>
          </p:cNvPr>
          <p:cNvSpPr txBox="1">
            <a:spLocks/>
          </p:cNvSpPr>
          <p:nvPr/>
        </p:nvSpPr>
        <p:spPr>
          <a:xfrm>
            <a:off x="479427" y="6404983"/>
            <a:ext cx="4778373" cy="279410"/>
          </a:xfrm>
          <a:prstGeom prst="rect">
            <a:avLst/>
          </a:prstGeom>
        </p:spPr>
        <p:txBody>
          <a:bodyPr/>
          <a:lstStyle>
            <a:lvl1pPr marL="268271" indent="-268271" algn="l" defTabSz="1073084" rtl="0" eaLnBrk="1" latinLnBrk="0" hangingPunct="1">
              <a:lnSpc>
                <a:spcPct val="90000"/>
              </a:lnSpc>
              <a:spcBef>
                <a:spcPts val="1173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4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4813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Clr>
                <a:schemeClr val="accent1"/>
              </a:buClr>
              <a:buFont typeface="Courier New" panose="02070309020205020404" pitchFamily="49" charset="0"/>
              <a:buChar char="o"/>
              <a:defRPr sz="164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341355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4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877897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4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414438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4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950981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Font typeface="Arial" panose="020B0604020202020204" pitchFamily="34" charset="0"/>
              <a:buChar char="•"/>
              <a:defRPr sz="21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87523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Font typeface="Arial" panose="020B0604020202020204" pitchFamily="34" charset="0"/>
              <a:buChar char="•"/>
              <a:defRPr sz="21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24065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Font typeface="Arial" panose="020B0604020202020204" pitchFamily="34" charset="0"/>
              <a:buChar char="•"/>
              <a:defRPr sz="21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60606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Font typeface="Arial" panose="020B0604020202020204" pitchFamily="34" charset="0"/>
              <a:buChar char="•"/>
              <a:defRPr sz="21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</a:pPr>
            <a:r>
              <a:rPr lang="en-GB" sz="1200" b="1">
                <a:solidFill>
                  <a:schemeClr val="accent1"/>
                </a:solidFill>
              </a:rPr>
              <a:t>Note: </a:t>
            </a:r>
            <a:r>
              <a:rPr lang="en-GB" sz="1200"/>
              <a:t>(a) Option to anonymise data when download</a:t>
            </a:r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7F41B05F-CADB-4467-AE91-8D353D89CC07}"/>
              </a:ext>
            </a:extLst>
          </p:cNvPr>
          <p:cNvSpPr txBox="1">
            <a:spLocks/>
          </p:cNvSpPr>
          <p:nvPr/>
        </p:nvSpPr>
        <p:spPr>
          <a:xfrm>
            <a:off x="7872208" y="3302000"/>
            <a:ext cx="3744000" cy="1468266"/>
          </a:xfrm>
          <a:prstGeom prst="rect">
            <a:avLst/>
          </a:prstGeom>
        </p:spPr>
        <p:txBody>
          <a:bodyPr/>
          <a:lstStyle>
            <a:lvl1pPr marL="268271" indent="-268271" algn="l" defTabSz="1073084" rtl="0" eaLnBrk="1" latinLnBrk="0" hangingPunct="1">
              <a:lnSpc>
                <a:spcPct val="90000"/>
              </a:lnSpc>
              <a:spcBef>
                <a:spcPts val="1173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4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4813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Clr>
                <a:schemeClr val="accent1"/>
              </a:buClr>
              <a:buFont typeface="Courier New" panose="02070309020205020404" pitchFamily="49" charset="0"/>
              <a:buChar char="o"/>
              <a:defRPr sz="164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341355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4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877897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4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414438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4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950981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Font typeface="Arial" panose="020B0604020202020204" pitchFamily="34" charset="0"/>
              <a:buChar char="•"/>
              <a:defRPr sz="21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87523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Font typeface="Arial" panose="020B0604020202020204" pitchFamily="34" charset="0"/>
              <a:buChar char="•"/>
              <a:defRPr sz="21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24065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Font typeface="Arial" panose="020B0604020202020204" pitchFamily="34" charset="0"/>
              <a:buChar char="•"/>
              <a:defRPr sz="21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60606" indent="-268271" algn="l" defTabSz="1073084" rtl="0" eaLnBrk="1" latinLnBrk="0" hangingPunct="1">
              <a:lnSpc>
                <a:spcPct val="90000"/>
              </a:lnSpc>
              <a:spcBef>
                <a:spcPts val="587"/>
              </a:spcBef>
              <a:buFont typeface="Arial" panose="020B0604020202020204" pitchFamily="34" charset="0"/>
              <a:buChar char="•"/>
              <a:defRPr sz="21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</a:pPr>
            <a:r>
              <a:rPr lang="en-GB" sz="1600" b="1"/>
              <a:t>Skill completion heatmap</a:t>
            </a:r>
          </a:p>
          <a:p>
            <a:pPr marL="0" indent="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None/>
            </a:pPr>
            <a:r>
              <a:rPr lang="en-GB" sz="1600"/>
              <a:t>Overview of individuals staffs’ passport completion at a skill level, showing: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/>
              <a:t>Staff name &amp; email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/>
              <a:t>Completion of skill question (red or green)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/>
              <a:t>Capability at skill (“Yes” or “No”)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/>
              <a:t>Review performed of skill (“Reviewed” or “Not reviewed”)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GB" sz="1600"/>
              <a:t>Supervisor reviewed by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B9442DE-9425-46F5-8486-FD3333938CAB}"/>
              </a:ext>
            </a:extLst>
          </p:cNvPr>
          <p:cNvSpPr/>
          <p:nvPr/>
        </p:nvSpPr>
        <p:spPr>
          <a:xfrm>
            <a:off x="7872208" y="1292224"/>
            <a:ext cx="3792253" cy="5017130"/>
          </a:xfrm>
          <a:prstGeom prst="rect">
            <a:avLst/>
          </a:prstGeom>
          <a:noFill/>
          <a:ln w="19050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9F7E3E3-6CEC-44B0-AADE-27D6517C2787}"/>
              </a:ext>
            </a:extLst>
          </p:cNvPr>
          <p:cNvSpPr txBox="1"/>
          <p:nvPr/>
        </p:nvSpPr>
        <p:spPr>
          <a:xfrm>
            <a:off x="527051" y="6014276"/>
            <a:ext cx="28352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en-GB" sz="1400" i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Trust or Region level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02EB711-EB9F-40AE-9E11-7CB2C31BFBB7}"/>
              </a:ext>
            </a:extLst>
          </p:cNvPr>
          <p:cNvSpPr txBox="1"/>
          <p:nvPr/>
        </p:nvSpPr>
        <p:spPr>
          <a:xfrm>
            <a:off x="7872208" y="6014276"/>
            <a:ext cx="2882898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en-GB" sz="1400" i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 staff level</a:t>
            </a:r>
          </a:p>
        </p:txBody>
      </p:sp>
    </p:spTree>
    <p:extLst>
      <p:ext uri="{BB962C8B-B14F-4D97-AF65-F5344CB8AC3E}">
        <p14:creationId xmlns:p14="http://schemas.microsoft.com/office/powerpoint/2010/main" val="28609417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SLIDO_PRESENTATION_ID" val="6e824d8a-47cc-4b0b-8a55-2c83d4c03d86"/>
  <p:tag name="SLIDO_APP_VERSION" val="0.16.1.1203"/>
</p:tagLst>
</file>

<file path=ppt/theme/theme1.xml><?xml version="1.0" encoding="utf-8"?>
<a:theme xmlns:a="http://schemas.openxmlformats.org/drawingml/2006/main" name="Office Theme">
  <a:themeElements>
    <a:clrScheme name="NHS Improvement">
      <a:dk1>
        <a:srgbClr val="000000"/>
      </a:dk1>
      <a:lt1>
        <a:srgbClr val="FFFFFF"/>
      </a:lt1>
      <a:dk2>
        <a:srgbClr val="003087"/>
      </a:dk2>
      <a:lt2>
        <a:srgbClr val="005EB8"/>
      </a:lt2>
      <a:accent1>
        <a:srgbClr val="005EB8"/>
      </a:accent1>
      <a:accent2>
        <a:srgbClr val="41B6E6"/>
      </a:accent2>
      <a:accent3>
        <a:srgbClr val="768692"/>
      </a:accent3>
      <a:accent4>
        <a:srgbClr val="00A499"/>
      </a:accent4>
      <a:accent5>
        <a:srgbClr val="006747"/>
      </a:accent5>
      <a:accent6>
        <a:srgbClr val="00A9CE"/>
      </a:accent6>
      <a:hlink>
        <a:srgbClr val="0072CE"/>
      </a:hlink>
      <a:folHlink>
        <a:srgbClr val="41B6E6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 algn="l">
          <a:defRPr sz="1625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 4.3 plain template.pptx" id="{2F2F0580-1474-4B7A-A11B-8505B61FADB3}" vid="{956D579C-3B86-4FDD-8A79-810CF4E9248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DB2FDFB3F5FC49B7C3129CF594E34E" ma:contentTypeVersion="14" ma:contentTypeDescription="Create a new document." ma:contentTypeScope="" ma:versionID="def9f121e395d36af3aaa331787b90d1">
  <xsd:schema xmlns:xsd="http://www.w3.org/2001/XMLSchema" xmlns:xs="http://www.w3.org/2001/XMLSchema" xmlns:p="http://schemas.microsoft.com/office/2006/metadata/properties" xmlns:ns2="12a106fe-d177-4b2d-ab2d-f0650620e892" xmlns:ns3="7e2bc4fe-82df-42ef-acc5-a3b54fc76001" targetNamespace="http://schemas.microsoft.com/office/2006/metadata/properties" ma:root="true" ma:fieldsID="b32121505795ed0248911e03434636e8" ns2:_="" ns3:_="">
    <xsd:import namespace="12a106fe-d177-4b2d-ab2d-f0650620e892"/>
    <xsd:import namespace="7e2bc4fe-82df-42ef-acc5-a3b54fc760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id0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106fe-d177-4b2d-ab2d-f0650620e89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id0" ma:index="19" nillable="true" ma:displayName="id" ma:decimals="0" ma:format="Dropdown" ma:internalName="id0" ma:percentage="FALSE">
      <xsd:simpleType>
        <xsd:restriction base="dms:Number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bc4fe-82df-42ef-acc5-a3b54fc7600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d0 xmlns="12a106fe-d177-4b2d-ab2d-f0650620e892" xsi:nil="true"/>
  </documentManagement>
</p:properties>
</file>

<file path=customXml/itemProps1.xml><?xml version="1.0" encoding="utf-8"?>
<ds:datastoreItem xmlns:ds="http://schemas.openxmlformats.org/officeDocument/2006/customXml" ds:itemID="{A6333066-D95F-4DC9-8F45-8431A5C3C7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848DC5-BA01-4667-992A-9AB719734A58}"/>
</file>

<file path=customXml/itemProps3.xml><?xml version="1.0" encoding="utf-8"?>
<ds:datastoreItem xmlns:ds="http://schemas.openxmlformats.org/officeDocument/2006/customXml" ds:itemID="{A4D9FD49-C1C5-400A-B04D-90A236984D1F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7e2bc4fe-82df-42ef-acc5-a3b54fc76001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purl.org/dc/dcmitype/"/>
    <ds:schemaRef ds:uri="12a106fe-d177-4b2d-ab2d-f0650620e89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1189</Words>
  <Application>Microsoft Office PowerPoint</Application>
  <PresentationFormat>Widescreen</PresentationFormat>
  <Paragraphs>146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Office Theme</vt:lpstr>
      <vt:lpstr>London Transformation &amp; Learning Collaborative (LTLC)  NRSS &amp; RSC Digital skills passports overview</vt:lpstr>
      <vt:lpstr>Why were the Digital skills passports developed?</vt:lpstr>
      <vt:lpstr>How were the passports developed?</vt:lpstr>
      <vt:lpstr>What is the purpose of the passports?</vt:lpstr>
      <vt:lpstr>Which passports are available?</vt:lpstr>
      <vt:lpstr>What are the key benefits of the passports?</vt:lpstr>
      <vt:lpstr>Which domains and skills are in the passports?</vt:lpstr>
      <vt:lpstr>What functionality do the passports have?</vt:lpstr>
      <vt:lpstr>What are the admin reporting functionalities?</vt:lpstr>
      <vt:lpstr>What is your role in the passport?</vt:lpstr>
      <vt:lpstr>Close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 for Presenter</dc:title>
  <dc:creator>Lucy Brock</dc:creator>
  <cp:lastModifiedBy>Ella Nuttall</cp:lastModifiedBy>
  <cp:revision>14</cp:revision>
  <dcterms:created xsi:type="dcterms:W3CDTF">2021-01-14T20:19:24Z</dcterms:created>
  <dcterms:modified xsi:type="dcterms:W3CDTF">2021-05-13T12:53:21Z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0x01010038DB2FDFB3F5FC49B7C3129CF594E34E</vt:lpwstr>
  </property>
</Properties>
</file>