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0" r:id="rId4"/>
  </p:sldMasterIdLst>
  <p:notesMasterIdLst>
    <p:notesMasterId r:id="rId13"/>
  </p:notesMasterIdLst>
  <p:handoutMasterIdLst>
    <p:handoutMasterId r:id="rId14"/>
  </p:handoutMasterIdLst>
  <p:sldIdLst>
    <p:sldId id="256" r:id="rId5"/>
    <p:sldId id="300" r:id="rId6"/>
    <p:sldId id="305" r:id="rId7"/>
    <p:sldId id="338" r:id="rId8"/>
    <p:sldId id="316" r:id="rId9"/>
    <p:sldId id="301" r:id="rId10"/>
    <p:sldId id="339" r:id="rId11"/>
    <p:sldId id="265" r:id="rId12"/>
  </p:sldIdLst>
  <p:sldSz cx="12192000" cy="6858000"/>
  <p:notesSz cx="6858000" cy="9144000"/>
  <p:custDataLst>
    <p:tags r:id="rId15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2230" userDrawn="1">
          <p15:clr>
            <a:srgbClr val="A4A3A4"/>
          </p15:clr>
        </p15:guide>
        <p15:guide id="3" orient="horz" pos="220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riya Rathod" initials="PR" lastIdx="1" clrIdx="0">
    <p:extLst>
      <p:ext uri="{19B8F6BF-5375-455C-9EA6-DF929625EA0E}">
        <p15:presenceInfo xmlns:p15="http://schemas.microsoft.com/office/powerpoint/2012/main" userId="S::Priya.Rathod@uk.ey.com::cba029b9-8253-4059-bb06-2fc8d2759072" providerId="AD"/>
      </p:ext>
    </p:extLst>
  </p:cmAuthor>
  <p:cmAuthor id="2" name="Julie Combes" initials="JC" lastIdx="10" clrIdx="1">
    <p:extLst>
      <p:ext uri="{19B8F6BF-5375-455C-9EA6-DF929625EA0E}">
        <p15:presenceInfo xmlns:p15="http://schemas.microsoft.com/office/powerpoint/2012/main" userId="10cde069d4d23ba1" providerId="Windows Live"/>
      </p:ext>
    </p:extLst>
  </p:cmAuthor>
  <p:cmAuthor id="3" name="Mamta Vaidya" initials="MV" lastIdx="1" clrIdx="2">
    <p:extLst>
      <p:ext uri="{19B8F6BF-5375-455C-9EA6-DF929625EA0E}">
        <p15:presenceInfo xmlns:p15="http://schemas.microsoft.com/office/powerpoint/2012/main" userId="f5dc5c8bbb2aff8b" providerId="Windows Live"/>
      </p:ext>
    </p:extLst>
  </p:cmAuthor>
  <p:cmAuthor id="4" name="Nuttall, Ella" initials="NE" lastIdx="15" clrIdx="3">
    <p:extLst>
      <p:ext uri="{19B8F6BF-5375-455C-9EA6-DF929625EA0E}">
        <p15:presenceInfo xmlns:p15="http://schemas.microsoft.com/office/powerpoint/2012/main" userId="Nuttall, Ella" providerId="None"/>
      </p:ext>
    </p:extLst>
  </p:cmAuthor>
  <p:cmAuthor id="5" name="Lydia Lofton" initials="LL" lastIdx="1" clrIdx="4">
    <p:extLst>
      <p:ext uri="{19B8F6BF-5375-455C-9EA6-DF929625EA0E}">
        <p15:presenceInfo xmlns:p15="http://schemas.microsoft.com/office/powerpoint/2012/main" userId="S::lydia.lofton@hee.nhs.uk::a15319f6-7202-4945-9935-ac2242a8261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F0054"/>
    <a:srgbClr val="F68D2E"/>
    <a:srgbClr val="00A3A1"/>
    <a:srgbClr val="E36877"/>
    <a:srgbClr val="0091DA"/>
    <a:srgbClr val="1CB275"/>
    <a:srgbClr val="86A113"/>
    <a:srgbClr val="D9A6A5"/>
    <a:srgbClr val="E29E9B"/>
    <a:srgbClr val="0071B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43" autoAdjust="0"/>
    <p:restoredTop sz="94660"/>
  </p:normalViewPr>
  <p:slideViewPr>
    <p:cSldViewPr snapToGrid="0">
      <p:cViewPr varScale="1">
        <p:scale>
          <a:sx n="62" d="100"/>
          <a:sy n="62" d="100"/>
        </p:scale>
        <p:origin x="832" y="56"/>
      </p:cViewPr>
      <p:guideLst>
        <p:guide pos="2230"/>
        <p:guide orient="horz" pos="2205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gs" Target="tags/tag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lla Nuttall" userId="3eb3ab72-6a10-4f06-8cf4-29a38747c89a" providerId="ADAL" clId="{525A4295-198D-430D-98D3-4DD3651E4992}"/>
    <pc:docChg chg="modSld">
      <pc:chgData name="Ella Nuttall" userId="3eb3ab72-6a10-4f06-8cf4-29a38747c89a" providerId="ADAL" clId="{525A4295-198D-430D-98D3-4DD3651E4992}" dt="2021-05-14T09:33:05.412" v="2" actId="207"/>
      <pc:docMkLst>
        <pc:docMk/>
      </pc:docMkLst>
      <pc:sldChg chg="modSp mod">
        <pc:chgData name="Ella Nuttall" userId="3eb3ab72-6a10-4f06-8cf4-29a38747c89a" providerId="ADAL" clId="{525A4295-198D-430D-98D3-4DD3651E4992}" dt="2021-05-14T09:33:05.412" v="2" actId="207"/>
        <pc:sldMkLst>
          <pc:docMk/>
          <pc:sldMk cId="142552590" sldId="301"/>
        </pc:sldMkLst>
        <pc:spChg chg="mod">
          <ac:chgData name="Ella Nuttall" userId="3eb3ab72-6a10-4f06-8cf4-29a38747c89a" providerId="ADAL" clId="{525A4295-198D-430D-98D3-4DD3651E4992}" dt="2021-05-14T09:33:05.412" v="2" actId="207"/>
          <ac:spMkLst>
            <pc:docMk/>
            <pc:sldMk cId="142552590" sldId="301"/>
            <ac:spMk id="23" creationId="{2934AA7E-5E34-4122-9ACE-B9F5FBF74E97}"/>
          </ac:spMkLst>
        </pc:spChg>
      </pc:sldChg>
      <pc:sldChg chg="modSp mod">
        <pc:chgData name="Ella Nuttall" userId="3eb3ab72-6a10-4f06-8cf4-29a38747c89a" providerId="ADAL" clId="{525A4295-198D-430D-98D3-4DD3651E4992}" dt="2021-05-14T09:32:51.792" v="0" actId="207"/>
        <pc:sldMkLst>
          <pc:docMk/>
          <pc:sldMk cId="1988930546" sldId="305"/>
        </pc:sldMkLst>
        <pc:spChg chg="mod">
          <ac:chgData name="Ella Nuttall" userId="3eb3ab72-6a10-4f06-8cf4-29a38747c89a" providerId="ADAL" clId="{525A4295-198D-430D-98D3-4DD3651E4992}" dt="2021-05-14T09:32:51.792" v="0" actId="207"/>
          <ac:spMkLst>
            <pc:docMk/>
            <pc:sldMk cId="1988930546" sldId="305"/>
            <ac:spMk id="52" creationId="{FE7A59F8-39F4-4056-8BBE-BEF4BFF36F22}"/>
          </ac:spMkLst>
        </pc:spChg>
      </pc:sldChg>
    </pc:docChg>
  </pc:docChgLst>
  <pc:docChgLst>
    <pc:chgData name="Ella Nuttall" userId="3eb3ab72-6a10-4f06-8cf4-29a38747c89a" providerId="ADAL" clId="{DFE9CCF0-830F-4EDB-8EFF-1A2D6D004433}"/>
    <pc:docChg chg="undo custSel modSld">
      <pc:chgData name="Ella Nuttall" userId="3eb3ab72-6a10-4f06-8cf4-29a38747c89a" providerId="ADAL" clId="{DFE9CCF0-830F-4EDB-8EFF-1A2D6D004433}" dt="2021-05-12T15:28:56.766" v="74" actId="20577"/>
      <pc:docMkLst>
        <pc:docMk/>
      </pc:docMkLst>
      <pc:sldChg chg="addSp delSp modSp mod">
        <pc:chgData name="Ella Nuttall" userId="3eb3ab72-6a10-4f06-8cf4-29a38747c89a" providerId="ADAL" clId="{DFE9CCF0-830F-4EDB-8EFF-1A2D6D004433}" dt="2021-05-12T15:28:56.766" v="74" actId="20577"/>
        <pc:sldMkLst>
          <pc:docMk/>
          <pc:sldMk cId="2539561802" sldId="339"/>
        </pc:sldMkLst>
        <pc:spChg chg="del">
          <ac:chgData name="Ella Nuttall" userId="3eb3ab72-6a10-4f06-8cf4-29a38747c89a" providerId="ADAL" clId="{DFE9CCF0-830F-4EDB-8EFF-1A2D6D004433}" dt="2021-05-12T15:24:42.144" v="38" actId="478"/>
          <ac:spMkLst>
            <pc:docMk/>
            <pc:sldMk cId="2539561802" sldId="339"/>
            <ac:spMk id="3" creationId="{2FD31CA0-CDCB-4C91-8EDE-5180672D4DB3}"/>
          </ac:spMkLst>
        </pc:spChg>
        <pc:spChg chg="mod">
          <ac:chgData name="Ella Nuttall" userId="3eb3ab72-6a10-4f06-8cf4-29a38747c89a" providerId="ADAL" clId="{DFE9CCF0-830F-4EDB-8EFF-1A2D6D004433}" dt="2021-05-12T15:27:32.036" v="53" actId="14100"/>
          <ac:spMkLst>
            <pc:docMk/>
            <pc:sldMk cId="2539561802" sldId="339"/>
            <ac:spMk id="22" creationId="{8A73AF29-5F16-4FB7-BA4F-FDF76F37AFE7}"/>
          </ac:spMkLst>
        </pc:spChg>
        <pc:spChg chg="mod ord">
          <ac:chgData name="Ella Nuttall" userId="3eb3ab72-6a10-4f06-8cf4-29a38747c89a" providerId="ADAL" clId="{DFE9CCF0-830F-4EDB-8EFF-1A2D6D004433}" dt="2021-05-12T15:28:56.766" v="74" actId="20577"/>
          <ac:spMkLst>
            <pc:docMk/>
            <pc:sldMk cId="2539561802" sldId="339"/>
            <ac:spMk id="24" creationId="{B89B222B-AFC0-4835-9276-3F823BD1B579}"/>
          </ac:spMkLst>
        </pc:spChg>
        <pc:spChg chg="mod">
          <ac:chgData name="Ella Nuttall" userId="3eb3ab72-6a10-4f06-8cf4-29a38747c89a" providerId="ADAL" clId="{DFE9CCF0-830F-4EDB-8EFF-1A2D6D004433}" dt="2021-05-12T15:23:14.346" v="15" actId="14100"/>
          <ac:spMkLst>
            <pc:docMk/>
            <pc:sldMk cId="2539561802" sldId="339"/>
            <ac:spMk id="25" creationId="{4BB92BE9-A5C3-4C03-BF4D-51C036A14B5C}"/>
          </ac:spMkLst>
        </pc:spChg>
        <pc:spChg chg="add mod">
          <ac:chgData name="Ella Nuttall" userId="3eb3ab72-6a10-4f06-8cf4-29a38747c89a" providerId="ADAL" clId="{DFE9CCF0-830F-4EDB-8EFF-1A2D6D004433}" dt="2021-05-12T15:28:20.028" v="66" actId="1035"/>
          <ac:spMkLst>
            <pc:docMk/>
            <pc:sldMk cId="2539561802" sldId="339"/>
            <ac:spMk id="33" creationId="{756BFDAA-6A97-4D03-AA57-436C4DA70B29}"/>
          </ac:spMkLst>
        </pc:spChg>
        <pc:spChg chg="add mod ord">
          <ac:chgData name="Ella Nuttall" userId="3eb3ab72-6a10-4f06-8cf4-29a38747c89a" providerId="ADAL" clId="{DFE9CCF0-830F-4EDB-8EFF-1A2D6D004433}" dt="2021-05-12T15:28:05.280" v="60" actId="167"/>
          <ac:spMkLst>
            <pc:docMk/>
            <pc:sldMk cId="2539561802" sldId="339"/>
            <ac:spMk id="57" creationId="{5C88AC8C-5A4E-4565-B71D-3845C1100449}"/>
          </ac:spMkLst>
        </pc:spChg>
        <pc:picChg chg="add del mod">
          <ac:chgData name="Ella Nuttall" userId="3eb3ab72-6a10-4f06-8cf4-29a38747c89a" providerId="ADAL" clId="{DFE9CCF0-830F-4EDB-8EFF-1A2D6D004433}" dt="2021-05-12T15:27:12.334" v="49" actId="478"/>
          <ac:picMkLst>
            <pc:docMk/>
            <pc:sldMk cId="2539561802" sldId="339"/>
            <ac:picMk id="20" creationId="{39F839CB-98F4-4593-843A-36581FD39059}"/>
          </ac:picMkLst>
        </pc:picChg>
        <pc:picChg chg="mod">
          <ac:chgData name="Ella Nuttall" userId="3eb3ab72-6a10-4f06-8cf4-29a38747c89a" providerId="ADAL" clId="{DFE9CCF0-830F-4EDB-8EFF-1A2D6D004433}" dt="2021-05-12T15:23:07.158" v="13" actId="1076"/>
          <ac:picMkLst>
            <pc:docMk/>
            <pc:sldMk cId="2539561802" sldId="339"/>
            <ac:picMk id="21" creationId="{2A5AAA75-B03D-4E87-9BC9-C303E377F17B}"/>
          </ac:picMkLst>
        </pc:picChg>
        <pc:picChg chg="add mod ord">
          <ac:chgData name="Ella Nuttall" userId="3eb3ab72-6a10-4f06-8cf4-29a38747c89a" providerId="ADAL" clId="{DFE9CCF0-830F-4EDB-8EFF-1A2D6D004433}" dt="2021-05-12T15:27:10.617" v="48" actId="108"/>
          <ac:picMkLst>
            <pc:docMk/>
            <pc:sldMk cId="2539561802" sldId="339"/>
            <ac:picMk id="42" creationId="{7C539455-E49F-475C-9EBE-01281CE26551}"/>
          </ac:picMkLst>
        </pc:picChg>
        <pc:cxnChg chg="mod">
          <ac:chgData name="Ella Nuttall" userId="3eb3ab72-6a10-4f06-8cf4-29a38747c89a" providerId="ADAL" clId="{DFE9CCF0-830F-4EDB-8EFF-1A2D6D004433}" dt="2021-05-12T15:27:32.036" v="53" actId="14100"/>
          <ac:cxnSpMkLst>
            <pc:docMk/>
            <pc:sldMk cId="2539561802" sldId="339"/>
            <ac:cxnSpMk id="23" creationId="{A54BA5B1-C0F9-4ADC-BE49-DED91CA7788B}"/>
          </ac:cxnSpMkLst>
        </pc:cxnChg>
        <pc:cxnChg chg="add mod">
          <ac:chgData name="Ella Nuttall" userId="3eb3ab72-6a10-4f06-8cf4-29a38747c89a" providerId="ADAL" clId="{DFE9CCF0-830F-4EDB-8EFF-1A2D6D004433}" dt="2021-05-12T15:28:34.932" v="69" actId="14100"/>
          <ac:cxnSpMkLst>
            <pc:docMk/>
            <pc:sldMk cId="2539561802" sldId="339"/>
            <ac:cxnSpMk id="34" creationId="{C9FCD535-9A82-4409-B06D-A8C529F0A27D}"/>
          </ac:cxnSpMkLst>
        </pc:cxn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90A331-7ADD-4391-8CA5-606C9BFD26F5}" type="datetimeFigureOut">
              <a:rPr lang="en-GB" smtClean="0"/>
              <a:t>14/05/2021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/>
              <a:t>NHS Improvement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AE16CE-1862-465F-9912-D0001C1A0F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5067482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2AE991-F138-4FD8-982E-957F3CA6A0F6}" type="datetimeFigureOut">
              <a:rPr lang="en-GB" smtClean="0"/>
              <a:t>14/05/2021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/>
              <a:t>NHS Improvement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90AB7D-FC04-41BF-88F7-E47891A062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9011056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NHS Improvement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90AB7D-FC04-41BF-88F7-E47891A06283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75739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NHS Improvement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90AB7D-FC04-41BF-88F7-E47891A06283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31064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9"/>
          <p:cNvSpPr>
            <a:spLocks noGrp="1"/>
          </p:cNvSpPr>
          <p:nvPr>
            <p:ph type="title" hasCustomPrompt="1"/>
          </p:nvPr>
        </p:nvSpPr>
        <p:spPr>
          <a:xfrm>
            <a:off x="527540" y="1713056"/>
            <a:ext cx="11136924" cy="2352217"/>
          </a:xfrm>
          <a:prstGeom prst="rect">
            <a:avLst/>
          </a:prstGeom>
        </p:spPr>
        <p:txBody>
          <a:bodyPr anchor="ctr"/>
          <a:lstStyle>
            <a:lvl1pPr algn="l">
              <a:defRPr sz="4225" b="1" baseline="0">
                <a:solidFill>
                  <a:srgbClr val="005EB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Presentation title</a:t>
            </a:r>
          </a:p>
        </p:txBody>
      </p:sp>
      <p:sp>
        <p:nvSpPr>
          <p:cNvPr id="11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27540" y="4272593"/>
            <a:ext cx="11136924" cy="47324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167" b="0" i="0" baseline="0">
                <a:solidFill>
                  <a:srgbClr val="005EB8"/>
                </a:solidFill>
                <a:latin typeface="Arial" charset="0"/>
                <a:ea typeface="Arial" charset="0"/>
                <a:cs typeface="Arial" charset="0"/>
              </a:defRPr>
            </a:lvl1pPr>
            <a:lvl2pPr marL="536542" indent="0" algn="ctr">
              <a:buNone/>
              <a:defRPr sz="2348"/>
            </a:lvl2pPr>
            <a:lvl3pPr marL="1073084" indent="0" algn="ctr">
              <a:buNone/>
              <a:defRPr sz="2112"/>
            </a:lvl3pPr>
            <a:lvl4pPr marL="1609626" indent="0" algn="ctr">
              <a:buNone/>
              <a:defRPr sz="1877"/>
            </a:lvl4pPr>
            <a:lvl5pPr marL="2146168" indent="0" algn="ctr">
              <a:buNone/>
              <a:defRPr sz="1877"/>
            </a:lvl5pPr>
            <a:lvl6pPr marL="2682710" indent="0" algn="ctr">
              <a:buNone/>
              <a:defRPr sz="1877"/>
            </a:lvl6pPr>
            <a:lvl7pPr marL="3219252" indent="0" algn="ctr">
              <a:buNone/>
              <a:defRPr sz="1877"/>
            </a:lvl7pPr>
            <a:lvl8pPr marL="3755794" indent="0" algn="ctr">
              <a:buNone/>
              <a:defRPr sz="1877"/>
            </a:lvl8pPr>
            <a:lvl9pPr marL="4292336" indent="0" algn="ctr">
              <a:buNone/>
              <a:defRPr sz="1877"/>
            </a:lvl9pPr>
          </a:lstStyle>
          <a:p>
            <a:r>
              <a:rPr lang="en-US"/>
              <a:t>Date, Location [if relevant]</a:t>
            </a:r>
          </a:p>
        </p:txBody>
      </p:sp>
      <p:sp>
        <p:nvSpPr>
          <p:cNvPr id="6" name="Text Box 4">
            <a:extLst>
              <a:ext uri="{FF2B5EF4-FFF2-40B4-BE49-F238E27FC236}">
                <a16:creationId xmlns:a16="http://schemas.microsoft.com/office/drawing/2014/main" id="{733EB1D2-9EB5-4BBA-9043-DD9322866AB7}"/>
              </a:ext>
            </a:extLst>
          </p:cNvPr>
          <p:cNvSpPr txBox="1"/>
          <p:nvPr userDrawn="1"/>
        </p:nvSpPr>
        <p:spPr>
          <a:xfrm>
            <a:off x="3434080" y="5746762"/>
            <a:ext cx="5323840" cy="406400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107315" tIns="53657" rIns="107315" bIns="53657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95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NHS England and NHS Improvement</a:t>
            </a:r>
            <a:endParaRPr lang="en-GB" sz="130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E272BB6-2A8D-4435-9E86-0596521A395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0" y="266038"/>
            <a:ext cx="3284187" cy="741179"/>
          </a:xfrm>
          <a:prstGeom prst="rect">
            <a:avLst/>
          </a:prstGeom>
        </p:spPr>
      </p:pic>
      <p:pic>
        <p:nvPicPr>
          <p:cNvPr id="13" name="Picture 12" descr="A picture containing clipart&#10;&#10;Description generated with very high confidence">
            <a:extLst>
              <a:ext uri="{FF2B5EF4-FFF2-40B4-BE49-F238E27FC236}">
                <a16:creationId xmlns:a16="http://schemas.microsoft.com/office/drawing/2014/main" id="{87769B46-6740-4E7C-81A9-9000A20D565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757829" y="262731"/>
            <a:ext cx="911399" cy="368065"/>
          </a:xfrm>
          <a:prstGeom prst="rect">
            <a:avLst/>
          </a:prstGeom>
        </p:spPr>
      </p:pic>
      <p:pic>
        <p:nvPicPr>
          <p:cNvPr id="14" name="Content Placeholder 16">
            <a:extLst>
              <a:ext uri="{FF2B5EF4-FFF2-40B4-BE49-F238E27FC236}">
                <a16:creationId xmlns:a16="http://schemas.microsoft.com/office/drawing/2014/main" id="{F5147BF3-6E80-4ECF-BF0F-15BE8D89CC6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" y="6266963"/>
            <a:ext cx="12192000" cy="3808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9">
            <a:extLst>
              <a:ext uri="{FF2B5EF4-FFF2-40B4-BE49-F238E27FC236}">
                <a16:creationId xmlns:a16="http://schemas.microsoft.com/office/drawing/2014/main" id="{1BFF0C81-8608-45E7-BBB8-C4075B6F8C7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51681" y="1889761"/>
            <a:ext cx="7113269" cy="2092960"/>
          </a:xfrm>
          <a:prstGeom prst="rect">
            <a:avLst/>
          </a:prstGeom>
        </p:spPr>
        <p:txBody>
          <a:bodyPr/>
          <a:lstStyle>
            <a:lvl1pPr algn="l">
              <a:defRPr sz="4225" baseline="0">
                <a:solidFill>
                  <a:srgbClr val="005EB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Closing message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7D57BB4-C4FB-4690-9627-A916A1B2F4D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4925" r="24919"/>
          <a:stretch/>
        </p:blipFill>
        <p:spPr>
          <a:xfrm>
            <a:off x="7240987" y="5524509"/>
            <a:ext cx="3823188" cy="788000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1B06C4A3-DBAF-4066-8696-0A7F54B59A34}"/>
              </a:ext>
            </a:extLst>
          </p:cNvPr>
          <p:cNvGrpSpPr/>
          <p:nvPr userDrawn="1"/>
        </p:nvGrpSpPr>
        <p:grpSpPr>
          <a:xfrm>
            <a:off x="1529063" y="5524509"/>
            <a:ext cx="3359484" cy="757378"/>
            <a:chOff x="5841743" y="263656"/>
            <a:chExt cx="3639441" cy="757378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BC9A1E6C-9CF3-4E3F-99CF-1A5AA94D1B5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5841743" y="263656"/>
              <a:ext cx="3635632" cy="757378"/>
            </a:xfrm>
            <a:prstGeom prst="rect">
              <a:avLst/>
            </a:prstGeom>
          </p:spPr>
        </p:pic>
        <p:pic>
          <p:nvPicPr>
            <p:cNvPr id="14" name="Picture 13" descr="A picture containing clipart&#10;&#10;Description generated with very high confidence">
              <a:extLst>
                <a:ext uri="{FF2B5EF4-FFF2-40B4-BE49-F238E27FC236}">
                  <a16:creationId xmlns:a16="http://schemas.microsoft.com/office/drawing/2014/main" id="{143F7E2A-A5E5-4FFD-B8AC-BB819EE4DFD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8515349" y="264160"/>
              <a:ext cx="965835" cy="36004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698994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336098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527940" y="1343806"/>
            <a:ext cx="11137012" cy="4965553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buClr>
                <a:schemeClr val="accent1"/>
              </a:buClr>
              <a:defRPr sz="1643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804813" indent="-268271">
              <a:buClr>
                <a:schemeClr val="accent1"/>
              </a:buClr>
              <a:buFont typeface="Courier New" panose="02070309020205020404" pitchFamily="49" charset="0"/>
              <a:buChar char="o"/>
              <a:defRPr sz="1643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341355" indent="-268271">
              <a:buClr>
                <a:schemeClr val="accent1"/>
              </a:buClr>
              <a:buFont typeface="Wingdings" panose="05000000000000000000" pitchFamily="2" charset="2"/>
              <a:buChar char="§"/>
              <a:defRPr sz="1643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77897" indent="-268271">
              <a:buClr>
                <a:schemeClr val="accent1"/>
              </a:buClr>
              <a:buFont typeface="Wingdings" panose="05000000000000000000" pitchFamily="2" charset="2"/>
              <a:buChar char="§"/>
              <a:defRPr sz="1643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14438" indent="-268271">
              <a:buClr>
                <a:schemeClr val="accent1"/>
              </a:buClr>
              <a:buFont typeface="Wingdings" panose="05000000000000000000" pitchFamily="2" charset="2"/>
              <a:buChar char="§"/>
              <a:defRPr sz="1643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1" name="Title 10"/>
          <p:cNvSpPr>
            <a:spLocks noGrp="1"/>
          </p:cNvSpPr>
          <p:nvPr>
            <p:ph type="title" hasCustomPrompt="1"/>
          </p:nvPr>
        </p:nvSpPr>
        <p:spPr>
          <a:xfrm>
            <a:off x="527051" y="548646"/>
            <a:ext cx="11137009" cy="611649"/>
          </a:xfrm>
          <a:prstGeom prst="rect">
            <a:avLst/>
          </a:prstGeom>
        </p:spPr>
        <p:txBody>
          <a:bodyPr/>
          <a:lstStyle>
            <a:lvl1pPr>
              <a:defRPr sz="3756" b="0">
                <a:solidFill>
                  <a:srgbClr val="005EB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title</a:t>
            </a:r>
            <a:endParaRPr lang="en-US" sz="3286">
              <a:solidFill>
                <a:srgbClr val="005EB8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F75327-6BE0-4947-BA67-C64FE013869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27940" y="260350"/>
            <a:ext cx="8837737" cy="288926"/>
          </a:xfrm>
          <a:prstGeom prst="rect">
            <a:avLst/>
          </a:prstGeom>
        </p:spPr>
        <p:txBody>
          <a:bodyPr/>
          <a:lstStyle>
            <a:lvl1pPr marL="0" indent="0" algn="l" defTabSz="99057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1760" b="0" kern="1200" dirty="0">
                <a:solidFill>
                  <a:srgbClr val="005EB8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Click to edit subtitle</a:t>
            </a:r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and Content (2x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527051" y="1343804"/>
            <a:ext cx="5348165" cy="4964922"/>
          </a:xfrm>
          <a:prstGeom prst="rect">
            <a:avLst/>
          </a:prstGeom>
        </p:spPr>
        <p:txBody>
          <a:bodyPr/>
          <a:lstStyle>
            <a:lvl1pPr>
              <a:buClr>
                <a:schemeClr val="accent1"/>
              </a:buClr>
              <a:defRPr sz="1643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804813" indent="-268271">
              <a:buClr>
                <a:schemeClr val="accent1"/>
              </a:buClr>
              <a:buFont typeface="Courier New" panose="02070309020205020404" pitchFamily="49" charset="0"/>
              <a:buChar char="o"/>
              <a:defRPr sz="1643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341355" indent="-268271">
              <a:buClr>
                <a:schemeClr val="accent1"/>
              </a:buClr>
              <a:buFont typeface="Wingdings" panose="05000000000000000000" pitchFamily="2" charset="2"/>
              <a:buChar char="§"/>
              <a:defRPr sz="1643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77897" indent="-268271">
              <a:buClr>
                <a:schemeClr val="accent1"/>
              </a:buClr>
              <a:buFont typeface="Wingdings" panose="05000000000000000000" pitchFamily="2" charset="2"/>
              <a:buChar char="§"/>
              <a:defRPr sz="1643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14438" indent="-268271">
              <a:buClr>
                <a:schemeClr val="accent1"/>
              </a:buClr>
              <a:buFont typeface="Wingdings" panose="05000000000000000000" pitchFamily="2" charset="2"/>
              <a:buChar char="§"/>
              <a:defRPr sz="1643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1" name="Title 10"/>
          <p:cNvSpPr>
            <a:spLocks noGrp="1"/>
          </p:cNvSpPr>
          <p:nvPr>
            <p:ph type="title" hasCustomPrompt="1"/>
          </p:nvPr>
        </p:nvSpPr>
        <p:spPr>
          <a:xfrm>
            <a:off x="527051" y="548646"/>
            <a:ext cx="11137009" cy="611649"/>
          </a:xfrm>
          <a:prstGeom prst="rect">
            <a:avLst/>
          </a:prstGeom>
        </p:spPr>
        <p:txBody>
          <a:bodyPr/>
          <a:lstStyle>
            <a:lvl1pPr>
              <a:defRPr sz="3756" b="0">
                <a:solidFill>
                  <a:srgbClr val="005EB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title</a:t>
            </a:r>
            <a:endParaRPr lang="en-US" sz="3286">
              <a:solidFill>
                <a:srgbClr val="005EB8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F75327-6BE0-4947-BA67-C64FE013869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27940" y="260350"/>
            <a:ext cx="8837737" cy="288926"/>
          </a:xfrm>
          <a:prstGeom prst="rect">
            <a:avLst/>
          </a:prstGeom>
        </p:spPr>
        <p:txBody>
          <a:bodyPr/>
          <a:lstStyle>
            <a:lvl1pPr marL="0" indent="0" algn="l" defTabSz="99057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1760" b="0" kern="1200" dirty="0">
                <a:solidFill>
                  <a:srgbClr val="005EB8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Click to edit subtitle</a:t>
            </a:r>
            <a:endParaRPr lang="en-GB"/>
          </a:p>
        </p:txBody>
      </p:sp>
      <p:sp>
        <p:nvSpPr>
          <p:cNvPr id="5" name="Content Placeholder 9">
            <a:extLst>
              <a:ext uri="{FF2B5EF4-FFF2-40B4-BE49-F238E27FC236}">
                <a16:creationId xmlns:a16="http://schemas.microsoft.com/office/drawing/2014/main" id="{F42FD9BE-2B70-47A5-BF67-F9729A4CE16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6315895" y="1343172"/>
            <a:ext cx="5348165" cy="4966184"/>
          </a:xfrm>
          <a:prstGeom prst="rect">
            <a:avLst/>
          </a:prstGeom>
        </p:spPr>
        <p:txBody>
          <a:bodyPr/>
          <a:lstStyle>
            <a:lvl1pPr>
              <a:buClr>
                <a:schemeClr val="accent1"/>
              </a:buClr>
              <a:defRPr sz="1643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804813" indent="-268271">
              <a:buClr>
                <a:schemeClr val="accent1"/>
              </a:buClr>
              <a:buFont typeface="Courier New" panose="02070309020205020404" pitchFamily="49" charset="0"/>
              <a:buChar char="o"/>
              <a:defRPr sz="1643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341355" indent="-268271">
              <a:buClr>
                <a:schemeClr val="accent1"/>
              </a:buClr>
              <a:buFont typeface="Wingdings" panose="05000000000000000000" pitchFamily="2" charset="2"/>
              <a:buChar char="§"/>
              <a:defRPr sz="1643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77897" indent="-268271">
              <a:buClr>
                <a:schemeClr val="accent1"/>
              </a:buClr>
              <a:buFont typeface="Wingdings" panose="05000000000000000000" pitchFamily="2" charset="2"/>
              <a:buChar char="§"/>
              <a:defRPr sz="1643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14438" indent="-268271">
              <a:buClr>
                <a:schemeClr val="accent1"/>
              </a:buClr>
              <a:buFont typeface="Wingdings" panose="05000000000000000000" pitchFamily="2" charset="2"/>
              <a:buChar char="§"/>
              <a:defRPr sz="1643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09766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527053" y="1343806"/>
            <a:ext cx="11137409" cy="4964921"/>
          </a:xfrm>
          <a:prstGeom prst="rect">
            <a:avLst/>
          </a:prstGeom>
        </p:spPr>
        <p:txBody>
          <a:bodyPr/>
          <a:lstStyle>
            <a:lvl1pPr>
              <a:buClr>
                <a:schemeClr val="accent1"/>
              </a:buClr>
              <a:defRPr sz="1643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804813" indent="-268271">
              <a:buClr>
                <a:schemeClr val="accent1"/>
              </a:buClr>
              <a:buFont typeface="Courier New" panose="02070309020205020404" pitchFamily="49" charset="0"/>
              <a:buChar char="o"/>
              <a:defRPr sz="1643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341355" indent="-268271">
              <a:buClr>
                <a:schemeClr val="accent1"/>
              </a:buClr>
              <a:buFont typeface="Wingdings" panose="05000000000000000000" pitchFamily="2" charset="2"/>
              <a:buChar char="§"/>
              <a:defRPr sz="1643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77897" indent="-268271">
              <a:buClr>
                <a:schemeClr val="accent1"/>
              </a:buClr>
              <a:buFont typeface="Wingdings" panose="05000000000000000000" pitchFamily="2" charset="2"/>
              <a:buChar char="§"/>
              <a:defRPr sz="1643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14438" indent="-268271">
              <a:buClr>
                <a:schemeClr val="accent1"/>
              </a:buClr>
              <a:buFont typeface="Wingdings" panose="05000000000000000000" pitchFamily="2" charset="2"/>
              <a:buChar char="§"/>
              <a:defRPr sz="1643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1" name="Title 10"/>
          <p:cNvSpPr>
            <a:spLocks noGrp="1"/>
          </p:cNvSpPr>
          <p:nvPr>
            <p:ph type="title" hasCustomPrompt="1"/>
          </p:nvPr>
        </p:nvSpPr>
        <p:spPr>
          <a:xfrm>
            <a:off x="527052" y="548646"/>
            <a:ext cx="11137408" cy="611649"/>
          </a:xfrm>
          <a:prstGeom prst="rect">
            <a:avLst/>
          </a:prstGeom>
        </p:spPr>
        <p:txBody>
          <a:bodyPr/>
          <a:lstStyle>
            <a:lvl1pPr>
              <a:defRPr sz="3756" b="0">
                <a:solidFill>
                  <a:srgbClr val="005EB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title</a:t>
            </a:r>
            <a:endParaRPr lang="en-US" sz="3286">
              <a:solidFill>
                <a:srgbClr val="005EB8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38992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2x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 hasCustomPrompt="1"/>
          </p:nvPr>
        </p:nvSpPr>
        <p:spPr>
          <a:xfrm>
            <a:off x="527051" y="548646"/>
            <a:ext cx="11137009" cy="611649"/>
          </a:xfrm>
          <a:prstGeom prst="rect">
            <a:avLst/>
          </a:prstGeom>
        </p:spPr>
        <p:txBody>
          <a:bodyPr/>
          <a:lstStyle>
            <a:lvl1pPr>
              <a:defRPr sz="3756" b="0">
                <a:solidFill>
                  <a:srgbClr val="005EB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title</a:t>
            </a:r>
            <a:endParaRPr lang="en-US" sz="3286">
              <a:solidFill>
                <a:srgbClr val="005EB8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Content Placeholder 9">
            <a:extLst>
              <a:ext uri="{FF2B5EF4-FFF2-40B4-BE49-F238E27FC236}">
                <a16:creationId xmlns:a16="http://schemas.microsoft.com/office/drawing/2014/main" id="{4FC365EA-E211-4639-BC6D-BD134AA2FB8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527051" y="1343804"/>
            <a:ext cx="5348165" cy="4964922"/>
          </a:xfrm>
          <a:prstGeom prst="rect">
            <a:avLst/>
          </a:prstGeom>
        </p:spPr>
        <p:txBody>
          <a:bodyPr/>
          <a:lstStyle>
            <a:lvl1pPr>
              <a:buClr>
                <a:schemeClr val="accent1"/>
              </a:buClr>
              <a:defRPr sz="1643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804813" indent="-268271">
              <a:buClr>
                <a:schemeClr val="accent1"/>
              </a:buClr>
              <a:buFont typeface="Courier New" panose="02070309020205020404" pitchFamily="49" charset="0"/>
              <a:buChar char="o"/>
              <a:defRPr sz="1643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341355" indent="-268271">
              <a:buClr>
                <a:schemeClr val="accent1"/>
              </a:buClr>
              <a:buFont typeface="Wingdings" panose="05000000000000000000" pitchFamily="2" charset="2"/>
              <a:buChar char="§"/>
              <a:defRPr sz="1643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77897" indent="-268271">
              <a:buClr>
                <a:schemeClr val="accent1"/>
              </a:buClr>
              <a:buFont typeface="Wingdings" panose="05000000000000000000" pitchFamily="2" charset="2"/>
              <a:buChar char="§"/>
              <a:defRPr sz="1643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14438" indent="-268271">
              <a:buClr>
                <a:schemeClr val="accent1"/>
              </a:buClr>
              <a:buFont typeface="Wingdings" panose="05000000000000000000" pitchFamily="2" charset="2"/>
              <a:buChar char="§"/>
              <a:defRPr sz="1643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Content Placeholder 9">
            <a:extLst>
              <a:ext uri="{FF2B5EF4-FFF2-40B4-BE49-F238E27FC236}">
                <a16:creationId xmlns:a16="http://schemas.microsoft.com/office/drawing/2014/main" id="{CD102AD5-AB72-422B-809C-AF3801689FE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6315895" y="1343172"/>
            <a:ext cx="5348165" cy="4966184"/>
          </a:xfrm>
          <a:prstGeom prst="rect">
            <a:avLst/>
          </a:prstGeom>
        </p:spPr>
        <p:txBody>
          <a:bodyPr/>
          <a:lstStyle>
            <a:lvl1pPr>
              <a:buClr>
                <a:schemeClr val="accent1"/>
              </a:buClr>
              <a:defRPr sz="1643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804813" indent="-268271">
              <a:buClr>
                <a:schemeClr val="accent1"/>
              </a:buClr>
              <a:buFont typeface="Courier New" panose="02070309020205020404" pitchFamily="49" charset="0"/>
              <a:buChar char="o"/>
              <a:defRPr sz="1643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341355" indent="-268271">
              <a:buClr>
                <a:schemeClr val="accent1"/>
              </a:buClr>
              <a:buFont typeface="Wingdings" panose="05000000000000000000" pitchFamily="2" charset="2"/>
              <a:buChar char="§"/>
              <a:defRPr sz="1643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77897" indent="-268271">
              <a:buClr>
                <a:schemeClr val="accent1"/>
              </a:buClr>
              <a:buFont typeface="Wingdings" panose="05000000000000000000" pitchFamily="2" charset="2"/>
              <a:buChar char="§"/>
              <a:defRPr sz="1643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14438" indent="-268271">
              <a:buClr>
                <a:schemeClr val="accent1"/>
              </a:buClr>
              <a:buFont typeface="Wingdings" panose="05000000000000000000" pitchFamily="2" charset="2"/>
              <a:buChar char="§"/>
              <a:defRPr sz="1643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52482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break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5F8E391-371E-4F87-A418-0151EB713946}"/>
              </a:ext>
            </a:extLst>
          </p:cNvPr>
          <p:cNvSpPr/>
          <p:nvPr userDrawn="1"/>
        </p:nvSpPr>
        <p:spPr>
          <a:xfrm>
            <a:off x="0" y="1265386"/>
            <a:ext cx="12192000" cy="432261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112"/>
          </a:p>
        </p:txBody>
      </p:sp>
      <p:sp>
        <p:nvSpPr>
          <p:cNvPr id="3" name="Title 9">
            <a:extLst>
              <a:ext uri="{FF2B5EF4-FFF2-40B4-BE49-F238E27FC236}">
                <a16:creationId xmlns:a16="http://schemas.microsoft.com/office/drawing/2014/main" id="{D3092788-E33B-4AD5-AE05-3029C124BE2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7051" y="2565997"/>
            <a:ext cx="11137410" cy="1726013"/>
          </a:xfrm>
          <a:prstGeom prst="rect">
            <a:avLst/>
          </a:prstGeom>
        </p:spPr>
        <p:txBody>
          <a:bodyPr/>
          <a:lstStyle>
            <a:lvl1pPr>
              <a:defRPr sz="4225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Slide break title</a:t>
            </a:r>
          </a:p>
        </p:txBody>
      </p:sp>
    </p:spTree>
    <p:extLst>
      <p:ext uri="{BB962C8B-B14F-4D97-AF65-F5344CB8AC3E}">
        <p14:creationId xmlns:p14="http://schemas.microsoft.com/office/powerpoint/2010/main" val="74614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break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5F8E391-371E-4F87-A418-0151EB713946}"/>
              </a:ext>
            </a:extLst>
          </p:cNvPr>
          <p:cNvSpPr/>
          <p:nvPr userDrawn="1"/>
        </p:nvSpPr>
        <p:spPr>
          <a:xfrm>
            <a:off x="0" y="1265386"/>
            <a:ext cx="12192000" cy="4322617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112"/>
          </a:p>
        </p:txBody>
      </p:sp>
      <p:sp>
        <p:nvSpPr>
          <p:cNvPr id="3" name="Title 9">
            <a:extLst>
              <a:ext uri="{FF2B5EF4-FFF2-40B4-BE49-F238E27FC236}">
                <a16:creationId xmlns:a16="http://schemas.microsoft.com/office/drawing/2014/main" id="{D3092788-E33B-4AD5-AE05-3029C124BE2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7051" y="2565997"/>
            <a:ext cx="11137410" cy="1726013"/>
          </a:xfrm>
          <a:prstGeom prst="rect">
            <a:avLst/>
          </a:prstGeom>
        </p:spPr>
        <p:txBody>
          <a:bodyPr/>
          <a:lstStyle>
            <a:lvl1pPr>
              <a:defRPr sz="4225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Slide break title</a:t>
            </a:r>
          </a:p>
        </p:txBody>
      </p:sp>
    </p:spTree>
    <p:extLst>
      <p:ext uri="{BB962C8B-B14F-4D97-AF65-F5344CB8AC3E}">
        <p14:creationId xmlns:p14="http://schemas.microsoft.com/office/powerpoint/2010/main" val="24498689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break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5F8E391-371E-4F87-A418-0151EB713946}"/>
              </a:ext>
            </a:extLst>
          </p:cNvPr>
          <p:cNvSpPr/>
          <p:nvPr userDrawn="1"/>
        </p:nvSpPr>
        <p:spPr>
          <a:xfrm>
            <a:off x="0" y="1265386"/>
            <a:ext cx="12192000" cy="4322617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112"/>
          </a:p>
        </p:txBody>
      </p:sp>
      <p:sp>
        <p:nvSpPr>
          <p:cNvPr id="3" name="Title 9">
            <a:extLst>
              <a:ext uri="{FF2B5EF4-FFF2-40B4-BE49-F238E27FC236}">
                <a16:creationId xmlns:a16="http://schemas.microsoft.com/office/drawing/2014/main" id="{D3092788-E33B-4AD5-AE05-3029C124BE2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7051" y="2565997"/>
            <a:ext cx="11137410" cy="1726013"/>
          </a:xfrm>
          <a:prstGeom prst="rect">
            <a:avLst/>
          </a:prstGeom>
        </p:spPr>
        <p:txBody>
          <a:bodyPr/>
          <a:lstStyle>
            <a:lvl1pPr>
              <a:defRPr sz="4225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Slide break title</a:t>
            </a:r>
          </a:p>
        </p:txBody>
      </p:sp>
    </p:spTree>
    <p:extLst>
      <p:ext uri="{BB962C8B-B14F-4D97-AF65-F5344CB8AC3E}">
        <p14:creationId xmlns:p14="http://schemas.microsoft.com/office/powerpoint/2010/main" val="26444715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break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5F8E391-371E-4F87-A418-0151EB713946}"/>
              </a:ext>
            </a:extLst>
          </p:cNvPr>
          <p:cNvSpPr/>
          <p:nvPr userDrawn="1"/>
        </p:nvSpPr>
        <p:spPr>
          <a:xfrm>
            <a:off x="0" y="1265386"/>
            <a:ext cx="12192000" cy="4322617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112"/>
          </a:p>
        </p:txBody>
      </p:sp>
      <p:sp>
        <p:nvSpPr>
          <p:cNvPr id="3" name="Title 9">
            <a:extLst>
              <a:ext uri="{FF2B5EF4-FFF2-40B4-BE49-F238E27FC236}">
                <a16:creationId xmlns:a16="http://schemas.microsoft.com/office/drawing/2014/main" id="{D3092788-E33B-4AD5-AE05-3029C124BE2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7051" y="2565997"/>
            <a:ext cx="11137410" cy="1726013"/>
          </a:xfrm>
          <a:prstGeom prst="rect">
            <a:avLst/>
          </a:prstGeom>
        </p:spPr>
        <p:txBody>
          <a:bodyPr/>
          <a:lstStyle>
            <a:lvl1pPr>
              <a:defRPr sz="4225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Slide break title</a:t>
            </a:r>
          </a:p>
        </p:txBody>
      </p:sp>
    </p:spTree>
    <p:extLst>
      <p:ext uri="{BB962C8B-B14F-4D97-AF65-F5344CB8AC3E}">
        <p14:creationId xmlns:p14="http://schemas.microsoft.com/office/powerpoint/2010/main" val="12331326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 userDrawn="1"/>
        </p:nvSpPr>
        <p:spPr>
          <a:xfrm>
            <a:off x="11275090" y="6315642"/>
            <a:ext cx="863150" cy="308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8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|</a:t>
            </a:r>
            <a:r>
              <a:rPr lang="en-US" sz="1408">
                <a:solidFill>
                  <a:srgbClr val="005EB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fld id="{34F92BC6-D7C3-584B-87F2-0B845776A5AD}" type="slidenum">
              <a:rPr lang="en-US" sz="1408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l"/>
              <a:t>‹#›</a:t>
            </a:fld>
            <a:endParaRPr lang="en-US" sz="1408">
              <a:solidFill>
                <a:srgbClr val="005EB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 descr="A picture containing clipart&#10;&#10;Description generated with very high confidence">
            <a:extLst>
              <a:ext uri="{FF2B5EF4-FFF2-40B4-BE49-F238E27FC236}">
                <a16:creationId xmlns:a16="http://schemas.microsoft.com/office/drawing/2014/main" id="{A2A43156-4C54-4D45-8C7C-DF6BEC8F9390}"/>
              </a:ext>
            </a:extLst>
          </p:cNvPr>
          <p:cNvPicPr>
            <a:picLocks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0944427" y="260350"/>
            <a:ext cx="723600" cy="291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261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62" r:id="rId2"/>
    <p:sldLayoutId id="2147483726" r:id="rId3"/>
    <p:sldLayoutId id="2147483716" r:id="rId4"/>
    <p:sldLayoutId id="2147483727" r:id="rId5"/>
    <p:sldLayoutId id="2147483722" r:id="rId6"/>
    <p:sldLayoutId id="2147483723" r:id="rId7"/>
    <p:sldLayoutId id="2147483724" r:id="rId8"/>
    <p:sldLayoutId id="2147483725" r:id="rId9"/>
    <p:sldLayoutId id="2147483721" r:id="rId10"/>
    <p:sldLayoutId id="2147483728" r:id="rId11"/>
  </p:sldLayoutIdLst>
  <p:hf hdr="0" dt="0"/>
  <p:txStyles>
    <p:titleStyle>
      <a:lvl1pPr algn="l" defTabSz="1073084" rtl="0" eaLnBrk="1" latinLnBrk="0" hangingPunct="1">
        <a:lnSpc>
          <a:spcPct val="90000"/>
        </a:lnSpc>
        <a:spcBef>
          <a:spcPct val="0"/>
        </a:spcBef>
        <a:buNone/>
        <a:defRPr sz="516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8271" indent="-268271" algn="l" defTabSz="1073084" rtl="0" eaLnBrk="1" latinLnBrk="0" hangingPunct="1">
        <a:lnSpc>
          <a:spcPct val="90000"/>
        </a:lnSpc>
        <a:spcBef>
          <a:spcPts val="1173"/>
        </a:spcBef>
        <a:buFont typeface="Arial" panose="020B0604020202020204" pitchFamily="34" charset="0"/>
        <a:buChar char="•"/>
        <a:defRPr sz="3286" kern="1200">
          <a:solidFill>
            <a:schemeClr val="tx1"/>
          </a:solidFill>
          <a:latin typeface="+mn-lt"/>
          <a:ea typeface="+mn-ea"/>
          <a:cs typeface="+mn-cs"/>
        </a:defRPr>
      </a:lvl1pPr>
      <a:lvl2pPr marL="804813" indent="-268271" algn="l" defTabSz="1073084" rtl="0" eaLnBrk="1" latinLnBrk="0" hangingPunct="1">
        <a:lnSpc>
          <a:spcPct val="90000"/>
        </a:lnSpc>
        <a:spcBef>
          <a:spcPts val="587"/>
        </a:spcBef>
        <a:buFont typeface="Arial" panose="020B0604020202020204" pitchFamily="34" charset="0"/>
        <a:buChar char="•"/>
        <a:defRPr sz="2817" kern="1200">
          <a:solidFill>
            <a:schemeClr val="tx1"/>
          </a:solidFill>
          <a:latin typeface="+mn-lt"/>
          <a:ea typeface="+mn-ea"/>
          <a:cs typeface="+mn-cs"/>
        </a:defRPr>
      </a:lvl2pPr>
      <a:lvl3pPr marL="1341355" indent="-268271" algn="l" defTabSz="1073084" rtl="0" eaLnBrk="1" latinLnBrk="0" hangingPunct="1">
        <a:lnSpc>
          <a:spcPct val="90000"/>
        </a:lnSpc>
        <a:spcBef>
          <a:spcPts val="587"/>
        </a:spcBef>
        <a:buFont typeface="Arial" panose="020B0604020202020204" pitchFamily="34" charset="0"/>
        <a:buChar char="•"/>
        <a:defRPr sz="2348" kern="1200">
          <a:solidFill>
            <a:schemeClr val="tx1"/>
          </a:solidFill>
          <a:latin typeface="+mn-lt"/>
          <a:ea typeface="+mn-ea"/>
          <a:cs typeface="+mn-cs"/>
        </a:defRPr>
      </a:lvl3pPr>
      <a:lvl4pPr marL="1877897" indent="-268271" algn="l" defTabSz="1073084" rtl="0" eaLnBrk="1" latinLnBrk="0" hangingPunct="1">
        <a:lnSpc>
          <a:spcPct val="90000"/>
        </a:lnSpc>
        <a:spcBef>
          <a:spcPts val="587"/>
        </a:spcBef>
        <a:buFont typeface="Arial" panose="020B0604020202020204" pitchFamily="34" charset="0"/>
        <a:buChar char="•"/>
        <a:defRPr sz="2112" kern="1200">
          <a:solidFill>
            <a:schemeClr val="tx1"/>
          </a:solidFill>
          <a:latin typeface="+mn-lt"/>
          <a:ea typeface="+mn-ea"/>
          <a:cs typeface="+mn-cs"/>
        </a:defRPr>
      </a:lvl4pPr>
      <a:lvl5pPr marL="2414438" indent="-268271" algn="l" defTabSz="1073084" rtl="0" eaLnBrk="1" latinLnBrk="0" hangingPunct="1">
        <a:lnSpc>
          <a:spcPct val="90000"/>
        </a:lnSpc>
        <a:spcBef>
          <a:spcPts val="587"/>
        </a:spcBef>
        <a:buFont typeface="Arial" panose="020B0604020202020204" pitchFamily="34" charset="0"/>
        <a:buChar char="•"/>
        <a:defRPr sz="2112" kern="1200">
          <a:solidFill>
            <a:schemeClr val="tx1"/>
          </a:solidFill>
          <a:latin typeface="+mn-lt"/>
          <a:ea typeface="+mn-ea"/>
          <a:cs typeface="+mn-cs"/>
        </a:defRPr>
      </a:lvl5pPr>
      <a:lvl6pPr marL="2950981" indent="-268271" algn="l" defTabSz="1073084" rtl="0" eaLnBrk="1" latinLnBrk="0" hangingPunct="1">
        <a:lnSpc>
          <a:spcPct val="90000"/>
        </a:lnSpc>
        <a:spcBef>
          <a:spcPts val="587"/>
        </a:spcBef>
        <a:buFont typeface="Arial" panose="020B0604020202020204" pitchFamily="34" charset="0"/>
        <a:buChar char="•"/>
        <a:defRPr sz="2112" kern="1200">
          <a:solidFill>
            <a:schemeClr val="tx1"/>
          </a:solidFill>
          <a:latin typeface="+mn-lt"/>
          <a:ea typeface="+mn-ea"/>
          <a:cs typeface="+mn-cs"/>
        </a:defRPr>
      </a:lvl6pPr>
      <a:lvl7pPr marL="3487523" indent="-268271" algn="l" defTabSz="1073084" rtl="0" eaLnBrk="1" latinLnBrk="0" hangingPunct="1">
        <a:lnSpc>
          <a:spcPct val="90000"/>
        </a:lnSpc>
        <a:spcBef>
          <a:spcPts val="587"/>
        </a:spcBef>
        <a:buFont typeface="Arial" panose="020B0604020202020204" pitchFamily="34" charset="0"/>
        <a:buChar char="•"/>
        <a:defRPr sz="2112" kern="1200">
          <a:solidFill>
            <a:schemeClr val="tx1"/>
          </a:solidFill>
          <a:latin typeface="+mn-lt"/>
          <a:ea typeface="+mn-ea"/>
          <a:cs typeface="+mn-cs"/>
        </a:defRPr>
      </a:lvl7pPr>
      <a:lvl8pPr marL="4024065" indent="-268271" algn="l" defTabSz="1073084" rtl="0" eaLnBrk="1" latinLnBrk="0" hangingPunct="1">
        <a:lnSpc>
          <a:spcPct val="90000"/>
        </a:lnSpc>
        <a:spcBef>
          <a:spcPts val="587"/>
        </a:spcBef>
        <a:buFont typeface="Arial" panose="020B0604020202020204" pitchFamily="34" charset="0"/>
        <a:buChar char="•"/>
        <a:defRPr sz="2112" kern="1200">
          <a:solidFill>
            <a:schemeClr val="tx1"/>
          </a:solidFill>
          <a:latin typeface="+mn-lt"/>
          <a:ea typeface="+mn-ea"/>
          <a:cs typeface="+mn-cs"/>
        </a:defRPr>
      </a:lvl8pPr>
      <a:lvl9pPr marL="4560606" indent="-268271" algn="l" defTabSz="1073084" rtl="0" eaLnBrk="1" latinLnBrk="0" hangingPunct="1">
        <a:lnSpc>
          <a:spcPct val="90000"/>
        </a:lnSpc>
        <a:spcBef>
          <a:spcPts val="587"/>
        </a:spcBef>
        <a:buFont typeface="Arial" panose="020B0604020202020204" pitchFamily="34" charset="0"/>
        <a:buChar char="•"/>
        <a:defRPr sz="211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73084" rtl="0" eaLnBrk="1" latinLnBrk="0" hangingPunct="1">
        <a:defRPr sz="2112" kern="1200">
          <a:solidFill>
            <a:schemeClr val="tx1"/>
          </a:solidFill>
          <a:latin typeface="+mn-lt"/>
          <a:ea typeface="+mn-ea"/>
          <a:cs typeface="+mn-cs"/>
        </a:defRPr>
      </a:lvl1pPr>
      <a:lvl2pPr marL="536542" algn="l" defTabSz="1073084" rtl="0" eaLnBrk="1" latinLnBrk="0" hangingPunct="1">
        <a:defRPr sz="2112" kern="1200">
          <a:solidFill>
            <a:schemeClr val="tx1"/>
          </a:solidFill>
          <a:latin typeface="+mn-lt"/>
          <a:ea typeface="+mn-ea"/>
          <a:cs typeface="+mn-cs"/>
        </a:defRPr>
      </a:lvl2pPr>
      <a:lvl3pPr marL="1073084" algn="l" defTabSz="1073084" rtl="0" eaLnBrk="1" latinLnBrk="0" hangingPunct="1">
        <a:defRPr sz="2112" kern="1200">
          <a:solidFill>
            <a:schemeClr val="tx1"/>
          </a:solidFill>
          <a:latin typeface="+mn-lt"/>
          <a:ea typeface="+mn-ea"/>
          <a:cs typeface="+mn-cs"/>
        </a:defRPr>
      </a:lvl3pPr>
      <a:lvl4pPr marL="1609626" algn="l" defTabSz="1073084" rtl="0" eaLnBrk="1" latinLnBrk="0" hangingPunct="1">
        <a:defRPr sz="2112" kern="1200">
          <a:solidFill>
            <a:schemeClr val="tx1"/>
          </a:solidFill>
          <a:latin typeface="+mn-lt"/>
          <a:ea typeface="+mn-ea"/>
          <a:cs typeface="+mn-cs"/>
        </a:defRPr>
      </a:lvl4pPr>
      <a:lvl5pPr marL="2146168" algn="l" defTabSz="1073084" rtl="0" eaLnBrk="1" latinLnBrk="0" hangingPunct="1">
        <a:defRPr sz="2112" kern="1200">
          <a:solidFill>
            <a:schemeClr val="tx1"/>
          </a:solidFill>
          <a:latin typeface="+mn-lt"/>
          <a:ea typeface="+mn-ea"/>
          <a:cs typeface="+mn-cs"/>
        </a:defRPr>
      </a:lvl5pPr>
      <a:lvl6pPr marL="2682710" algn="l" defTabSz="1073084" rtl="0" eaLnBrk="1" latinLnBrk="0" hangingPunct="1">
        <a:defRPr sz="2112" kern="1200">
          <a:solidFill>
            <a:schemeClr val="tx1"/>
          </a:solidFill>
          <a:latin typeface="+mn-lt"/>
          <a:ea typeface="+mn-ea"/>
          <a:cs typeface="+mn-cs"/>
        </a:defRPr>
      </a:lvl6pPr>
      <a:lvl7pPr marL="3219252" algn="l" defTabSz="1073084" rtl="0" eaLnBrk="1" latinLnBrk="0" hangingPunct="1">
        <a:defRPr sz="2112" kern="1200">
          <a:solidFill>
            <a:schemeClr val="tx1"/>
          </a:solidFill>
          <a:latin typeface="+mn-lt"/>
          <a:ea typeface="+mn-ea"/>
          <a:cs typeface="+mn-cs"/>
        </a:defRPr>
      </a:lvl7pPr>
      <a:lvl8pPr marL="3755794" algn="l" defTabSz="1073084" rtl="0" eaLnBrk="1" latinLnBrk="0" hangingPunct="1">
        <a:defRPr sz="2112" kern="1200">
          <a:solidFill>
            <a:schemeClr val="tx1"/>
          </a:solidFill>
          <a:latin typeface="+mn-lt"/>
          <a:ea typeface="+mn-ea"/>
          <a:cs typeface="+mn-cs"/>
        </a:defRPr>
      </a:lvl8pPr>
      <a:lvl9pPr marL="4292336" algn="l" defTabSz="1073084" rtl="0" eaLnBrk="1" latinLnBrk="0" hangingPunct="1">
        <a:defRPr sz="211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490" userDrawn="1">
          <p15:clr>
            <a:srgbClr val="F26B43"/>
          </p15:clr>
        </p15:guide>
        <p15:guide id="3" orient="horz" pos="346" userDrawn="1">
          <p15:clr>
            <a:srgbClr val="F26B43"/>
          </p15:clr>
        </p15:guide>
        <p15:guide id="4" orient="horz" pos="3974" userDrawn="1">
          <p15:clr>
            <a:srgbClr val="F26B43"/>
          </p15:clr>
        </p15:guide>
        <p15:guide id="5" pos="7348" userDrawn="1">
          <p15:clr>
            <a:srgbClr val="F26B43"/>
          </p15:clr>
        </p15:guide>
        <p15:guide id="6" pos="7190" userDrawn="1">
          <p15:clr>
            <a:srgbClr val="F26B43"/>
          </p15:clr>
        </p15:guide>
        <p15:guide id="7" pos="332" userDrawn="1">
          <p15:clr>
            <a:srgbClr val="F26B43"/>
          </p15:clr>
        </p15:guide>
        <p15:guide id="8" pos="3701" userDrawn="1">
          <p15:clr>
            <a:srgbClr val="F26B43"/>
          </p15:clr>
        </p15:guide>
        <p15:guide id="9" pos="3979" userDrawn="1">
          <p15:clr>
            <a:srgbClr val="F26B43"/>
          </p15:clr>
        </p15:guide>
        <p15:guide id="10" orient="horz" pos="164" userDrawn="1">
          <p15:clr>
            <a:srgbClr val="F26B43"/>
          </p15:clr>
        </p15:guide>
        <p15:guide id="11" orient="horz" pos="415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criticalcare.yourskillspass.com/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criticalcare.yourskillspass.com/" TargetMode="Externa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080349-B9D1-4318-ADB9-22BFA1942A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9638" y="1713056"/>
            <a:ext cx="10532724" cy="2352217"/>
          </a:xfrm>
        </p:spPr>
        <p:txBody>
          <a:bodyPr/>
          <a:lstStyle/>
          <a:p>
            <a:pPr algn="ctr"/>
            <a:r>
              <a:rPr lang="en-GB" sz="3600" dirty="0"/>
              <a:t>London Transformation &amp; Learning Collaborative (LTLC)</a:t>
            </a:r>
            <a:br>
              <a:rPr lang="en-GB" sz="3600" dirty="0"/>
            </a:br>
            <a:br>
              <a:rPr lang="en-GB" dirty="0"/>
            </a:br>
            <a:r>
              <a:rPr lang="en-GB" sz="3200" b="0" dirty="0"/>
              <a:t>NRSS &amp; RSC Digital skills passports overview: For staff completing the passport</a:t>
            </a:r>
            <a:endParaRPr lang="en-GB" b="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F694AA-D88C-4F9E-B7D7-6E67CC9B7C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8026" y="4671700"/>
            <a:ext cx="11136924" cy="473244"/>
          </a:xfrm>
        </p:spPr>
        <p:txBody>
          <a:bodyPr/>
          <a:lstStyle/>
          <a:p>
            <a:r>
              <a:rPr lang="en-GB" sz="1800" dirty="0">
                <a:solidFill>
                  <a:schemeClr val="accent3"/>
                </a:solidFill>
              </a:rPr>
              <a:t>May 2021</a:t>
            </a:r>
          </a:p>
        </p:txBody>
      </p:sp>
    </p:spTree>
    <p:extLst>
      <p:ext uri="{BB962C8B-B14F-4D97-AF65-F5344CB8AC3E}">
        <p14:creationId xmlns:p14="http://schemas.microsoft.com/office/powerpoint/2010/main" val="30913952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7DE36B2-0B55-45E7-97BC-F91BB1E1EA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Why were the passports developed?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2125F26D-BCBF-444F-89C8-466DB9F6D866}"/>
              </a:ext>
            </a:extLst>
          </p:cNvPr>
          <p:cNvSpPr/>
          <p:nvPr/>
        </p:nvSpPr>
        <p:spPr>
          <a:xfrm>
            <a:off x="1153774" y="1616879"/>
            <a:ext cx="7271035" cy="432993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pPr lvl="0">
              <a:spcAft>
                <a:spcPts val="1200"/>
              </a:spcAft>
            </a:pPr>
            <a:r>
              <a:rPr lang="en-GB" sz="2000" b="1" dirty="0">
                <a:solidFill>
                  <a:schemeClr val="accent1"/>
                </a:solidFill>
                <a:effectLst/>
                <a:latin typeface="Arial"/>
                <a:ea typeface="Calibri" panose="020F0502020204030204" pitchFamily="34" charset="0"/>
                <a:cs typeface="Arial"/>
              </a:rPr>
              <a:t>To enable staff to:</a:t>
            </a:r>
          </a:p>
          <a:p>
            <a:pPr marL="285750" lvl="0" indent="-285750">
              <a:spcAft>
                <a:spcPts val="12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Record and receive recognition for their </a:t>
            </a:r>
            <a:r>
              <a:rPr lang="en-GB" sz="16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skills and learning they have, that maps to revalidation</a:t>
            </a:r>
          </a:p>
          <a:p>
            <a:pPr marL="285750" indent="-285750">
              <a:spcAft>
                <a:spcPts val="12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  <a:latin typeface="Arial"/>
                <a:ea typeface="Calibri" panose="020F0502020204030204" pitchFamily="34" charset="0"/>
                <a:cs typeface="Arial"/>
              </a:rPr>
              <a:t>B</a:t>
            </a:r>
            <a:r>
              <a:rPr lang="en-GB" sz="1600" dirty="0">
                <a:solidFill>
                  <a:schemeClr val="tx1"/>
                </a:solidFill>
                <a:effectLst/>
                <a:latin typeface="Arial"/>
                <a:ea typeface="Calibri" panose="020F0502020204030204" pitchFamily="34" charset="0"/>
                <a:cs typeface="Arial"/>
              </a:rPr>
              <a:t>uild their own skills and preparedness</a:t>
            </a:r>
            <a:r>
              <a:rPr lang="en-GB" sz="1600" dirty="0">
                <a:solidFill>
                  <a:schemeClr val="tx1"/>
                </a:solidFill>
                <a:latin typeface="Arial"/>
                <a:ea typeface="Calibri" panose="020F0502020204030204" pitchFamily="34" charset="0"/>
                <a:cs typeface="Arial"/>
              </a:rPr>
              <a:t> for CPD</a:t>
            </a:r>
            <a:r>
              <a:rPr lang="en-GB" sz="1600" dirty="0">
                <a:solidFill>
                  <a:schemeClr val="tx1"/>
                </a:solidFill>
                <a:effectLst/>
                <a:latin typeface="Arial"/>
                <a:ea typeface="Calibri" panose="020F0502020204030204" pitchFamily="34" charset="0"/>
                <a:cs typeface="Arial"/>
              </a:rPr>
              <a:t>, through access to self-directed online educational resources</a:t>
            </a:r>
          </a:p>
          <a:p>
            <a:pPr marL="285750" indent="-285750">
              <a:spcAft>
                <a:spcPts val="12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  <a:effectLst/>
                <a:latin typeface="Arial"/>
                <a:ea typeface="Calibri" panose="020F0502020204030204" pitchFamily="34" charset="0"/>
                <a:cs typeface="Arial"/>
              </a:rPr>
              <a:t>Receive more streamlined education and training from Trust, aligned to only their existing skill gaps</a:t>
            </a:r>
            <a:endParaRPr lang="en-GB" sz="1600" dirty="0">
              <a:solidFill>
                <a:schemeClr val="tx1"/>
              </a:solidFill>
              <a:latin typeface="Arial"/>
              <a:ea typeface="Calibri" panose="020F0502020204030204" pitchFamily="34" charset="0"/>
              <a:cs typeface="Arial"/>
            </a:endParaRPr>
          </a:p>
          <a:p>
            <a:pPr marL="285750" indent="-285750">
              <a:spcAft>
                <a:spcPts val="12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  <a:latin typeface="Arial"/>
                <a:ea typeface="Calibri" panose="020F0502020204030204" pitchFamily="34" charset="0"/>
                <a:cs typeface="Arial"/>
              </a:rPr>
              <a:t>Have a shared understanding with their current or future managers, regarding what skills and activities they are able / comfortable performing</a:t>
            </a:r>
          </a:p>
          <a:p>
            <a:pPr marL="285750" indent="-285750">
              <a:spcAft>
                <a:spcPts val="12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  <a:latin typeface="Arial"/>
                <a:ea typeface="Calibri" panose="020F0502020204030204" pitchFamily="34" charset="0"/>
                <a:cs typeface="Arial"/>
              </a:rPr>
              <a:t>Support a better working environment, by enabling teams to be rostered by recognised skill set and not just grade</a:t>
            </a:r>
          </a:p>
          <a:p>
            <a:pPr marL="285750" indent="-285750">
              <a:spcAft>
                <a:spcPts val="12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Increase mobility for staff across sites, Trusts and Systems if they choose to move (as passport is digital)</a:t>
            </a:r>
          </a:p>
        </p:txBody>
      </p:sp>
      <p:pic>
        <p:nvPicPr>
          <p:cNvPr id="611" name="Picture 610">
            <a:extLst>
              <a:ext uri="{FF2B5EF4-FFF2-40B4-BE49-F238E27FC236}">
                <a16:creationId xmlns:a16="http://schemas.microsoft.com/office/drawing/2014/main" id="{FF67C498-3D63-4824-8C5B-4941F243BC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60870" y="1787792"/>
            <a:ext cx="1257123" cy="3988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99474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88B1848D-0AF4-4855-AA89-2F8075A84285}"/>
              </a:ext>
            </a:extLst>
          </p:cNvPr>
          <p:cNvSpPr/>
          <p:nvPr/>
        </p:nvSpPr>
        <p:spPr>
          <a:xfrm>
            <a:off x="6327863" y="3673743"/>
            <a:ext cx="5336597" cy="266541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CC84C3C-D793-4B2A-960E-4D5BD3D55D28}"/>
              </a:ext>
            </a:extLst>
          </p:cNvPr>
          <p:cNvSpPr/>
          <p:nvPr/>
        </p:nvSpPr>
        <p:spPr>
          <a:xfrm>
            <a:off x="606842" y="3673743"/>
            <a:ext cx="5336597" cy="266541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7DE36B2-0B55-45E7-97BC-F91BB1E1EA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What are the Digital Skills passports?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FE7A59F8-39F4-4056-8BBE-BEF4BFF36F22}"/>
              </a:ext>
            </a:extLst>
          </p:cNvPr>
          <p:cNvSpPr/>
          <p:nvPr/>
        </p:nvSpPr>
        <p:spPr>
          <a:xfrm>
            <a:off x="606842" y="1196510"/>
            <a:ext cx="10997846" cy="82043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spcAft>
                <a:spcPts val="600"/>
              </a:spcAft>
            </a:pPr>
            <a:r>
              <a:rPr lang="en-GB" b="1" i="0" dirty="0">
                <a:solidFill>
                  <a:schemeClr val="accent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There are 2 digital skills passports available and </a:t>
            </a:r>
            <a:r>
              <a:rPr lang="en-GB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staff c</a:t>
            </a:r>
            <a:r>
              <a:rPr lang="en-GB" b="1" i="0" dirty="0">
                <a:solidFill>
                  <a:schemeClr val="accent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an complete one or both (as they progress overtime). We recommend that staff discuss which passport is most relevant for them with their manager / practice development team.   </a:t>
            </a:r>
            <a:endParaRPr lang="en-GB" i="0" u="none" strike="noStrike" dirty="0">
              <a:solidFill>
                <a:schemeClr val="accent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A17FBF9-C072-4A9E-9D0E-9AFEF811B54D}"/>
              </a:ext>
            </a:extLst>
          </p:cNvPr>
          <p:cNvSpPr/>
          <p:nvPr/>
        </p:nvSpPr>
        <p:spPr>
          <a:xfrm>
            <a:off x="606842" y="3735387"/>
            <a:ext cx="5336597" cy="21208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spcAft>
                <a:spcPts val="1200"/>
              </a:spcAft>
            </a:pPr>
            <a:r>
              <a:rPr lang="en-GB" b="1" i="1">
                <a:solidFill>
                  <a:schemeClr val="accent4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Non-registered support staff (NRSS)</a:t>
            </a:r>
          </a:p>
          <a:p>
            <a:pPr algn="l">
              <a:spcAft>
                <a:spcPts val="400"/>
              </a:spcAft>
              <a:buClr>
                <a:schemeClr val="accent1"/>
              </a:buClr>
            </a:pPr>
            <a:r>
              <a:rPr lang="en-GB" b="0" i="0" u="none" strike="noStrike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A NRSS may be:</a:t>
            </a:r>
          </a:p>
          <a:p>
            <a:pPr marL="285750" indent="-285750" algn="l">
              <a:spcAft>
                <a:spcPts val="4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GB" b="0" i="0" u="none" strike="noStrike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a Health Care Support Worker or</a:t>
            </a:r>
          </a:p>
          <a:p>
            <a:pPr marL="285750" indent="-285750" algn="l">
              <a:spcAft>
                <a:spcPts val="4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GB" b="0" i="0" u="none" strike="noStrike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a non-registered member of staff specifically recruited to ICU in this role or</a:t>
            </a:r>
          </a:p>
          <a:p>
            <a:pPr marL="285750" indent="-285750" algn="l">
              <a:spcAft>
                <a:spcPts val="4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GB" b="0" i="0" u="none" strike="noStrike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healthcare students who may wish to work on Critical Care Units during the surge as bank staff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EB43CCE-7B4E-43E2-B545-7529071F5EEC}"/>
              </a:ext>
            </a:extLst>
          </p:cNvPr>
          <p:cNvSpPr/>
          <p:nvPr/>
        </p:nvSpPr>
        <p:spPr>
          <a:xfrm>
            <a:off x="6327863" y="3735387"/>
            <a:ext cx="5336597" cy="8166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spcAft>
                <a:spcPts val="1200"/>
              </a:spcAft>
            </a:pPr>
            <a:r>
              <a:rPr lang="en-GB" b="1" i="1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Registered support clinicians (RSC)</a:t>
            </a:r>
            <a:endParaRPr lang="en-GB" b="1" i="1">
              <a:solidFill>
                <a:schemeClr val="accent4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spcAft>
                <a:spcPts val="400"/>
              </a:spcAft>
            </a:pPr>
            <a:r>
              <a:rPr lang="en-GB">
                <a:solidFill>
                  <a:srgbClr val="333333"/>
                </a:solidFill>
                <a:latin typeface="Arial" panose="020B0604020202020204" pitchFamily="34" charset="0"/>
              </a:rPr>
              <a:t>A RSC may be:</a:t>
            </a:r>
          </a:p>
          <a:p>
            <a:pPr marL="285750" indent="-285750" algn="l">
              <a:spcAft>
                <a:spcPts val="4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GB">
                <a:solidFill>
                  <a:srgbClr val="333333"/>
                </a:solidFill>
                <a:latin typeface="Arial" panose="020B0604020202020204" pitchFamily="34" charset="0"/>
              </a:rPr>
              <a:t>a junior ICU nurse who has not yet achieved their step 1 competencies in the National Competency Framework,</a:t>
            </a:r>
          </a:p>
          <a:p>
            <a:pPr marL="285750" indent="-285750">
              <a:spcAft>
                <a:spcPts val="4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GB">
                <a:solidFill>
                  <a:srgbClr val="333333"/>
                </a:solidFill>
                <a:latin typeface="Arial" panose="020B0604020202020204" pitchFamily="34" charset="0"/>
              </a:rPr>
              <a:t>a registered nurse, who works outside of ICU or</a:t>
            </a:r>
          </a:p>
          <a:p>
            <a:pPr marL="285750" indent="-285750">
              <a:spcAft>
                <a:spcPts val="4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GB">
                <a:solidFill>
                  <a:srgbClr val="333333"/>
                </a:solidFill>
                <a:latin typeface="Arial" panose="020B0604020202020204" pitchFamily="34" charset="0"/>
              </a:rPr>
              <a:t>a registered (non-nursing) health care professional</a:t>
            </a:r>
          </a:p>
          <a:p>
            <a:pPr algn="ctr">
              <a:spcAft>
                <a:spcPts val="600"/>
              </a:spcAft>
            </a:pPr>
            <a:endParaRPr lang="en-GB" sz="1600" b="0" i="0">
              <a:solidFill>
                <a:srgbClr val="0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96FE87D-FC33-4C80-BD05-2624E66E3065}"/>
              </a:ext>
            </a:extLst>
          </p:cNvPr>
          <p:cNvGrpSpPr/>
          <p:nvPr/>
        </p:nvGrpSpPr>
        <p:grpSpPr>
          <a:xfrm>
            <a:off x="2385940" y="2125591"/>
            <a:ext cx="1508463" cy="1403289"/>
            <a:chOff x="2385940" y="2125591"/>
            <a:chExt cx="1508463" cy="1403289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4CC1EF93-9B64-40FA-AFA4-AC7835B2412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999" t="30598" r="73933" b="10041"/>
            <a:stretch/>
          </p:blipFill>
          <p:spPr>
            <a:xfrm>
              <a:off x="2385940" y="2125591"/>
              <a:ext cx="1508463" cy="1403289"/>
            </a:xfrm>
            <a:prstGeom prst="rect">
              <a:avLst/>
            </a:prstGeom>
          </p:spPr>
        </p:pic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78C9B692-6C9C-4F65-9BBC-C1B8DF7CD720}"/>
                </a:ext>
              </a:extLst>
            </p:cNvPr>
            <p:cNvSpPr txBox="1"/>
            <p:nvPr/>
          </p:nvSpPr>
          <p:spPr>
            <a:xfrm>
              <a:off x="2626587" y="2656035"/>
              <a:ext cx="1027168" cy="342401"/>
            </a:xfrm>
            <a:prstGeom prst="rect">
              <a:avLst/>
            </a:prstGeom>
            <a:solidFill>
              <a:srgbClr val="9F0054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25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NRSS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80AE197-C158-437C-AE9F-34A9CA2DD827}"/>
              </a:ext>
            </a:extLst>
          </p:cNvPr>
          <p:cNvGrpSpPr/>
          <p:nvPr/>
        </p:nvGrpSpPr>
        <p:grpSpPr>
          <a:xfrm>
            <a:off x="8241929" y="2198023"/>
            <a:ext cx="1508463" cy="1403289"/>
            <a:chOff x="2385940" y="2125591"/>
            <a:chExt cx="1508463" cy="1403289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FFC5EF51-2BEB-4B0C-A97D-273B5DB4ED0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999" t="30598" r="73933" b="10041"/>
            <a:stretch/>
          </p:blipFill>
          <p:spPr>
            <a:xfrm>
              <a:off x="2385940" y="2125591"/>
              <a:ext cx="1508463" cy="1403289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7ED96F31-90D0-46E7-BDCA-EF89764928E5}"/>
                </a:ext>
              </a:extLst>
            </p:cNvPr>
            <p:cNvSpPr txBox="1"/>
            <p:nvPr/>
          </p:nvSpPr>
          <p:spPr>
            <a:xfrm>
              <a:off x="2626587" y="2656035"/>
              <a:ext cx="1027168" cy="342401"/>
            </a:xfrm>
            <a:prstGeom prst="rect">
              <a:avLst/>
            </a:prstGeom>
            <a:solidFill>
              <a:srgbClr val="9F0054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25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RSC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889305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7DE36B2-0B55-45E7-97BC-F91BB1E1EA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What is the purpose of the passports?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FE7A59F8-39F4-4056-8BBE-BEF4BFF36F22}"/>
              </a:ext>
            </a:extLst>
          </p:cNvPr>
          <p:cNvSpPr/>
          <p:nvPr/>
        </p:nvSpPr>
        <p:spPr>
          <a:xfrm>
            <a:off x="666614" y="1411796"/>
            <a:ext cx="9816037" cy="82043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pPr>
              <a:spcAft>
                <a:spcPts val="600"/>
              </a:spcAft>
            </a:pPr>
            <a:r>
              <a:rPr lang="en-GB" b="1" i="0" dirty="0">
                <a:solidFill>
                  <a:schemeClr val="bg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Purpose:</a:t>
            </a:r>
          </a:p>
          <a:p>
            <a:pPr marL="285750" indent="-285750"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GB" i="0" dirty="0">
                <a:solidFill>
                  <a:schemeClr val="tx1"/>
                </a:solidFill>
                <a:effectLst/>
                <a:latin typeface="Arial"/>
                <a:cs typeface="Arial"/>
              </a:rPr>
              <a:t>For staff to document the NRSS or RSC</a:t>
            </a:r>
            <a:r>
              <a:rPr lang="en-GB" i="0" baseline="30000" dirty="0">
                <a:solidFill>
                  <a:schemeClr val="tx1"/>
                </a:solidFill>
                <a:effectLst/>
                <a:latin typeface="Arial"/>
                <a:cs typeface="Arial"/>
              </a:rPr>
              <a:t> (a)</a:t>
            </a:r>
            <a:r>
              <a:rPr lang="en-GB" i="0" dirty="0">
                <a:solidFill>
                  <a:schemeClr val="tx1"/>
                </a:solidFill>
                <a:effectLst/>
                <a:latin typeface="Arial"/>
                <a:cs typeface="Arial"/>
              </a:rPr>
              <a:t> role essential skills they have, that are required to function </a:t>
            </a:r>
            <a:r>
              <a:rPr lang="en-GB" dirty="0">
                <a:solidFill>
                  <a:schemeClr val="tx1"/>
                </a:solidFill>
                <a:latin typeface="Arial"/>
                <a:cs typeface="Arial"/>
              </a:rPr>
              <a:t>as part of a flexible team </a:t>
            </a:r>
            <a:r>
              <a:rPr lang="en-GB" i="0" dirty="0">
                <a:solidFill>
                  <a:schemeClr val="tx1"/>
                </a:solidFill>
                <a:effectLst/>
                <a:latin typeface="Arial"/>
                <a:cs typeface="Arial"/>
              </a:rPr>
              <a:t>in an intensive care unit (ICU)</a:t>
            </a:r>
          </a:p>
          <a:p>
            <a:pPr marL="285750" indent="-285750"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  <a:latin typeface="Arial"/>
                <a:cs typeface="Arial"/>
              </a:rPr>
              <a:t>For </a:t>
            </a:r>
            <a:r>
              <a:rPr lang="en-GB" i="0" dirty="0">
                <a:solidFill>
                  <a:schemeClr val="tx1"/>
                </a:solidFill>
                <a:effectLst/>
                <a:latin typeface="Arial"/>
                <a:cs typeface="Arial"/>
              </a:rPr>
              <a:t>managerial staff overseeing these roles to have visibility of their team members’ skillsets </a:t>
            </a:r>
            <a:r>
              <a:rPr lang="en-GB" dirty="0">
                <a:solidFill>
                  <a:schemeClr val="tx1"/>
                </a:solidFill>
                <a:latin typeface="Arial"/>
                <a:cs typeface="Arial"/>
              </a:rPr>
              <a:t>/ capability</a:t>
            </a:r>
            <a:endParaRPr lang="en-GB" i="0" u="none" strike="noStrike" dirty="0"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90BBAA7-3D39-4783-A906-9689FFC9DE83}"/>
              </a:ext>
            </a:extLst>
          </p:cNvPr>
          <p:cNvSpPr/>
          <p:nvPr/>
        </p:nvSpPr>
        <p:spPr>
          <a:xfrm>
            <a:off x="666614" y="3681500"/>
            <a:ext cx="10997846" cy="82043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pPr>
              <a:spcAft>
                <a:spcPts val="800"/>
              </a:spcAft>
            </a:pPr>
            <a:r>
              <a:rPr lang="en-GB" b="1" i="0" dirty="0">
                <a:solidFill>
                  <a:schemeClr val="accent4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Key info:</a:t>
            </a:r>
          </a:p>
          <a:p>
            <a:pPr marL="285750" indent="-285750">
              <a:spcAft>
                <a:spcPts val="1200"/>
              </a:spcAft>
              <a:buClr>
                <a:schemeClr val="accent4"/>
              </a:buClr>
              <a:buFont typeface="Arial" panose="020B0604020202020204" pitchFamily="34" charset="0"/>
              <a:buChar char="•"/>
            </a:pPr>
            <a:r>
              <a:rPr lang="en-GB" i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Link to access passports: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https://criticalcare.yourskillspass.com/</a:t>
            </a:r>
            <a:endParaRPr lang="en-GB" i="0" dirty="0"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Aft>
                <a:spcPts val="1200"/>
              </a:spcAft>
              <a:buClr>
                <a:schemeClr val="accent4"/>
              </a:buClr>
              <a:buFont typeface="Arial" panose="020B0604020202020204" pitchFamily="34" charset="0"/>
              <a:buChar char="•"/>
            </a:pPr>
            <a:r>
              <a:rPr lang="en-GB" i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Available digitally (via mobile, tablet, desktop)</a:t>
            </a:r>
          </a:p>
          <a:p>
            <a:pPr marL="285750" indent="-285750">
              <a:spcAft>
                <a:spcPts val="1200"/>
              </a:spcAft>
              <a:buClr>
                <a:schemeClr val="accent4"/>
              </a:buClr>
              <a:buFont typeface="Arial" panose="020B0604020202020204" pitchFamily="34" charset="0"/>
              <a:buChar char="•"/>
            </a:pPr>
            <a:r>
              <a:rPr lang="en-GB" u="none" strike="noStrike" dirty="0">
                <a:solidFill>
                  <a:schemeClr val="tx1"/>
                </a:solidFill>
                <a:latin typeface="Arial"/>
                <a:cs typeface="Arial"/>
              </a:rPr>
              <a:t>Endorsed by:</a:t>
            </a:r>
            <a:endParaRPr lang="en-GB" u="none" strike="noStrike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spcAft>
                <a:spcPts val="600"/>
              </a:spcAft>
              <a:buFont typeface="Courier New" panose="02070309020205020404" pitchFamily="49" charset="0"/>
              <a:buChar char="o"/>
            </a:pPr>
            <a:endParaRPr lang="en-GB" i="0" u="none" strike="noStrike" dirty="0"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28CA1C6-8047-44F9-9D12-536FA5A05ECE}"/>
              </a:ext>
            </a:extLst>
          </p:cNvPr>
          <p:cNvGrpSpPr/>
          <p:nvPr/>
        </p:nvGrpSpPr>
        <p:grpSpPr>
          <a:xfrm>
            <a:off x="10007441" y="3726914"/>
            <a:ext cx="1867934" cy="2428340"/>
            <a:chOff x="1304925" y="1516063"/>
            <a:chExt cx="941388" cy="1306513"/>
          </a:xfrm>
        </p:grpSpPr>
        <p:sp>
          <p:nvSpPr>
            <p:cNvPr id="12" name="Freeform 5">
              <a:extLst>
                <a:ext uri="{FF2B5EF4-FFF2-40B4-BE49-F238E27FC236}">
                  <a16:creationId xmlns:a16="http://schemas.microsoft.com/office/drawing/2014/main" id="{01960704-A382-48DF-9A01-EF1789C6E187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9225" y="1516063"/>
              <a:ext cx="554038" cy="1087438"/>
            </a:xfrm>
            <a:custGeom>
              <a:avLst/>
              <a:gdLst>
                <a:gd name="T0" fmla="*/ 0 w 258"/>
                <a:gd name="T1" fmla="*/ 472 h 507"/>
                <a:gd name="T2" fmla="*/ 34 w 258"/>
                <a:gd name="T3" fmla="*/ 507 h 507"/>
                <a:gd name="T4" fmla="*/ 224 w 258"/>
                <a:gd name="T5" fmla="*/ 507 h 507"/>
                <a:gd name="T6" fmla="*/ 258 w 258"/>
                <a:gd name="T7" fmla="*/ 472 h 507"/>
                <a:gd name="T8" fmla="*/ 258 w 258"/>
                <a:gd name="T9" fmla="*/ 35 h 507"/>
                <a:gd name="T10" fmla="*/ 224 w 258"/>
                <a:gd name="T11" fmla="*/ 0 h 507"/>
                <a:gd name="T12" fmla="*/ 34 w 258"/>
                <a:gd name="T13" fmla="*/ 0 h 507"/>
                <a:gd name="T14" fmla="*/ 0 w 258"/>
                <a:gd name="T15" fmla="*/ 35 h 507"/>
                <a:gd name="T16" fmla="*/ 0 w 258"/>
                <a:gd name="T17" fmla="*/ 472 h 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8" h="507">
                  <a:moveTo>
                    <a:pt x="0" y="472"/>
                  </a:moveTo>
                  <a:cubicBezTo>
                    <a:pt x="0" y="491"/>
                    <a:pt x="15" y="507"/>
                    <a:pt x="34" y="507"/>
                  </a:cubicBezTo>
                  <a:cubicBezTo>
                    <a:pt x="224" y="507"/>
                    <a:pt x="224" y="507"/>
                    <a:pt x="224" y="507"/>
                  </a:cubicBezTo>
                  <a:cubicBezTo>
                    <a:pt x="243" y="507"/>
                    <a:pt x="258" y="491"/>
                    <a:pt x="258" y="472"/>
                  </a:cubicBezTo>
                  <a:cubicBezTo>
                    <a:pt x="258" y="35"/>
                    <a:pt x="258" y="35"/>
                    <a:pt x="258" y="35"/>
                  </a:cubicBezTo>
                  <a:cubicBezTo>
                    <a:pt x="258" y="16"/>
                    <a:pt x="243" y="0"/>
                    <a:pt x="22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15" y="0"/>
                    <a:pt x="0" y="16"/>
                    <a:pt x="0" y="35"/>
                  </a:cubicBezTo>
                  <a:cubicBezTo>
                    <a:pt x="0" y="472"/>
                    <a:pt x="0" y="472"/>
                    <a:pt x="0" y="472"/>
                  </a:cubicBezTo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" name="Freeform 6">
              <a:extLst>
                <a:ext uri="{FF2B5EF4-FFF2-40B4-BE49-F238E27FC236}">
                  <a16:creationId xmlns:a16="http://schemas.microsoft.com/office/drawing/2014/main" id="{2E751B3B-F3A7-45A7-AECB-88333B20E2E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2400" y="1520826"/>
              <a:ext cx="549275" cy="1077913"/>
            </a:xfrm>
            <a:custGeom>
              <a:avLst/>
              <a:gdLst>
                <a:gd name="T0" fmla="*/ 222 w 255"/>
                <a:gd name="T1" fmla="*/ 503 h 503"/>
                <a:gd name="T2" fmla="*/ 32 w 255"/>
                <a:gd name="T3" fmla="*/ 503 h 503"/>
                <a:gd name="T4" fmla="*/ 0 w 255"/>
                <a:gd name="T5" fmla="*/ 470 h 503"/>
                <a:gd name="T6" fmla="*/ 0 w 255"/>
                <a:gd name="T7" fmla="*/ 33 h 503"/>
                <a:gd name="T8" fmla="*/ 32 w 255"/>
                <a:gd name="T9" fmla="*/ 0 h 503"/>
                <a:gd name="T10" fmla="*/ 222 w 255"/>
                <a:gd name="T11" fmla="*/ 0 h 503"/>
                <a:gd name="T12" fmla="*/ 255 w 255"/>
                <a:gd name="T13" fmla="*/ 33 h 503"/>
                <a:gd name="T14" fmla="*/ 255 w 255"/>
                <a:gd name="T15" fmla="*/ 470 h 503"/>
                <a:gd name="T16" fmla="*/ 222 w 255"/>
                <a:gd name="T17" fmla="*/ 503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5" h="503">
                  <a:moveTo>
                    <a:pt x="222" y="503"/>
                  </a:moveTo>
                  <a:cubicBezTo>
                    <a:pt x="32" y="503"/>
                    <a:pt x="32" y="503"/>
                    <a:pt x="32" y="503"/>
                  </a:cubicBezTo>
                  <a:cubicBezTo>
                    <a:pt x="14" y="503"/>
                    <a:pt x="0" y="488"/>
                    <a:pt x="0" y="470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4" y="0"/>
                    <a:pt x="32" y="0"/>
                  </a:cubicBezTo>
                  <a:cubicBezTo>
                    <a:pt x="222" y="0"/>
                    <a:pt x="222" y="0"/>
                    <a:pt x="222" y="0"/>
                  </a:cubicBezTo>
                  <a:cubicBezTo>
                    <a:pt x="240" y="0"/>
                    <a:pt x="255" y="15"/>
                    <a:pt x="255" y="33"/>
                  </a:cubicBezTo>
                  <a:cubicBezTo>
                    <a:pt x="255" y="470"/>
                    <a:pt x="255" y="470"/>
                    <a:pt x="255" y="470"/>
                  </a:cubicBezTo>
                  <a:cubicBezTo>
                    <a:pt x="255" y="488"/>
                    <a:pt x="240" y="503"/>
                    <a:pt x="222" y="503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" name="Freeform 7">
              <a:extLst>
                <a:ext uri="{FF2B5EF4-FFF2-40B4-BE49-F238E27FC236}">
                  <a16:creationId xmlns:a16="http://schemas.microsoft.com/office/drawing/2014/main" id="{5B712B76-C36C-4D4B-8E59-022C9910CEB7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0838" y="1581151"/>
              <a:ext cx="150813" cy="25400"/>
            </a:xfrm>
            <a:custGeom>
              <a:avLst/>
              <a:gdLst>
                <a:gd name="T0" fmla="*/ 6 w 70"/>
                <a:gd name="T1" fmla="*/ 12 h 12"/>
                <a:gd name="T2" fmla="*/ 0 w 70"/>
                <a:gd name="T3" fmla="*/ 6 h 12"/>
                <a:gd name="T4" fmla="*/ 6 w 70"/>
                <a:gd name="T5" fmla="*/ 0 h 12"/>
                <a:gd name="T6" fmla="*/ 64 w 70"/>
                <a:gd name="T7" fmla="*/ 0 h 12"/>
                <a:gd name="T8" fmla="*/ 70 w 70"/>
                <a:gd name="T9" fmla="*/ 6 h 12"/>
                <a:gd name="T10" fmla="*/ 64 w 70"/>
                <a:gd name="T11" fmla="*/ 12 h 12"/>
                <a:gd name="T12" fmla="*/ 6 w 70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12">
                  <a:moveTo>
                    <a:pt x="6" y="12"/>
                  </a:move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7" y="0"/>
                    <a:pt x="70" y="3"/>
                    <a:pt x="70" y="6"/>
                  </a:cubicBezTo>
                  <a:cubicBezTo>
                    <a:pt x="70" y="9"/>
                    <a:pt x="67" y="12"/>
                    <a:pt x="64" y="12"/>
                  </a:cubicBezTo>
                  <a:lnTo>
                    <a:pt x="6" y="12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" name="Rectangle 9">
              <a:extLst>
                <a:ext uri="{FF2B5EF4-FFF2-40B4-BE49-F238E27FC236}">
                  <a16:creationId xmlns:a16="http://schemas.microsoft.com/office/drawing/2014/main" id="{D1F968C8-8192-454C-AB8E-F395C8BB3F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3038" y="1655763"/>
              <a:ext cx="508000" cy="803275"/>
            </a:xfrm>
            <a:prstGeom prst="rect">
              <a:avLst/>
            </a:prstGeom>
            <a:solidFill>
              <a:srgbClr val="3D5A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" name="Rectangle 10">
              <a:extLst>
                <a:ext uri="{FF2B5EF4-FFF2-40B4-BE49-F238E27FC236}">
                  <a16:creationId xmlns:a16="http://schemas.microsoft.com/office/drawing/2014/main" id="{E6477028-A4A1-4143-A892-0F309C15DB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3038" y="1655763"/>
              <a:ext cx="508000" cy="803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" name="Freeform 11">
              <a:extLst>
                <a:ext uri="{FF2B5EF4-FFF2-40B4-BE49-F238E27FC236}">
                  <a16:creationId xmlns:a16="http://schemas.microsoft.com/office/drawing/2014/main" id="{6996960A-3558-4C08-AE9F-5DB4F26F1602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3038" y="1655763"/>
              <a:ext cx="508000" cy="658813"/>
            </a:xfrm>
            <a:custGeom>
              <a:avLst/>
              <a:gdLst>
                <a:gd name="T0" fmla="*/ 237 w 237"/>
                <a:gd name="T1" fmla="*/ 0 h 307"/>
                <a:gd name="T2" fmla="*/ 0 w 237"/>
                <a:gd name="T3" fmla="*/ 0 h 307"/>
                <a:gd name="T4" fmla="*/ 0 w 237"/>
                <a:gd name="T5" fmla="*/ 307 h 307"/>
                <a:gd name="T6" fmla="*/ 81 w 237"/>
                <a:gd name="T7" fmla="*/ 226 h 307"/>
                <a:gd name="T8" fmla="*/ 77 w 237"/>
                <a:gd name="T9" fmla="*/ 205 h 307"/>
                <a:gd name="T10" fmla="*/ 118 w 237"/>
                <a:gd name="T11" fmla="*/ 164 h 307"/>
                <a:gd name="T12" fmla="*/ 138 w 237"/>
                <a:gd name="T13" fmla="*/ 169 h 307"/>
                <a:gd name="T14" fmla="*/ 237 w 237"/>
                <a:gd name="T15" fmla="*/ 70 h 307"/>
                <a:gd name="T16" fmla="*/ 237 w 237"/>
                <a:gd name="T17" fmla="*/ 0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7" h="307">
                  <a:moveTo>
                    <a:pt x="23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7"/>
                    <a:pt x="0" y="307"/>
                    <a:pt x="0" y="307"/>
                  </a:cubicBezTo>
                  <a:cubicBezTo>
                    <a:pt x="81" y="226"/>
                    <a:pt x="81" y="226"/>
                    <a:pt x="81" y="226"/>
                  </a:cubicBezTo>
                  <a:cubicBezTo>
                    <a:pt x="78" y="218"/>
                    <a:pt x="77" y="211"/>
                    <a:pt x="77" y="205"/>
                  </a:cubicBezTo>
                  <a:cubicBezTo>
                    <a:pt x="77" y="182"/>
                    <a:pt x="96" y="164"/>
                    <a:pt x="118" y="164"/>
                  </a:cubicBezTo>
                  <a:cubicBezTo>
                    <a:pt x="125" y="164"/>
                    <a:pt x="132" y="166"/>
                    <a:pt x="138" y="169"/>
                  </a:cubicBezTo>
                  <a:cubicBezTo>
                    <a:pt x="237" y="70"/>
                    <a:pt x="237" y="70"/>
                    <a:pt x="237" y="70"/>
                  </a:cubicBezTo>
                  <a:cubicBezTo>
                    <a:pt x="237" y="0"/>
                    <a:pt x="237" y="0"/>
                    <a:pt x="237" y="0"/>
                  </a:cubicBezTo>
                </a:path>
              </a:pathLst>
            </a:custGeom>
            <a:solidFill>
              <a:srgbClr val="647B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" name="Freeform 12">
              <a:extLst>
                <a:ext uri="{FF2B5EF4-FFF2-40B4-BE49-F238E27FC236}">
                  <a16:creationId xmlns:a16="http://schemas.microsoft.com/office/drawing/2014/main" id="{D8443544-273B-4A99-B523-5D511BC40882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2713" y="2085976"/>
              <a:ext cx="863600" cy="736600"/>
            </a:xfrm>
            <a:custGeom>
              <a:avLst/>
              <a:gdLst>
                <a:gd name="T0" fmla="*/ 17 w 402"/>
                <a:gd name="T1" fmla="*/ 206 h 343"/>
                <a:gd name="T2" fmla="*/ 51 w 402"/>
                <a:gd name="T3" fmla="*/ 241 h 343"/>
                <a:gd name="T4" fmla="*/ 241 w 402"/>
                <a:gd name="T5" fmla="*/ 241 h 343"/>
                <a:gd name="T6" fmla="*/ 275 w 402"/>
                <a:gd name="T7" fmla="*/ 206 h 343"/>
                <a:gd name="T8" fmla="*/ 275 w 402"/>
                <a:gd name="T9" fmla="*/ 136 h 343"/>
                <a:gd name="T10" fmla="*/ 270 w 402"/>
                <a:gd name="T11" fmla="*/ 113 h 343"/>
                <a:gd name="T12" fmla="*/ 282 w 402"/>
                <a:gd name="T13" fmla="*/ 20 h 343"/>
                <a:gd name="T14" fmla="*/ 324 w 402"/>
                <a:gd name="T15" fmla="*/ 12 h 343"/>
                <a:gd name="T16" fmla="*/ 322 w 402"/>
                <a:gd name="T17" fmla="*/ 63 h 343"/>
                <a:gd name="T18" fmla="*/ 350 w 402"/>
                <a:gd name="T19" fmla="*/ 143 h 343"/>
                <a:gd name="T20" fmla="*/ 390 w 402"/>
                <a:gd name="T21" fmla="*/ 247 h 343"/>
                <a:gd name="T22" fmla="*/ 402 w 402"/>
                <a:gd name="T23" fmla="*/ 343 h 343"/>
                <a:gd name="T24" fmla="*/ 66 w 402"/>
                <a:gd name="T25" fmla="*/ 343 h 343"/>
                <a:gd name="T26" fmla="*/ 53 w 402"/>
                <a:gd name="T27" fmla="*/ 314 h 343"/>
                <a:gd name="T28" fmla="*/ 1 w 402"/>
                <a:gd name="T29" fmla="*/ 214 h 343"/>
                <a:gd name="T30" fmla="*/ 17 w 402"/>
                <a:gd name="T31" fmla="*/ 189 h 343"/>
                <a:gd name="T32" fmla="*/ 17 w 402"/>
                <a:gd name="T33" fmla="*/ 206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02" h="343">
                  <a:moveTo>
                    <a:pt x="17" y="206"/>
                  </a:moveTo>
                  <a:cubicBezTo>
                    <a:pt x="17" y="225"/>
                    <a:pt x="32" y="241"/>
                    <a:pt x="51" y="241"/>
                  </a:cubicBezTo>
                  <a:cubicBezTo>
                    <a:pt x="241" y="241"/>
                    <a:pt x="241" y="241"/>
                    <a:pt x="241" y="241"/>
                  </a:cubicBezTo>
                  <a:cubicBezTo>
                    <a:pt x="260" y="241"/>
                    <a:pt x="275" y="225"/>
                    <a:pt x="275" y="206"/>
                  </a:cubicBezTo>
                  <a:cubicBezTo>
                    <a:pt x="275" y="136"/>
                    <a:pt x="275" y="136"/>
                    <a:pt x="275" y="136"/>
                  </a:cubicBezTo>
                  <a:cubicBezTo>
                    <a:pt x="274" y="127"/>
                    <a:pt x="272" y="119"/>
                    <a:pt x="270" y="113"/>
                  </a:cubicBezTo>
                  <a:cubicBezTo>
                    <a:pt x="263" y="82"/>
                    <a:pt x="267" y="40"/>
                    <a:pt x="282" y="20"/>
                  </a:cubicBezTo>
                  <a:cubicBezTo>
                    <a:pt x="297" y="0"/>
                    <a:pt x="321" y="8"/>
                    <a:pt x="324" y="12"/>
                  </a:cubicBezTo>
                  <a:cubicBezTo>
                    <a:pt x="326" y="16"/>
                    <a:pt x="322" y="63"/>
                    <a:pt x="322" y="63"/>
                  </a:cubicBezTo>
                  <a:cubicBezTo>
                    <a:pt x="324" y="77"/>
                    <a:pt x="339" y="115"/>
                    <a:pt x="350" y="143"/>
                  </a:cubicBezTo>
                  <a:cubicBezTo>
                    <a:pt x="360" y="172"/>
                    <a:pt x="385" y="221"/>
                    <a:pt x="390" y="247"/>
                  </a:cubicBezTo>
                  <a:cubicBezTo>
                    <a:pt x="401" y="297"/>
                    <a:pt x="400" y="321"/>
                    <a:pt x="402" y="343"/>
                  </a:cubicBezTo>
                  <a:cubicBezTo>
                    <a:pt x="66" y="343"/>
                    <a:pt x="66" y="343"/>
                    <a:pt x="66" y="343"/>
                  </a:cubicBezTo>
                  <a:cubicBezTo>
                    <a:pt x="60" y="332"/>
                    <a:pt x="56" y="322"/>
                    <a:pt x="53" y="314"/>
                  </a:cubicBezTo>
                  <a:cubicBezTo>
                    <a:pt x="35" y="260"/>
                    <a:pt x="3" y="225"/>
                    <a:pt x="1" y="214"/>
                  </a:cubicBezTo>
                  <a:cubicBezTo>
                    <a:pt x="0" y="209"/>
                    <a:pt x="7" y="202"/>
                    <a:pt x="17" y="189"/>
                  </a:cubicBezTo>
                  <a:lnTo>
                    <a:pt x="17" y="206"/>
                  </a:lnTo>
                  <a:close/>
                </a:path>
              </a:pathLst>
            </a:custGeom>
            <a:solidFill>
              <a:srgbClr val="F8DF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9" name="Freeform 13">
              <a:extLst>
                <a:ext uri="{FF2B5EF4-FFF2-40B4-BE49-F238E27FC236}">
                  <a16:creationId xmlns:a16="http://schemas.microsoft.com/office/drawing/2014/main" id="{DAD544E9-EF3F-4858-80F0-B54F984DA0B8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9938" y="2114551"/>
              <a:ext cx="41275" cy="111125"/>
            </a:xfrm>
            <a:custGeom>
              <a:avLst/>
              <a:gdLst>
                <a:gd name="T0" fmla="*/ 18 w 19"/>
                <a:gd name="T1" fmla="*/ 0 h 52"/>
                <a:gd name="T2" fmla="*/ 16 w 19"/>
                <a:gd name="T3" fmla="*/ 50 h 52"/>
                <a:gd name="T4" fmla="*/ 16 w 19"/>
                <a:gd name="T5" fmla="*/ 52 h 52"/>
                <a:gd name="T6" fmla="*/ 1 w 19"/>
                <a:gd name="T7" fmla="*/ 23 h 52"/>
                <a:gd name="T8" fmla="*/ 18 w 19"/>
                <a:gd name="T9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52">
                  <a:moveTo>
                    <a:pt x="18" y="0"/>
                  </a:moveTo>
                  <a:cubicBezTo>
                    <a:pt x="19" y="6"/>
                    <a:pt x="16" y="50"/>
                    <a:pt x="16" y="50"/>
                  </a:cubicBezTo>
                  <a:cubicBezTo>
                    <a:pt x="16" y="50"/>
                    <a:pt x="16" y="51"/>
                    <a:pt x="16" y="52"/>
                  </a:cubicBezTo>
                  <a:cubicBezTo>
                    <a:pt x="2" y="44"/>
                    <a:pt x="0" y="35"/>
                    <a:pt x="1" y="23"/>
                  </a:cubicBezTo>
                  <a:cubicBezTo>
                    <a:pt x="2" y="13"/>
                    <a:pt x="12" y="4"/>
                    <a:pt x="18" y="0"/>
                  </a:cubicBezTo>
                  <a:close/>
                </a:path>
              </a:pathLst>
            </a:custGeom>
            <a:solidFill>
              <a:srgbClr val="FFF1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0" name="Freeform 14">
              <a:extLst>
                <a:ext uri="{FF2B5EF4-FFF2-40B4-BE49-F238E27FC236}">
                  <a16:creationId xmlns:a16="http://schemas.microsoft.com/office/drawing/2014/main" id="{737485F9-5242-4DEC-9EDF-1296C6A9BA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4925" y="2098676"/>
              <a:ext cx="128588" cy="158750"/>
            </a:xfrm>
            <a:custGeom>
              <a:avLst/>
              <a:gdLst>
                <a:gd name="T0" fmla="*/ 3 w 60"/>
                <a:gd name="T1" fmla="*/ 35 h 74"/>
                <a:gd name="T2" fmla="*/ 25 w 60"/>
                <a:gd name="T3" fmla="*/ 14 h 74"/>
                <a:gd name="T4" fmla="*/ 53 w 60"/>
                <a:gd name="T5" fmla="*/ 0 h 74"/>
                <a:gd name="T6" fmla="*/ 53 w 60"/>
                <a:gd name="T7" fmla="*/ 15 h 74"/>
                <a:gd name="T8" fmla="*/ 60 w 60"/>
                <a:gd name="T9" fmla="*/ 36 h 74"/>
                <a:gd name="T10" fmla="*/ 22 w 60"/>
                <a:gd name="T11" fmla="*/ 70 h 74"/>
                <a:gd name="T12" fmla="*/ 3 w 60"/>
                <a:gd name="T13" fmla="*/ 35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74">
                  <a:moveTo>
                    <a:pt x="3" y="35"/>
                  </a:moveTo>
                  <a:cubicBezTo>
                    <a:pt x="5" y="26"/>
                    <a:pt x="15" y="18"/>
                    <a:pt x="25" y="14"/>
                  </a:cubicBezTo>
                  <a:cubicBezTo>
                    <a:pt x="37" y="2"/>
                    <a:pt x="48" y="0"/>
                    <a:pt x="53" y="0"/>
                  </a:cubicBezTo>
                  <a:cubicBezTo>
                    <a:pt x="53" y="15"/>
                    <a:pt x="53" y="15"/>
                    <a:pt x="53" y="15"/>
                  </a:cubicBezTo>
                  <a:cubicBezTo>
                    <a:pt x="57" y="19"/>
                    <a:pt x="60" y="25"/>
                    <a:pt x="60" y="36"/>
                  </a:cubicBezTo>
                  <a:cubicBezTo>
                    <a:pt x="59" y="70"/>
                    <a:pt x="38" y="74"/>
                    <a:pt x="22" y="70"/>
                  </a:cubicBezTo>
                  <a:cubicBezTo>
                    <a:pt x="6" y="66"/>
                    <a:pt x="0" y="51"/>
                    <a:pt x="3" y="35"/>
                  </a:cubicBezTo>
                  <a:close/>
                </a:path>
              </a:pathLst>
            </a:custGeom>
            <a:solidFill>
              <a:srgbClr val="F8DF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B4DEADEE-D5D4-4E73-ACCA-AA42257DC2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1275" y="2257426"/>
              <a:ext cx="128588" cy="174625"/>
            </a:xfrm>
            <a:custGeom>
              <a:avLst/>
              <a:gdLst>
                <a:gd name="T0" fmla="*/ 5 w 60"/>
                <a:gd name="T1" fmla="*/ 54 h 81"/>
                <a:gd name="T2" fmla="*/ 10 w 60"/>
                <a:gd name="T3" fmla="*/ 17 h 81"/>
                <a:gd name="T4" fmla="*/ 50 w 60"/>
                <a:gd name="T5" fmla="*/ 3 h 81"/>
                <a:gd name="T6" fmla="*/ 50 w 60"/>
                <a:gd name="T7" fmla="*/ 24 h 81"/>
                <a:gd name="T8" fmla="*/ 50 w 60"/>
                <a:gd name="T9" fmla="*/ 24 h 81"/>
                <a:gd name="T10" fmla="*/ 59 w 60"/>
                <a:gd name="T11" fmla="*/ 59 h 81"/>
                <a:gd name="T12" fmla="*/ 24 w 60"/>
                <a:gd name="T13" fmla="*/ 79 h 81"/>
                <a:gd name="T14" fmla="*/ 5 w 60"/>
                <a:gd name="T15" fmla="*/ 54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0" h="81">
                  <a:moveTo>
                    <a:pt x="5" y="54"/>
                  </a:moveTo>
                  <a:cubicBezTo>
                    <a:pt x="4" y="49"/>
                    <a:pt x="0" y="31"/>
                    <a:pt x="10" y="17"/>
                  </a:cubicBezTo>
                  <a:cubicBezTo>
                    <a:pt x="22" y="0"/>
                    <a:pt x="41" y="1"/>
                    <a:pt x="50" y="3"/>
                  </a:cubicBezTo>
                  <a:cubicBezTo>
                    <a:pt x="50" y="24"/>
                    <a:pt x="50" y="24"/>
                    <a:pt x="50" y="24"/>
                  </a:cubicBezTo>
                  <a:cubicBezTo>
                    <a:pt x="50" y="24"/>
                    <a:pt x="50" y="24"/>
                    <a:pt x="50" y="24"/>
                  </a:cubicBezTo>
                  <a:cubicBezTo>
                    <a:pt x="50" y="27"/>
                    <a:pt x="58" y="30"/>
                    <a:pt x="59" y="59"/>
                  </a:cubicBezTo>
                  <a:cubicBezTo>
                    <a:pt x="60" y="73"/>
                    <a:pt x="35" y="81"/>
                    <a:pt x="24" y="79"/>
                  </a:cubicBezTo>
                  <a:cubicBezTo>
                    <a:pt x="6" y="74"/>
                    <a:pt x="5" y="59"/>
                    <a:pt x="5" y="54"/>
                  </a:cubicBezTo>
                  <a:close/>
                </a:path>
              </a:pathLst>
            </a:custGeom>
            <a:solidFill>
              <a:srgbClr val="F8DF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" name="Freeform 16">
              <a:extLst>
                <a:ext uri="{FF2B5EF4-FFF2-40B4-BE49-F238E27FC236}">
                  <a16:creationId xmlns:a16="http://schemas.microsoft.com/office/drawing/2014/main" id="{947C7E85-CFB0-4FE5-869C-F1AD3B032B33}"/>
                </a:ext>
              </a:extLst>
            </p:cNvPr>
            <p:cNvSpPr>
              <a:spLocks/>
            </p:cNvSpPr>
            <p:nvPr/>
          </p:nvSpPr>
          <p:spPr bwMode="auto">
            <a:xfrm>
              <a:off x="1323975" y="2284413"/>
              <a:ext cx="77788" cy="101600"/>
            </a:xfrm>
            <a:custGeom>
              <a:avLst/>
              <a:gdLst>
                <a:gd name="T0" fmla="*/ 36 w 36"/>
                <a:gd name="T1" fmla="*/ 27 h 48"/>
                <a:gd name="T2" fmla="*/ 3 w 36"/>
                <a:gd name="T3" fmla="*/ 48 h 48"/>
                <a:gd name="T4" fmla="*/ 2 w 36"/>
                <a:gd name="T5" fmla="*/ 25 h 48"/>
                <a:gd name="T6" fmla="*/ 36 w 36"/>
                <a:gd name="T7" fmla="*/ 2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48">
                  <a:moveTo>
                    <a:pt x="36" y="27"/>
                  </a:moveTo>
                  <a:cubicBezTo>
                    <a:pt x="36" y="27"/>
                    <a:pt x="8" y="26"/>
                    <a:pt x="3" y="48"/>
                  </a:cubicBezTo>
                  <a:cubicBezTo>
                    <a:pt x="3" y="48"/>
                    <a:pt x="0" y="29"/>
                    <a:pt x="2" y="25"/>
                  </a:cubicBezTo>
                  <a:cubicBezTo>
                    <a:pt x="5" y="20"/>
                    <a:pt x="21" y="0"/>
                    <a:pt x="36" y="27"/>
                  </a:cubicBezTo>
                  <a:close/>
                </a:path>
              </a:pathLst>
            </a:custGeom>
            <a:solidFill>
              <a:srgbClr val="FFF1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" name="Freeform 17">
              <a:extLst>
                <a:ext uri="{FF2B5EF4-FFF2-40B4-BE49-F238E27FC236}">
                  <a16:creationId xmlns:a16="http://schemas.microsoft.com/office/drawing/2014/main" id="{E593F9DC-6CD3-425C-8070-239669D428D8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1275" y="2432051"/>
              <a:ext cx="128588" cy="171450"/>
            </a:xfrm>
            <a:custGeom>
              <a:avLst/>
              <a:gdLst>
                <a:gd name="T0" fmla="*/ 20 w 60"/>
                <a:gd name="T1" fmla="*/ 7 h 80"/>
                <a:gd name="T2" fmla="*/ 50 w 60"/>
                <a:gd name="T3" fmla="*/ 6 h 80"/>
                <a:gd name="T4" fmla="*/ 50 w 60"/>
                <a:gd name="T5" fmla="*/ 30 h 80"/>
                <a:gd name="T6" fmla="*/ 50 w 60"/>
                <a:gd name="T7" fmla="*/ 31 h 80"/>
                <a:gd name="T8" fmla="*/ 42 w 60"/>
                <a:gd name="T9" fmla="*/ 76 h 80"/>
                <a:gd name="T10" fmla="*/ 8 w 60"/>
                <a:gd name="T11" fmla="*/ 55 h 80"/>
                <a:gd name="T12" fmla="*/ 20 w 60"/>
                <a:gd name="T13" fmla="*/ 7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80">
                  <a:moveTo>
                    <a:pt x="20" y="7"/>
                  </a:moveTo>
                  <a:cubicBezTo>
                    <a:pt x="33" y="0"/>
                    <a:pt x="44" y="3"/>
                    <a:pt x="50" y="6"/>
                  </a:cubicBezTo>
                  <a:cubicBezTo>
                    <a:pt x="50" y="30"/>
                    <a:pt x="50" y="30"/>
                    <a:pt x="50" y="30"/>
                  </a:cubicBezTo>
                  <a:cubicBezTo>
                    <a:pt x="50" y="31"/>
                    <a:pt x="50" y="31"/>
                    <a:pt x="50" y="31"/>
                  </a:cubicBezTo>
                  <a:cubicBezTo>
                    <a:pt x="60" y="52"/>
                    <a:pt x="57" y="72"/>
                    <a:pt x="42" y="76"/>
                  </a:cubicBezTo>
                  <a:cubicBezTo>
                    <a:pt x="26" y="80"/>
                    <a:pt x="15" y="74"/>
                    <a:pt x="8" y="55"/>
                  </a:cubicBezTo>
                  <a:cubicBezTo>
                    <a:pt x="0" y="37"/>
                    <a:pt x="1" y="18"/>
                    <a:pt x="20" y="7"/>
                  </a:cubicBezTo>
                  <a:close/>
                </a:path>
              </a:pathLst>
            </a:custGeom>
            <a:solidFill>
              <a:srgbClr val="F8DF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4" name="Freeform 18">
              <a:extLst>
                <a:ext uri="{FF2B5EF4-FFF2-40B4-BE49-F238E27FC236}">
                  <a16:creationId xmlns:a16="http://schemas.microsoft.com/office/drawing/2014/main" id="{60C43388-FB0D-4D97-A406-E0A43FA2F677}"/>
                </a:ext>
              </a:extLst>
            </p:cNvPr>
            <p:cNvSpPr>
              <a:spLocks/>
            </p:cNvSpPr>
            <p:nvPr/>
          </p:nvSpPr>
          <p:spPr bwMode="auto">
            <a:xfrm>
              <a:off x="1322388" y="2487613"/>
              <a:ext cx="84138" cy="74613"/>
            </a:xfrm>
            <a:custGeom>
              <a:avLst/>
              <a:gdLst>
                <a:gd name="T0" fmla="*/ 11 w 39"/>
                <a:gd name="T1" fmla="*/ 35 h 35"/>
                <a:gd name="T2" fmla="*/ 39 w 39"/>
                <a:gd name="T3" fmla="*/ 14 h 35"/>
                <a:gd name="T4" fmla="*/ 24 w 39"/>
                <a:gd name="T5" fmla="*/ 0 h 35"/>
                <a:gd name="T6" fmla="*/ 11 w 39"/>
                <a:gd name="T7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35">
                  <a:moveTo>
                    <a:pt x="11" y="35"/>
                  </a:moveTo>
                  <a:cubicBezTo>
                    <a:pt x="11" y="35"/>
                    <a:pt x="20" y="19"/>
                    <a:pt x="39" y="14"/>
                  </a:cubicBezTo>
                  <a:cubicBezTo>
                    <a:pt x="39" y="14"/>
                    <a:pt x="35" y="0"/>
                    <a:pt x="24" y="0"/>
                  </a:cubicBezTo>
                  <a:cubicBezTo>
                    <a:pt x="14" y="0"/>
                    <a:pt x="0" y="13"/>
                    <a:pt x="11" y="35"/>
                  </a:cubicBezTo>
                  <a:close/>
                </a:path>
              </a:pathLst>
            </a:custGeom>
            <a:solidFill>
              <a:srgbClr val="FFF1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5" name="Freeform 19">
              <a:extLst>
                <a:ext uri="{FF2B5EF4-FFF2-40B4-BE49-F238E27FC236}">
                  <a16:creationId xmlns:a16="http://schemas.microsoft.com/office/drawing/2014/main" id="{B43E7C7E-893E-4115-A2BB-BAD2BAF3E39D}"/>
                </a:ext>
              </a:extLst>
            </p:cNvPr>
            <p:cNvSpPr>
              <a:spLocks/>
            </p:cNvSpPr>
            <p:nvPr/>
          </p:nvSpPr>
          <p:spPr bwMode="auto">
            <a:xfrm>
              <a:off x="1363663" y="1968501"/>
              <a:ext cx="55563" cy="114300"/>
            </a:xfrm>
            <a:custGeom>
              <a:avLst/>
              <a:gdLst>
                <a:gd name="T0" fmla="*/ 26 w 26"/>
                <a:gd name="T1" fmla="*/ 0 h 53"/>
                <a:gd name="T2" fmla="*/ 26 w 26"/>
                <a:gd name="T3" fmla="*/ 53 h 53"/>
                <a:gd name="T4" fmla="*/ 12 w 26"/>
                <a:gd name="T5" fmla="*/ 38 h 53"/>
                <a:gd name="T6" fmla="*/ 26 w 26"/>
                <a:gd name="T7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53">
                  <a:moveTo>
                    <a:pt x="26" y="0"/>
                  </a:moveTo>
                  <a:cubicBezTo>
                    <a:pt x="26" y="53"/>
                    <a:pt x="26" y="53"/>
                    <a:pt x="26" y="53"/>
                  </a:cubicBezTo>
                  <a:cubicBezTo>
                    <a:pt x="21" y="51"/>
                    <a:pt x="16" y="47"/>
                    <a:pt x="12" y="38"/>
                  </a:cubicBezTo>
                  <a:cubicBezTo>
                    <a:pt x="0" y="14"/>
                    <a:pt x="17" y="3"/>
                    <a:pt x="26" y="0"/>
                  </a:cubicBezTo>
                  <a:close/>
                </a:path>
              </a:pathLst>
            </a:custGeom>
            <a:solidFill>
              <a:srgbClr val="F8DF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C2F8C8A0-7B7C-49F3-A846-F9CF16F5005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43345" y="1657106"/>
              <a:ext cx="504594" cy="801901"/>
            </a:xfrm>
            <a:prstGeom prst="rect">
              <a:avLst/>
            </a:prstGeom>
          </p:spPr>
        </p:pic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F606ED78-324B-4620-97F6-DCF4E8F4D51D}"/>
              </a:ext>
            </a:extLst>
          </p:cNvPr>
          <p:cNvSpPr txBox="1"/>
          <p:nvPr/>
        </p:nvSpPr>
        <p:spPr>
          <a:xfrm>
            <a:off x="666614" y="6417452"/>
            <a:ext cx="9082094" cy="276999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spcAft>
                <a:spcPts val="1200"/>
              </a:spcAft>
            </a:pPr>
            <a:r>
              <a:rPr lang="en-GB" sz="1200" b="1" dirty="0">
                <a:solidFill>
                  <a:schemeClr val="accent1"/>
                </a:solidFill>
                <a:effectLst/>
                <a:latin typeface="Arial"/>
                <a:cs typeface="Arial"/>
              </a:rPr>
              <a:t>Note: </a:t>
            </a:r>
            <a:r>
              <a:rPr lang="en-GB" sz="1200" dirty="0">
                <a:effectLst/>
                <a:latin typeface="Arial"/>
                <a:cs typeface="Arial"/>
              </a:rPr>
              <a:t>NRSS = non-registered support staff; RSC = registered support clinician</a:t>
            </a:r>
            <a:r>
              <a:rPr lang="en-GB" sz="1200" dirty="0">
                <a:latin typeface="Arial"/>
                <a:cs typeface="Arial"/>
              </a:rPr>
              <a:t> – surge model</a:t>
            </a:r>
            <a:endParaRPr lang="en-GB" sz="20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9ABCAEA-EAA7-43A3-8D5E-DEF6D3F568F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73266"/>
          <a:stretch/>
        </p:blipFill>
        <p:spPr>
          <a:xfrm>
            <a:off x="2560043" y="5064372"/>
            <a:ext cx="2397575" cy="801217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7B1D7CD1-A5C9-45D1-BF2B-1C7B1F27798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8344" b="26706"/>
          <a:stretch/>
        </p:blipFill>
        <p:spPr>
          <a:xfrm>
            <a:off x="5099368" y="5001893"/>
            <a:ext cx="1512168" cy="849654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850CFAE5-37E1-4BF9-9545-E0DD631B42D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72571"/>
          <a:stretch/>
        </p:blipFill>
        <p:spPr>
          <a:xfrm>
            <a:off x="6822451" y="5140891"/>
            <a:ext cx="1890456" cy="648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11459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>
            <a:extLst>
              <a:ext uri="{FF2B5EF4-FFF2-40B4-BE49-F238E27FC236}">
                <a16:creationId xmlns:a16="http://schemas.microsoft.com/office/drawing/2014/main" id="{7BBD28BF-BC02-4511-8A8A-5D583C44E466}"/>
              </a:ext>
            </a:extLst>
          </p:cNvPr>
          <p:cNvSpPr/>
          <p:nvPr/>
        </p:nvSpPr>
        <p:spPr>
          <a:xfrm>
            <a:off x="527052" y="2129361"/>
            <a:ext cx="5436627" cy="3823365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7DE36B2-0B55-45E7-97BC-F91BB1E1EA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Which domains and skills are in the passports?</a:t>
            </a: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CCF7C81A-B751-49AE-B5C4-95E3E50A8207}"/>
              </a:ext>
            </a:extLst>
          </p:cNvPr>
          <p:cNvSpPr/>
          <p:nvPr/>
        </p:nvSpPr>
        <p:spPr>
          <a:xfrm>
            <a:off x="791781" y="2376975"/>
            <a:ext cx="2376000" cy="7200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Safety</a:t>
            </a:r>
          </a:p>
          <a:p>
            <a:pPr algn="ctr"/>
            <a:r>
              <a:rPr lang="en-GB" sz="1100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e.g. PPE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E68ADF85-F60E-45A6-8E6C-E568985BBFFE}"/>
              </a:ext>
            </a:extLst>
          </p:cNvPr>
          <p:cNvSpPr/>
          <p:nvPr/>
        </p:nvSpPr>
        <p:spPr>
          <a:xfrm>
            <a:off x="3344559" y="2376975"/>
            <a:ext cx="2376000" cy="7200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Equipment</a:t>
            </a:r>
          </a:p>
          <a:p>
            <a:pPr algn="ctr">
              <a:spcAft>
                <a:spcPts val="600"/>
              </a:spcAft>
            </a:pPr>
            <a:r>
              <a:rPr lang="en-GB" sz="1100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e.g. arterial blood gas machine use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F6762BC5-8A61-48A3-A5F3-43F6A37D5FFA}"/>
              </a:ext>
            </a:extLst>
          </p:cNvPr>
          <p:cNvSpPr/>
          <p:nvPr/>
        </p:nvSpPr>
        <p:spPr>
          <a:xfrm>
            <a:off x="3344559" y="3240457"/>
            <a:ext cx="2376000" cy="7200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Patient Hygiene</a:t>
            </a:r>
          </a:p>
          <a:p>
            <a:pPr algn="ctr">
              <a:spcAft>
                <a:spcPts val="600"/>
              </a:spcAft>
            </a:pPr>
            <a:r>
              <a:rPr lang="en-GB" sz="1100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e.g. personal care, washing, shaving and oral hygiene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06545A51-4DF9-4EDB-8380-EB35E0F13CBB}"/>
              </a:ext>
            </a:extLst>
          </p:cNvPr>
          <p:cNvSpPr/>
          <p:nvPr/>
        </p:nvSpPr>
        <p:spPr>
          <a:xfrm>
            <a:off x="791781" y="3240457"/>
            <a:ext cx="2376000" cy="7200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Neurology – Delirium management</a:t>
            </a:r>
          </a:p>
          <a:p>
            <a:pPr algn="ctr"/>
            <a:r>
              <a:rPr lang="en-GB" sz="1100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e.g. recognising delirium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D6F85856-8F71-4F5D-9A76-D664CD1152A5}"/>
              </a:ext>
            </a:extLst>
          </p:cNvPr>
          <p:cNvSpPr/>
          <p:nvPr/>
        </p:nvSpPr>
        <p:spPr>
          <a:xfrm>
            <a:off x="791781" y="4103939"/>
            <a:ext cx="2376000" cy="7200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Infection prevention and control</a:t>
            </a:r>
          </a:p>
          <a:p>
            <a:pPr algn="ctr">
              <a:spcAft>
                <a:spcPts val="600"/>
              </a:spcAft>
            </a:pPr>
            <a:r>
              <a:rPr lang="en-GB" sz="1100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e.g. damp dusting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9229C78-BA5B-4E1B-8574-1D1069733095}"/>
              </a:ext>
            </a:extLst>
          </p:cNvPr>
          <p:cNvSpPr txBox="1"/>
          <p:nvPr/>
        </p:nvSpPr>
        <p:spPr>
          <a:xfrm>
            <a:off x="2081735" y="1505892"/>
            <a:ext cx="2525647" cy="40011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l"/>
            <a:r>
              <a:rPr lang="en-GB" sz="20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NRSS </a:t>
            </a:r>
            <a:r>
              <a:rPr lang="en-GB" sz="20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(5 domains):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0B6025D2-2A37-43B5-913B-A7AC15726A77}"/>
              </a:ext>
            </a:extLst>
          </p:cNvPr>
          <p:cNvSpPr/>
          <p:nvPr/>
        </p:nvSpPr>
        <p:spPr>
          <a:xfrm>
            <a:off x="6228323" y="2129361"/>
            <a:ext cx="5436627" cy="3823365"/>
          </a:xfrm>
          <a:prstGeom prst="rect">
            <a:avLst/>
          </a:prstGeom>
          <a:noFill/>
          <a:ln w="285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8F058FCC-8541-4009-AC0D-CC1428ED072F}"/>
              </a:ext>
            </a:extLst>
          </p:cNvPr>
          <p:cNvSpPr/>
          <p:nvPr/>
        </p:nvSpPr>
        <p:spPr>
          <a:xfrm>
            <a:off x="6493052" y="2376975"/>
            <a:ext cx="2376000" cy="72000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Safety</a:t>
            </a:r>
          </a:p>
          <a:p>
            <a:pPr algn="ctr"/>
            <a:r>
              <a:rPr lang="en-GB" sz="1100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e.g. PPE</a:t>
            </a:r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4510FE5F-D545-4763-B81B-70AA2A90084E}"/>
              </a:ext>
            </a:extLst>
          </p:cNvPr>
          <p:cNvSpPr/>
          <p:nvPr/>
        </p:nvSpPr>
        <p:spPr>
          <a:xfrm>
            <a:off x="9045830" y="2376975"/>
            <a:ext cx="2376000" cy="72000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Documentation</a:t>
            </a:r>
          </a:p>
          <a:p>
            <a:pPr algn="ctr"/>
            <a:r>
              <a:rPr lang="en-GB" sz="1100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e.g. own legal responsibility in written documentation and record keeping</a:t>
            </a: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CFE724CA-F38C-4429-AE2F-C8AF9F00FAFC}"/>
              </a:ext>
            </a:extLst>
          </p:cNvPr>
          <p:cNvSpPr/>
          <p:nvPr/>
        </p:nvSpPr>
        <p:spPr>
          <a:xfrm>
            <a:off x="9045830" y="3240457"/>
            <a:ext cx="2376000" cy="72000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Medication</a:t>
            </a:r>
          </a:p>
          <a:p>
            <a:pPr algn="ctr"/>
            <a:r>
              <a:rPr lang="en-GB" sz="1100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e.g. administration via peripheral intravenous access devices</a:t>
            </a:r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8358BBE1-66E4-4A7E-A988-82916E19BB80}"/>
              </a:ext>
            </a:extLst>
          </p:cNvPr>
          <p:cNvSpPr/>
          <p:nvPr/>
        </p:nvSpPr>
        <p:spPr>
          <a:xfrm>
            <a:off x="6493052" y="3240457"/>
            <a:ext cx="2376000" cy="72000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Equipment</a:t>
            </a:r>
          </a:p>
          <a:p>
            <a:pPr algn="ctr"/>
            <a:r>
              <a:rPr lang="en-GB" sz="1100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e.g. volumetric pumps use</a:t>
            </a: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329A7B65-0546-4843-9545-54222C1B06E3}"/>
              </a:ext>
            </a:extLst>
          </p:cNvPr>
          <p:cNvSpPr/>
          <p:nvPr/>
        </p:nvSpPr>
        <p:spPr>
          <a:xfrm>
            <a:off x="6493052" y="4103939"/>
            <a:ext cx="2376000" cy="72000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Arterial line management</a:t>
            </a:r>
          </a:p>
          <a:p>
            <a:pPr algn="ctr"/>
            <a:r>
              <a:rPr lang="en-GB" sz="1100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e.g. recognising an arterial line </a:t>
            </a: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17C6BE1F-0F5A-4445-BBE0-64B50646E353}"/>
              </a:ext>
            </a:extLst>
          </p:cNvPr>
          <p:cNvSpPr/>
          <p:nvPr/>
        </p:nvSpPr>
        <p:spPr>
          <a:xfrm>
            <a:off x="9045830" y="4103939"/>
            <a:ext cx="2376000" cy="72000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Care and management of NGT on ICU</a:t>
            </a:r>
          </a:p>
          <a:p>
            <a:pPr algn="ctr"/>
            <a:r>
              <a:rPr lang="en-GB" sz="1100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e.g. procedure for NGT insertion</a:t>
            </a:r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48140CD7-4C84-41CF-AC3C-D2A223AA6F0B}"/>
              </a:ext>
            </a:extLst>
          </p:cNvPr>
          <p:cNvSpPr/>
          <p:nvPr/>
        </p:nvSpPr>
        <p:spPr>
          <a:xfrm>
            <a:off x="9045830" y="4967422"/>
            <a:ext cx="2376000" cy="72000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Neurology – Delirium management</a:t>
            </a:r>
          </a:p>
          <a:p>
            <a:pPr algn="ctr"/>
            <a:r>
              <a:rPr lang="en-GB" sz="1100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e.g. recognising delirium</a:t>
            </a:r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343684F0-2E9C-4303-A659-AC3604C6183E}"/>
              </a:ext>
            </a:extLst>
          </p:cNvPr>
          <p:cNvSpPr/>
          <p:nvPr/>
        </p:nvSpPr>
        <p:spPr>
          <a:xfrm>
            <a:off x="6493052" y="4967422"/>
            <a:ext cx="2376000" cy="72000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Airway</a:t>
            </a:r>
          </a:p>
          <a:p>
            <a:pPr algn="ctr"/>
            <a:r>
              <a:rPr lang="en-GB" sz="1100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e.g. performing closed suctioning via an endotracheal tube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944D0AB4-A899-498F-AD1F-1FBFC684C647}"/>
              </a:ext>
            </a:extLst>
          </p:cNvPr>
          <p:cNvSpPr txBox="1"/>
          <p:nvPr/>
        </p:nvSpPr>
        <p:spPr>
          <a:xfrm>
            <a:off x="7783006" y="1505892"/>
            <a:ext cx="2525647" cy="40011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l"/>
            <a:r>
              <a:rPr lang="en-GB" sz="2000" b="1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RSC </a:t>
            </a:r>
            <a:r>
              <a:rPr lang="en-GB" sz="200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(8 domains):</a:t>
            </a:r>
          </a:p>
        </p:txBody>
      </p:sp>
    </p:spTree>
    <p:extLst>
      <p:ext uri="{BB962C8B-B14F-4D97-AF65-F5344CB8AC3E}">
        <p14:creationId xmlns:p14="http://schemas.microsoft.com/office/powerpoint/2010/main" val="20861964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FF81716-18B4-483B-A9D3-01B6F4B9E04A}"/>
              </a:ext>
            </a:extLst>
          </p:cNvPr>
          <p:cNvSpPr/>
          <p:nvPr/>
        </p:nvSpPr>
        <p:spPr>
          <a:xfrm>
            <a:off x="11137804" y="6290354"/>
            <a:ext cx="656263" cy="3983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3C3C8B7-6843-44F7-A1D4-BC285916EDAD}"/>
              </a:ext>
            </a:extLst>
          </p:cNvPr>
          <p:cNvSpPr/>
          <p:nvPr/>
        </p:nvSpPr>
        <p:spPr>
          <a:xfrm>
            <a:off x="547072" y="3852254"/>
            <a:ext cx="11117388" cy="258172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150451A-F8EE-456B-BE0E-C22441B9B1C3}"/>
              </a:ext>
            </a:extLst>
          </p:cNvPr>
          <p:cNvSpPr/>
          <p:nvPr/>
        </p:nvSpPr>
        <p:spPr>
          <a:xfrm>
            <a:off x="547072" y="1160295"/>
            <a:ext cx="11117388" cy="258172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7DE36B2-0B55-45E7-97BC-F91BB1E1EA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What functionality do the passports have?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2125F26D-BCBF-444F-89C8-466DB9F6D866}"/>
              </a:ext>
            </a:extLst>
          </p:cNvPr>
          <p:cNvSpPr/>
          <p:nvPr/>
        </p:nvSpPr>
        <p:spPr>
          <a:xfrm>
            <a:off x="599956" y="2655989"/>
            <a:ext cx="3477600" cy="82043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spcAft>
                <a:spcPts val="600"/>
              </a:spcAft>
            </a:pPr>
            <a:r>
              <a:rPr lang="en-GB" b="1" i="0">
                <a:solidFill>
                  <a:schemeClr val="accent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Self-assessments and re-assessment of key skills </a:t>
            </a:r>
          </a:p>
          <a:p>
            <a:pPr algn="ctr">
              <a:spcAft>
                <a:spcPts val="600"/>
              </a:spcAft>
            </a:pPr>
            <a:r>
              <a:rPr lang="en-GB" i="0">
                <a:solidFill>
                  <a:schemeClr val="bg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(split by domain)</a:t>
            </a:r>
            <a:endParaRPr lang="en-GB" sz="1600" i="0">
              <a:solidFill>
                <a:srgbClr val="0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2F6E7BE-F33A-404A-BE86-86CF371FC141}"/>
              </a:ext>
            </a:extLst>
          </p:cNvPr>
          <p:cNvSpPr/>
          <p:nvPr/>
        </p:nvSpPr>
        <p:spPr>
          <a:xfrm>
            <a:off x="4263173" y="2656242"/>
            <a:ext cx="3665165" cy="82043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spcAft>
                <a:spcPts val="600"/>
              </a:spcAft>
            </a:pPr>
            <a:r>
              <a:rPr lang="en-GB" b="1" i="0" dirty="0">
                <a:solidFill>
                  <a:schemeClr val="accent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Supervisor review &amp; sign-off with certificate</a:t>
            </a:r>
            <a:r>
              <a:rPr lang="en-GB" b="1" i="0" baseline="30000" dirty="0">
                <a:solidFill>
                  <a:schemeClr val="accent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(a)</a:t>
            </a:r>
          </a:p>
          <a:p>
            <a:pPr algn="ctr">
              <a:spcAft>
                <a:spcPts val="600"/>
              </a:spcAft>
            </a:pPr>
            <a:r>
              <a:rPr lang="en-GB" b="1" i="0" dirty="0">
                <a:solidFill>
                  <a:schemeClr val="bg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i="0" dirty="0">
                <a:solidFill>
                  <a:schemeClr val="bg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(once self-assessment complete)</a:t>
            </a:r>
            <a:endParaRPr lang="en-GB" sz="1600" i="0" dirty="0">
              <a:solidFill>
                <a:srgbClr val="0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97E2531-59B3-4CC9-A63D-7414AEE93920}"/>
              </a:ext>
            </a:extLst>
          </p:cNvPr>
          <p:cNvSpPr/>
          <p:nvPr/>
        </p:nvSpPr>
        <p:spPr>
          <a:xfrm>
            <a:off x="8187654" y="2655989"/>
            <a:ext cx="3477600" cy="82043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spcAft>
                <a:spcPts val="600"/>
              </a:spcAft>
            </a:pPr>
            <a:r>
              <a:rPr lang="en-GB" b="1" i="0" dirty="0">
                <a:solidFill>
                  <a:schemeClr val="bg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Mapped E-learning</a:t>
            </a:r>
          </a:p>
          <a:p>
            <a:pPr algn="ctr">
              <a:spcAft>
                <a:spcPts val="600"/>
              </a:spcAft>
            </a:pPr>
            <a:r>
              <a:rPr lang="en-GB" b="1" i="0" dirty="0">
                <a:solidFill>
                  <a:schemeClr val="bg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Resources</a:t>
            </a:r>
            <a:r>
              <a:rPr lang="en-GB" b="1" i="0" baseline="30000" dirty="0">
                <a:solidFill>
                  <a:schemeClr val="bg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(a)</a:t>
            </a:r>
            <a:endParaRPr lang="en-GB" sz="1600" b="0" i="0" baseline="30000" dirty="0">
              <a:solidFill>
                <a:srgbClr val="0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EDDAF69-EFB5-4787-BF58-99CCDDFED7E0}"/>
              </a:ext>
            </a:extLst>
          </p:cNvPr>
          <p:cNvSpPr/>
          <p:nvPr/>
        </p:nvSpPr>
        <p:spPr>
          <a:xfrm>
            <a:off x="554266" y="5469919"/>
            <a:ext cx="3477600" cy="82043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spcAft>
                <a:spcPts val="600"/>
              </a:spcAft>
            </a:pPr>
            <a:r>
              <a:rPr lang="en-GB" b="1" i="0">
                <a:solidFill>
                  <a:schemeClr val="bg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Heatmap of passport completion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C8DA700-FCD6-469E-ABAA-8F321D819C00}"/>
              </a:ext>
            </a:extLst>
          </p:cNvPr>
          <p:cNvSpPr/>
          <p:nvPr/>
        </p:nvSpPr>
        <p:spPr>
          <a:xfrm>
            <a:off x="4370959" y="5469920"/>
            <a:ext cx="3477600" cy="82043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pPr algn="ctr">
              <a:spcAft>
                <a:spcPts val="600"/>
              </a:spcAft>
            </a:pPr>
            <a:r>
              <a:rPr lang="en-GB" b="1" i="0">
                <a:solidFill>
                  <a:schemeClr val="bg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CPD Log</a:t>
            </a:r>
          </a:p>
          <a:p>
            <a:pPr algn="ctr">
              <a:spcAft>
                <a:spcPts val="600"/>
              </a:spcAft>
            </a:pPr>
            <a:r>
              <a:rPr lang="en-GB" sz="180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(Date, Method, Topic)</a:t>
            </a:r>
            <a:endParaRPr lang="en-GB" sz="1800" i="0">
              <a:solidFill>
                <a:srgbClr val="0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7FE8743-912F-42BF-A928-95F995E285CE}"/>
              </a:ext>
            </a:extLst>
          </p:cNvPr>
          <p:cNvSpPr/>
          <p:nvPr/>
        </p:nvSpPr>
        <p:spPr>
          <a:xfrm>
            <a:off x="8187652" y="5469921"/>
            <a:ext cx="3477600" cy="82043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pPr algn="ctr">
              <a:spcAft>
                <a:spcPts val="600"/>
              </a:spcAft>
            </a:pPr>
            <a:r>
              <a:rPr lang="en-GB" b="1" i="0">
                <a:solidFill>
                  <a:schemeClr val="bg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Reflections</a:t>
            </a:r>
          </a:p>
          <a:p>
            <a:pPr algn="ctr">
              <a:spcAft>
                <a:spcPts val="600"/>
              </a:spcAft>
            </a:pPr>
            <a:r>
              <a:rPr lang="en-GB" sz="1800">
                <a:solidFill>
                  <a:schemeClr val="bg2"/>
                </a:solidFill>
                <a:latin typeface="Arial"/>
                <a:cs typeface="Arial"/>
              </a:rPr>
              <a:t>(to inform revalidation)</a:t>
            </a:r>
            <a:endParaRPr lang="en-GB" sz="1800" i="0">
              <a:solidFill>
                <a:schemeClr val="bg2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E2D2B78-A4CD-436C-B37B-E1E4503F63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1349" y="1435789"/>
            <a:ext cx="1663434" cy="1150916"/>
          </a:xfrm>
          <a:prstGeom prst="rect">
            <a:avLst/>
          </a:prstGeom>
          <a:ln>
            <a:solidFill>
              <a:schemeClr val="accent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38A493E-FBA7-44A2-BEA1-25F1B563F5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5284" y="1450210"/>
            <a:ext cx="1882539" cy="1150916"/>
          </a:xfrm>
          <a:prstGeom prst="rect">
            <a:avLst/>
          </a:prstGeom>
          <a:ln>
            <a:solidFill>
              <a:schemeClr val="accent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28377FD-569D-448A-B797-63794F3F816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39176"/>
          <a:stretch/>
        </p:blipFill>
        <p:spPr>
          <a:xfrm>
            <a:off x="8958747" y="1433901"/>
            <a:ext cx="1935409" cy="1150916"/>
          </a:xfrm>
          <a:prstGeom prst="rect">
            <a:avLst/>
          </a:prstGeom>
          <a:ln>
            <a:solidFill>
              <a:schemeClr val="accent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5F162903-506C-4533-910E-E8D5F561ADF0}"/>
              </a:ext>
            </a:extLst>
          </p:cNvPr>
          <p:cNvSpPr/>
          <p:nvPr/>
        </p:nvSpPr>
        <p:spPr>
          <a:xfrm rot="16200000">
            <a:off x="-927337" y="2256153"/>
            <a:ext cx="2581724" cy="3900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r>
              <a:rPr lang="en-GB" i="0">
                <a:solidFill>
                  <a:schemeClr val="accent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CORE</a:t>
            </a:r>
            <a:endParaRPr lang="en-GB" sz="1600" i="0">
              <a:solidFill>
                <a:schemeClr val="accent3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436889D-1732-4E5F-89ED-61B486A7D2E9}"/>
              </a:ext>
            </a:extLst>
          </p:cNvPr>
          <p:cNvSpPr/>
          <p:nvPr/>
        </p:nvSpPr>
        <p:spPr>
          <a:xfrm rot="16200000">
            <a:off x="-927338" y="4948108"/>
            <a:ext cx="2581726" cy="39000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r>
              <a:rPr lang="en-GB" sz="1600" i="0">
                <a:solidFill>
                  <a:schemeClr val="accent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ADDITIONAL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FCF10553-3C2E-4EA6-9AFA-339B799A32E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58747" y="4242304"/>
            <a:ext cx="1882539" cy="1172499"/>
          </a:xfrm>
          <a:prstGeom prst="rect">
            <a:avLst/>
          </a:prstGeom>
          <a:ln>
            <a:solidFill>
              <a:schemeClr val="accent3">
                <a:lumMod val="20000"/>
                <a:lumOff val="8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8D075C6B-552E-4D44-A41C-40F0BCD3C858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5942" t="8240" r="62560" b="36544"/>
          <a:stretch/>
        </p:blipFill>
        <p:spPr bwMode="auto">
          <a:xfrm>
            <a:off x="6461734" y="1450210"/>
            <a:ext cx="1435852" cy="1150916"/>
          </a:xfrm>
          <a:prstGeom prst="rect">
            <a:avLst/>
          </a:prstGeom>
          <a:ln>
            <a:solidFill>
              <a:schemeClr val="accent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8585C14-75C1-41BA-8C63-2A290E8DA44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45828" y="4237006"/>
            <a:ext cx="1327862" cy="1183095"/>
          </a:xfrm>
          <a:prstGeom prst="rect">
            <a:avLst/>
          </a:prstGeom>
          <a:ln>
            <a:solidFill>
              <a:schemeClr val="accent3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FC248E4F-3333-436B-90DD-14140CD643E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85615" y="4238309"/>
            <a:ext cx="2214902" cy="1180489"/>
          </a:xfrm>
          <a:prstGeom prst="rect">
            <a:avLst/>
          </a:prstGeom>
          <a:ln>
            <a:solidFill>
              <a:schemeClr val="accent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2934AA7E-5E34-4122-9ACE-B9F5FBF74E97}"/>
              </a:ext>
            </a:extLst>
          </p:cNvPr>
          <p:cNvSpPr txBox="1"/>
          <p:nvPr/>
        </p:nvSpPr>
        <p:spPr>
          <a:xfrm>
            <a:off x="622338" y="6431921"/>
            <a:ext cx="10978314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spcAft>
                <a:spcPts val="1200"/>
              </a:spcAft>
            </a:pPr>
            <a:r>
              <a:rPr lang="en-GB" sz="1200" b="1" dirty="0">
                <a:solidFill>
                  <a:schemeClr val="accent1"/>
                </a:solidFill>
                <a:effectLst/>
                <a:latin typeface="Arial"/>
                <a:cs typeface="Arial"/>
              </a:rPr>
              <a:t>Note: </a:t>
            </a:r>
            <a:r>
              <a:rPr lang="en-GB" sz="1200" dirty="0">
                <a:effectLst/>
                <a:latin typeface="Arial"/>
                <a:cs typeface="Arial"/>
              </a:rPr>
              <a:t>(a) In addition to the e-learning resources, your Trust may provide face-to-face training and supernumerary for additional training and sign-off, aligned to the passports’ domains and skills</a:t>
            </a:r>
            <a:endParaRPr lang="en-GB" sz="20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5525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Rectangle 56">
            <a:extLst>
              <a:ext uri="{FF2B5EF4-FFF2-40B4-BE49-F238E27FC236}">
                <a16:creationId xmlns:a16="http://schemas.microsoft.com/office/drawing/2014/main" id="{5C88AC8C-5A4E-4565-B71D-3845C1100449}"/>
              </a:ext>
            </a:extLst>
          </p:cNvPr>
          <p:cNvSpPr/>
          <p:nvPr/>
        </p:nvSpPr>
        <p:spPr>
          <a:xfrm>
            <a:off x="8738816" y="6200131"/>
            <a:ext cx="390066" cy="2184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7C539455-E49F-475C-9EBE-01281CE265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630" y="1559031"/>
            <a:ext cx="5842613" cy="5176499"/>
          </a:xfrm>
          <a:prstGeom prst="rect">
            <a:avLst/>
          </a:prstGeom>
          <a:ln>
            <a:solidFill>
              <a:schemeClr val="accent3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B89B222B-AFC0-4835-9276-3F823BD1B579}"/>
              </a:ext>
            </a:extLst>
          </p:cNvPr>
          <p:cNvSpPr/>
          <p:nvPr/>
        </p:nvSpPr>
        <p:spPr>
          <a:xfrm>
            <a:off x="6593305" y="1685397"/>
            <a:ext cx="5071155" cy="437802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0000" indent="-180000" defTabSz="1073084">
              <a:lnSpc>
                <a:spcPct val="90000"/>
              </a:lnSpc>
              <a:spcBef>
                <a:spcPts val="1173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GB" sz="1643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52000" indent="-252000" defTabSz="1073084">
              <a:lnSpc>
                <a:spcPct val="90000"/>
              </a:lnSpc>
              <a:spcBef>
                <a:spcPts val="1173"/>
              </a:spcBef>
              <a:buClr>
                <a:schemeClr val="accent1"/>
              </a:buClr>
              <a:buFont typeface="+mj-lt"/>
              <a:buAutoNum type="alphaLcPeriod"/>
            </a:pPr>
            <a:r>
              <a:rPr lang="en-GB" sz="1643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Follow the hyperlink to access the digital passports (</a:t>
            </a:r>
            <a:r>
              <a:rPr lang="en-GB" sz="1643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https://criticalcare.yourskillspass.com/</a:t>
            </a:r>
            <a:r>
              <a:rPr lang="en-GB" sz="1643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</a:p>
          <a:p>
            <a:pPr marL="252000" indent="-252000" defTabSz="1073084">
              <a:lnSpc>
                <a:spcPct val="90000"/>
              </a:lnSpc>
              <a:spcBef>
                <a:spcPts val="1173"/>
              </a:spcBef>
              <a:buClr>
                <a:schemeClr val="accent1"/>
              </a:buClr>
              <a:buFont typeface="+mj-lt"/>
              <a:buAutoNum type="alphaLcPeriod"/>
            </a:pPr>
            <a:r>
              <a:rPr lang="en-GB" sz="1643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Click “Sign-up” to register your account, and complete your key details</a:t>
            </a:r>
          </a:p>
          <a:p>
            <a:pPr marL="252000" indent="-252000" defTabSz="1073084">
              <a:lnSpc>
                <a:spcPct val="90000"/>
              </a:lnSpc>
              <a:spcBef>
                <a:spcPts val="1173"/>
              </a:spcBef>
              <a:buClr>
                <a:schemeClr val="accent1"/>
              </a:buClr>
              <a:buFont typeface="+mj-lt"/>
              <a:buAutoNum type="alphaLcPeriod"/>
            </a:pPr>
            <a:endParaRPr lang="en-GB" sz="1643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52000" indent="-252000" defTabSz="1073084">
              <a:lnSpc>
                <a:spcPct val="90000"/>
              </a:lnSpc>
              <a:spcBef>
                <a:spcPts val="1173"/>
              </a:spcBef>
              <a:buClr>
                <a:schemeClr val="accent1"/>
              </a:buClr>
              <a:buFont typeface="+mj-lt"/>
              <a:buAutoNum type="alphaLcPeriod"/>
            </a:pPr>
            <a:endParaRPr lang="en-GB" sz="1643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52000" indent="-252000" defTabSz="1073084">
              <a:lnSpc>
                <a:spcPct val="90000"/>
              </a:lnSpc>
              <a:spcBef>
                <a:spcPts val="1173"/>
              </a:spcBef>
              <a:buClr>
                <a:schemeClr val="accent1"/>
              </a:buClr>
              <a:buFont typeface="+mj-lt"/>
              <a:buAutoNum type="alphaLcPeriod"/>
            </a:pPr>
            <a:endParaRPr lang="en-GB" sz="1643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52000" indent="-252000" defTabSz="1073084">
              <a:lnSpc>
                <a:spcPct val="90000"/>
              </a:lnSpc>
              <a:spcBef>
                <a:spcPts val="1173"/>
              </a:spcBef>
              <a:buClr>
                <a:schemeClr val="accent1"/>
              </a:buClr>
              <a:buFont typeface="+mj-lt"/>
              <a:buAutoNum type="alphaLcPeriod"/>
            </a:pPr>
            <a:endParaRPr lang="en-GB" sz="1643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52000" indent="-252000" defTabSz="1073084">
              <a:lnSpc>
                <a:spcPct val="90000"/>
              </a:lnSpc>
              <a:spcBef>
                <a:spcPts val="1173"/>
              </a:spcBef>
              <a:buClr>
                <a:schemeClr val="accent1"/>
              </a:buClr>
              <a:buFont typeface="+mj-lt"/>
              <a:buAutoNum type="alphaLcPeriod"/>
            </a:pPr>
            <a:endParaRPr lang="en-GB" sz="1643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52000" indent="-252000" defTabSz="1073084">
              <a:lnSpc>
                <a:spcPct val="90000"/>
              </a:lnSpc>
              <a:spcBef>
                <a:spcPts val="1173"/>
              </a:spcBef>
              <a:buClr>
                <a:schemeClr val="accent1"/>
              </a:buClr>
              <a:buFont typeface="+mj-lt"/>
              <a:buAutoNum type="alphaLcPeriod"/>
            </a:pPr>
            <a:endParaRPr lang="en-GB" sz="1643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52000" indent="-252000" defTabSz="1073084">
              <a:lnSpc>
                <a:spcPct val="90000"/>
              </a:lnSpc>
              <a:spcBef>
                <a:spcPts val="1173"/>
              </a:spcBef>
              <a:buClr>
                <a:schemeClr val="accent1"/>
              </a:buClr>
              <a:buFont typeface="+mj-lt"/>
              <a:buAutoNum type="alphaLcPeriod"/>
            </a:pPr>
            <a:endParaRPr lang="en-GB" sz="1643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52000" indent="-252000" defTabSz="1073084">
              <a:lnSpc>
                <a:spcPct val="90000"/>
              </a:lnSpc>
              <a:spcBef>
                <a:spcPts val="1173"/>
              </a:spcBef>
              <a:buClr>
                <a:schemeClr val="accent1"/>
              </a:buClr>
              <a:buFont typeface="+mj-lt"/>
              <a:buAutoNum type="alphaLcPeriod"/>
            </a:pPr>
            <a:endParaRPr lang="en-GB" sz="1643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52000" indent="-252000" defTabSz="1073084">
              <a:lnSpc>
                <a:spcPct val="90000"/>
              </a:lnSpc>
              <a:spcBef>
                <a:spcPts val="1173"/>
              </a:spcBef>
              <a:buClr>
                <a:schemeClr val="accent1"/>
              </a:buClr>
              <a:buFont typeface="+mj-lt"/>
              <a:buAutoNum type="alphaLcPeriod"/>
            </a:pPr>
            <a:r>
              <a:rPr lang="en-GB" sz="1643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Click “Help Guide” to access </a:t>
            </a:r>
            <a:r>
              <a:rPr lang="en-GB" sz="1643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full step-by-step </a:t>
            </a:r>
            <a:r>
              <a:rPr lang="en-GB" sz="1643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guide for using the passports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7DE36B2-0B55-45E7-97BC-F91BB1E1EA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How do I get started completing the passports?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2A5AAA75-B03D-4E87-9BC9-C303E377F1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91206" y="3011119"/>
            <a:ext cx="2226795" cy="2652649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8A73AF29-5F16-4FB7-BA4F-FDF76F37AFE7}"/>
              </a:ext>
            </a:extLst>
          </p:cNvPr>
          <p:cNvSpPr/>
          <p:nvPr/>
        </p:nvSpPr>
        <p:spPr>
          <a:xfrm>
            <a:off x="3708135" y="4165600"/>
            <a:ext cx="400315" cy="209550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A54BA5B1-C0F9-4ADC-BE49-DED91CA7788B}"/>
              </a:ext>
            </a:extLst>
          </p:cNvPr>
          <p:cNvCxnSpPr>
            <a:cxnSpLocks/>
            <a:stCxn id="22" idx="3"/>
          </p:cNvCxnSpPr>
          <p:nvPr/>
        </p:nvCxnSpPr>
        <p:spPr>
          <a:xfrm flipV="1">
            <a:off x="4108450" y="4264787"/>
            <a:ext cx="2782756" cy="5588"/>
          </a:xfrm>
          <a:prstGeom prst="straightConnector1">
            <a:avLst/>
          </a:prstGeom>
          <a:ln w="3810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>
            <a:extLst>
              <a:ext uri="{FF2B5EF4-FFF2-40B4-BE49-F238E27FC236}">
                <a16:creationId xmlns:a16="http://schemas.microsoft.com/office/drawing/2014/main" id="{4BB92BE9-A5C3-4C03-BF4D-51C036A14B5C}"/>
              </a:ext>
            </a:extLst>
          </p:cNvPr>
          <p:cNvSpPr/>
          <p:nvPr/>
        </p:nvSpPr>
        <p:spPr>
          <a:xfrm>
            <a:off x="6891206" y="3011119"/>
            <a:ext cx="2226795" cy="2652646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D4A8D419-0F84-4230-8914-8FB91A6689F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05268" y="2105658"/>
            <a:ext cx="1310124" cy="718175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B6F7BE41-511A-4B1E-9C76-2A90D0DF0530}"/>
              </a:ext>
            </a:extLst>
          </p:cNvPr>
          <p:cNvSpPr/>
          <p:nvPr/>
        </p:nvSpPr>
        <p:spPr>
          <a:xfrm>
            <a:off x="527052" y="1095273"/>
            <a:ext cx="9921766" cy="4637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1073084">
              <a:lnSpc>
                <a:spcPct val="90000"/>
              </a:lnSpc>
              <a:spcBef>
                <a:spcPts val="1173"/>
              </a:spcBef>
              <a:buClr>
                <a:schemeClr val="accent1"/>
              </a:buClr>
            </a:pPr>
            <a:r>
              <a:rPr lang="en-GB" sz="1643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 thing you need to do is create an account – this is quick and easy! 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756BFDAA-6A97-4D03-AA57-436C4DA70B29}"/>
              </a:ext>
            </a:extLst>
          </p:cNvPr>
          <p:cNvSpPr/>
          <p:nvPr/>
        </p:nvSpPr>
        <p:spPr>
          <a:xfrm>
            <a:off x="1409374" y="1567949"/>
            <a:ext cx="497587" cy="199892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4" name="Connector: Elbow 33">
            <a:extLst>
              <a:ext uri="{FF2B5EF4-FFF2-40B4-BE49-F238E27FC236}">
                <a16:creationId xmlns:a16="http://schemas.microsoft.com/office/drawing/2014/main" id="{C9FCD535-9A82-4409-B06D-A8C529F0A27D}"/>
              </a:ext>
            </a:extLst>
          </p:cNvPr>
          <p:cNvCxnSpPr>
            <a:cxnSpLocks/>
            <a:stCxn id="33" idx="0"/>
            <a:endCxn id="57" idx="2"/>
          </p:cNvCxnSpPr>
          <p:nvPr/>
        </p:nvCxnSpPr>
        <p:spPr>
          <a:xfrm rot="16200000" flipH="1">
            <a:off x="2870694" y="355423"/>
            <a:ext cx="4850628" cy="7275681"/>
          </a:xfrm>
          <a:prstGeom prst="bentConnector5">
            <a:avLst>
              <a:gd name="adj1" fmla="val -1920"/>
              <a:gd name="adj2" fmla="val -17242"/>
              <a:gd name="adj3" fmla="val 103126"/>
            </a:avLst>
          </a:prstGeom>
          <a:ln w="3810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95618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>
            <a:extLst>
              <a:ext uri="{FF2B5EF4-FFF2-40B4-BE49-F238E27FC236}">
                <a16:creationId xmlns:a16="http://schemas.microsoft.com/office/drawing/2014/main" id="{352D811F-D1E6-41FA-AB12-51924783B8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8412" y="1954325"/>
            <a:ext cx="5716537" cy="2092960"/>
          </a:xfrm>
        </p:spPr>
        <p:txBody>
          <a:bodyPr anchor="ctr"/>
          <a:lstStyle/>
          <a:p>
            <a:pPr>
              <a:spcAft>
                <a:spcPts val="600"/>
              </a:spcAft>
            </a:pPr>
            <a:r>
              <a:rPr lang="en-GB" sz="44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Close</a:t>
            </a:r>
          </a:p>
        </p:txBody>
      </p:sp>
    </p:spTree>
    <p:extLst>
      <p:ext uri="{BB962C8B-B14F-4D97-AF65-F5344CB8AC3E}">
        <p14:creationId xmlns:p14="http://schemas.microsoft.com/office/powerpoint/2010/main" val="382225663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  <p:tag name="SLIDO_PRESENTATION_ID" val="6e824d8a-47cc-4b0b-8a55-2c83d4c03d86"/>
  <p:tag name="SLIDO_APP_VERSION" val="0.16.1.1203"/>
</p:tagLst>
</file>

<file path=ppt/theme/theme1.xml><?xml version="1.0" encoding="utf-8"?>
<a:theme xmlns:a="http://schemas.openxmlformats.org/drawingml/2006/main" name="Office Theme">
  <a:themeElements>
    <a:clrScheme name="NHS Improvement">
      <a:dk1>
        <a:srgbClr val="000000"/>
      </a:dk1>
      <a:lt1>
        <a:srgbClr val="FFFFFF"/>
      </a:lt1>
      <a:dk2>
        <a:srgbClr val="003087"/>
      </a:dk2>
      <a:lt2>
        <a:srgbClr val="005EB8"/>
      </a:lt2>
      <a:accent1>
        <a:srgbClr val="005EB8"/>
      </a:accent1>
      <a:accent2>
        <a:srgbClr val="41B6E6"/>
      </a:accent2>
      <a:accent3>
        <a:srgbClr val="768692"/>
      </a:accent3>
      <a:accent4>
        <a:srgbClr val="00A499"/>
      </a:accent4>
      <a:accent5>
        <a:srgbClr val="006747"/>
      </a:accent5>
      <a:accent6>
        <a:srgbClr val="00A9CE"/>
      </a:accent6>
      <a:hlink>
        <a:srgbClr val="0072CE"/>
      </a:hlink>
      <a:folHlink>
        <a:srgbClr val="41B6E6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/>
      <a:lstStyle>
        <a:defPPr algn="l">
          <a:defRPr sz="1625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PT 4.3 plain template.pptx" id="{2F2F0580-1474-4B7A-A11B-8505B61FADB3}" vid="{956D579C-3B86-4FDD-8A79-810CF4E9248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8DB2FDFB3F5FC49B7C3129CF594E34E" ma:contentTypeVersion="14" ma:contentTypeDescription="Create a new document." ma:contentTypeScope="" ma:versionID="def9f121e395d36af3aaa331787b90d1">
  <xsd:schema xmlns:xsd="http://www.w3.org/2001/XMLSchema" xmlns:xs="http://www.w3.org/2001/XMLSchema" xmlns:p="http://schemas.microsoft.com/office/2006/metadata/properties" xmlns:ns2="12a106fe-d177-4b2d-ab2d-f0650620e892" xmlns:ns3="7e2bc4fe-82df-42ef-acc5-a3b54fc76001" targetNamespace="http://schemas.microsoft.com/office/2006/metadata/properties" ma:root="true" ma:fieldsID="b32121505795ed0248911e03434636e8" ns2:_="" ns3:_="">
    <xsd:import namespace="12a106fe-d177-4b2d-ab2d-f0650620e892"/>
    <xsd:import namespace="7e2bc4fe-82df-42ef-acc5-a3b54fc7600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OCR" minOccurs="0"/>
                <xsd:element ref="ns2:id0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2a106fe-d177-4b2d-ab2d-f0650620e89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id0" ma:index="19" nillable="true" ma:displayName="id" ma:decimals="0" ma:format="Dropdown" ma:internalName="id0" ma:percentage="FALSE">
      <xsd:simpleType>
        <xsd:restriction base="dms:Number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e2bc4fe-82df-42ef-acc5-a3b54fc76001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d0 xmlns="12a106fe-d177-4b2d-ab2d-f0650620e892" xsi:nil="true"/>
  </documentManagement>
</p:properties>
</file>

<file path=customXml/itemProps1.xml><?xml version="1.0" encoding="utf-8"?>
<ds:datastoreItem xmlns:ds="http://schemas.openxmlformats.org/officeDocument/2006/customXml" ds:itemID="{50D2680C-4976-4CCD-9388-C05C853949D9}"/>
</file>

<file path=customXml/itemProps2.xml><?xml version="1.0" encoding="utf-8"?>
<ds:datastoreItem xmlns:ds="http://schemas.openxmlformats.org/officeDocument/2006/customXml" ds:itemID="{A6333066-D95F-4DC9-8F45-8431A5C3C76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4D9FD49-C1C5-400A-B04D-90A236984D1F}">
  <ds:schemaRefs>
    <ds:schemaRef ds:uri="http://schemas.microsoft.com/office/2006/documentManagement/types"/>
    <ds:schemaRef ds:uri="http://purl.org/dc/dcmitype/"/>
    <ds:schemaRef ds:uri="http://schemas.microsoft.com/office/2006/metadata/properties"/>
    <ds:schemaRef ds:uri="http://schemas.microsoft.com/office/infopath/2007/PartnerControls"/>
    <ds:schemaRef ds:uri="http://purl.org/dc/elements/1.1/"/>
    <ds:schemaRef ds:uri="http://purl.org/dc/terms/"/>
    <ds:schemaRef ds:uri="12a106fe-d177-4b2d-ab2d-f0650620e892"/>
    <ds:schemaRef ds:uri="http://www.w3.org/XML/1998/namespace"/>
    <ds:schemaRef ds:uri="http://schemas.openxmlformats.org/package/2006/metadata/core-properties"/>
    <ds:schemaRef ds:uri="7e2bc4fe-82df-42ef-acc5-a3b54fc76001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352</TotalTime>
  <Words>729</Words>
  <Application>Microsoft Office PowerPoint</Application>
  <PresentationFormat>Widescreen</PresentationFormat>
  <Paragraphs>96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Courier New</vt:lpstr>
      <vt:lpstr>Wingdings</vt:lpstr>
      <vt:lpstr>Office Theme</vt:lpstr>
      <vt:lpstr>London Transformation &amp; Learning Collaborative (LTLC)  NRSS &amp; RSC Digital skills passports overview: For staff completing the passport</vt:lpstr>
      <vt:lpstr>Why were the passports developed?</vt:lpstr>
      <vt:lpstr>What are the Digital Skills passports?</vt:lpstr>
      <vt:lpstr>What is the purpose of the passports?</vt:lpstr>
      <vt:lpstr>Which domains and skills are in the passports?</vt:lpstr>
      <vt:lpstr>What functionality do the passports have?</vt:lpstr>
      <vt:lpstr>How do I get started completing the passports?</vt:lpstr>
      <vt:lpstr>Close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 for Presenter</dc:title>
  <dc:creator>Lucy Brock</dc:creator>
  <cp:lastModifiedBy>Ella Nuttall</cp:lastModifiedBy>
  <cp:revision>16</cp:revision>
  <dcterms:created xsi:type="dcterms:W3CDTF">2021-01-14T20:19:24Z</dcterms:created>
  <dcterms:modified xsi:type="dcterms:W3CDTF">2021-05-14T09:33:07Z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0x01010038DB2FDFB3F5FC49B7C3129CF594E34E</vt:lpwstr>
  </property>
</Properties>
</file>