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26" y="-1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ick%20Lomax\Documents\JO\Jo%20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n-US" sz="1050"/>
              <a:t>What has the handover checklist improved for you?</a:t>
            </a:r>
          </a:p>
        </c:rich>
      </c:tx>
      <c:layout>
        <c:manualLayout>
          <c:xMode val="edge"/>
          <c:yMode val="edge"/>
          <c:x val="0.19251401522455922"/>
          <c:y val="0"/>
        </c:manualLayout>
      </c:layout>
      <c:overlay val="0"/>
    </c:title>
    <c:autoTitleDeleted val="0"/>
    <c:plotArea>
      <c:layout>
        <c:manualLayout>
          <c:layoutTarget val="inner"/>
          <c:xMode val="edge"/>
          <c:yMode val="edge"/>
          <c:x val="7.3222196957693872E-2"/>
          <c:y val="0.11214726141539827"/>
          <c:w val="0.90565739646616439"/>
          <c:h val="0.63512440925367264"/>
        </c:manualLayout>
      </c:layout>
      <c:barChart>
        <c:barDir val="col"/>
        <c:grouping val="clustered"/>
        <c:varyColors val="0"/>
        <c:ser>
          <c:idx val="0"/>
          <c:order val="0"/>
          <c:spPr>
            <a:solidFill>
              <a:srgbClr val="00B0F0"/>
            </a:solidFill>
          </c:spPr>
          <c:invertIfNegative val="0"/>
          <c:dLbls>
            <c:txPr>
              <a:bodyPr/>
              <a:lstStyle/>
              <a:p>
                <a:pPr>
                  <a:defRPr b="1">
                    <a:solidFill>
                      <a:schemeClr val="tx1"/>
                    </a:solidFill>
                  </a:defRPr>
                </a:pPr>
                <a:endParaRPr lang="en-US"/>
              </a:p>
            </c:txPr>
            <c:dLblPos val="inEnd"/>
            <c:showLegendKey val="0"/>
            <c:showVal val="1"/>
            <c:showCatName val="0"/>
            <c:showSerName val="0"/>
            <c:showPercent val="0"/>
            <c:showBubbleSize val="0"/>
            <c:showLeaderLines val="0"/>
          </c:dLbls>
          <c:cat>
            <c:strRef>
              <c:f>Using!$Y$39:$Y$45</c:f>
              <c:strCache>
                <c:ptCount val="7"/>
                <c:pt idx="0">
                  <c:v>Handover</c:v>
                </c:pt>
                <c:pt idx="1">
                  <c:v>Time Management</c:v>
                </c:pt>
                <c:pt idx="2">
                  <c:v>Communication with MDT</c:v>
                </c:pt>
                <c:pt idx="3">
                  <c:v>Medication management</c:v>
                </c:pt>
                <c:pt idx="4">
                  <c:v>Patient safety</c:v>
                </c:pt>
                <c:pt idx="5">
                  <c:v>Job/task list</c:v>
                </c:pt>
                <c:pt idx="6">
                  <c:v>Other</c:v>
                </c:pt>
              </c:strCache>
            </c:strRef>
          </c:cat>
          <c:val>
            <c:numRef>
              <c:f>Using!$AA$39:$AA$45</c:f>
              <c:numCache>
                <c:formatCode>0%</c:formatCode>
                <c:ptCount val="7"/>
                <c:pt idx="0">
                  <c:v>0.90909090909090906</c:v>
                </c:pt>
                <c:pt idx="1">
                  <c:v>0.72727272727272729</c:v>
                </c:pt>
                <c:pt idx="2">
                  <c:v>0.54545454545454541</c:v>
                </c:pt>
                <c:pt idx="3">
                  <c:v>0.36363636363636365</c:v>
                </c:pt>
                <c:pt idx="4">
                  <c:v>0.31818181818181818</c:v>
                </c:pt>
                <c:pt idx="5">
                  <c:v>0.13636363636363635</c:v>
                </c:pt>
                <c:pt idx="6">
                  <c:v>4.5454545454545456E-2</c:v>
                </c:pt>
              </c:numCache>
            </c:numRef>
          </c:val>
        </c:ser>
        <c:dLbls>
          <c:showLegendKey val="0"/>
          <c:showVal val="0"/>
          <c:showCatName val="0"/>
          <c:showSerName val="0"/>
          <c:showPercent val="0"/>
          <c:showBubbleSize val="0"/>
        </c:dLbls>
        <c:gapWidth val="150"/>
        <c:axId val="169998208"/>
        <c:axId val="170207104"/>
      </c:barChart>
      <c:catAx>
        <c:axId val="169998208"/>
        <c:scaling>
          <c:orientation val="minMax"/>
        </c:scaling>
        <c:delete val="0"/>
        <c:axPos val="b"/>
        <c:majorTickMark val="out"/>
        <c:minorTickMark val="none"/>
        <c:tickLblPos val="nextTo"/>
        <c:txPr>
          <a:bodyPr/>
          <a:lstStyle/>
          <a:p>
            <a:pPr>
              <a:defRPr sz="700"/>
            </a:pPr>
            <a:endParaRPr lang="en-US"/>
          </a:p>
        </c:txPr>
        <c:crossAx val="170207104"/>
        <c:crosses val="autoZero"/>
        <c:auto val="1"/>
        <c:lblAlgn val="ctr"/>
        <c:lblOffset val="100"/>
        <c:noMultiLvlLbl val="0"/>
      </c:catAx>
      <c:valAx>
        <c:axId val="170207104"/>
        <c:scaling>
          <c:orientation val="minMax"/>
        </c:scaling>
        <c:delete val="0"/>
        <c:axPos val="l"/>
        <c:majorGridlines/>
        <c:numFmt formatCode="0%" sourceLinked="1"/>
        <c:majorTickMark val="out"/>
        <c:minorTickMark val="none"/>
        <c:tickLblPos val="nextTo"/>
        <c:crossAx val="169998208"/>
        <c:crosses val="autoZero"/>
        <c:crossBetween val="between"/>
        <c:majorUnit val="0.2"/>
      </c:valAx>
    </c:plotArea>
    <c:plotVisOnly val="1"/>
    <c:dispBlanksAs val="gap"/>
    <c:showDLblsOverMax val="0"/>
  </c:chart>
  <c:spPr>
    <a:ln w="28575">
      <a:solidFill>
        <a:srgbClr val="00B0F0"/>
      </a:solid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F7A7B0-8CBC-41E1-A7B9-A299DF51942B}" type="datetimeFigureOut">
              <a:rPr lang="en-GB" smtClean="0"/>
              <a:t>21/08/2018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195862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F7A7B0-8CBC-41E1-A7B9-A299DF51942B}" type="datetimeFigureOut">
              <a:rPr lang="en-GB" smtClean="0"/>
              <a:t>21/08/2018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77317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F7A7B0-8CBC-41E1-A7B9-A299DF51942B}" type="datetimeFigureOut">
              <a:rPr lang="en-GB" smtClean="0"/>
              <a:t>21/08/2018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99478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F7A7B0-8CBC-41E1-A7B9-A299DF51942B}" type="datetimeFigureOut">
              <a:rPr lang="en-GB" smtClean="0"/>
              <a:t>21/08/2018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275833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F7A7B0-8CBC-41E1-A7B9-A299DF51942B}" type="datetimeFigureOut">
              <a:rPr lang="en-GB" smtClean="0"/>
              <a:t>21/08/2018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121652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F7A7B0-8CBC-41E1-A7B9-A299DF51942B}" type="datetimeFigureOut">
              <a:rPr lang="en-GB" smtClean="0"/>
              <a:t>21/08/2018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358365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F7A7B0-8CBC-41E1-A7B9-A299DF51942B}" type="datetimeFigureOut">
              <a:rPr lang="en-GB" smtClean="0"/>
              <a:t>21/08/2018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86304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F7A7B0-8CBC-41E1-A7B9-A299DF51942B}" type="datetimeFigureOut">
              <a:rPr lang="en-GB" smtClean="0"/>
              <a:t>21/08/2018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263167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7A7B0-8CBC-41E1-A7B9-A299DF51942B}" type="datetimeFigureOut">
              <a:rPr lang="en-GB" smtClean="0"/>
              <a:t>21/08/2018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117862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7A7B0-8CBC-41E1-A7B9-A299DF51942B}" type="datetimeFigureOut">
              <a:rPr lang="en-GB" smtClean="0"/>
              <a:t>21/08/2018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334064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7A7B0-8CBC-41E1-A7B9-A299DF51942B}" type="datetimeFigureOut">
              <a:rPr lang="en-GB" smtClean="0"/>
              <a:t>21/08/2018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0FD8-547D-4281-9E8F-69B163F94E20}" type="slidenum">
              <a:rPr lang="en-GB" smtClean="0"/>
              <a:t>‹#›</a:t>
            </a:fld>
            <a:endParaRPr lang="en-GB"/>
          </a:p>
        </p:txBody>
      </p:sp>
    </p:spTree>
    <p:extLst>
      <p:ext uri="{BB962C8B-B14F-4D97-AF65-F5344CB8AC3E}">
        <p14:creationId xmlns:p14="http://schemas.microsoft.com/office/powerpoint/2010/main" val="66657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1F7A7B0-8CBC-41E1-A7B9-A299DF51942B}" type="datetimeFigureOut">
              <a:rPr lang="en-GB" smtClean="0"/>
              <a:t>21/08/2018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7910FD8-547D-4281-9E8F-69B163F94E20}" type="slidenum">
              <a:rPr lang="en-GB" smtClean="0"/>
              <a:t>‹#›</a:t>
            </a:fld>
            <a:endParaRPr lang="en-GB"/>
          </a:p>
        </p:txBody>
      </p:sp>
    </p:spTree>
    <p:extLst>
      <p:ext uri="{BB962C8B-B14F-4D97-AF65-F5344CB8AC3E}">
        <p14:creationId xmlns:p14="http://schemas.microsoft.com/office/powerpoint/2010/main" val="3997768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71400" y="-108521"/>
            <a:ext cx="7200800" cy="1416353"/>
            <a:chOff x="-171400" y="-108520"/>
            <a:chExt cx="7200800" cy="1296144"/>
          </a:xfrm>
        </p:grpSpPr>
        <p:sp>
          <p:nvSpPr>
            <p:cNvPr id="7" name="Rectangle 6"/>
            <p:cNvSpPr/>
            <p:nvPr/>
          </p:nvSpPr>
          <p:spPr>
            <a:xfrm>
              <a:off x="-171400" y="611560"/>
              <a:ext cx="7200800" cy="57606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1400" y="-108520"/>
              <a:ext cx="7200800" cy="10081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6" name="Straight Connector 5"/>
            <p:cNvCxnSpPr/>
            <p:nvPr/>
          </p:nvCxnSpPr>
          <p:spPr>
            <a:xfrm>
              <a:off x="-171400" y="899592"/>
              <a:ext cx="7200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72008" y="107504"/>
            <a:ext cx="6669360" cy="1200329"/>
          </a:xfrm>
          <a:prstGeom prst="rect">
            <a:avLst/>
          </a:prstGeom>
          <a:noFill/>
        </p:spPr>
        <p:txBody>
          <a:bodyPr wrap="square" rtlCol="0">
            <a:spAutoFit/>
          </a:bodyPr>
          <a:lstStyle/>
          <a:p>
            <a:r>
              <a:rPr lang="en-GB" sz="2400" b="1" dirty="0" smtClean="0">
                <a:solidFill>
                  <a:schemeClr val="bg1"/>
                </a:solidFill>
              </a:rPr>
              <a:t>Improving Critical Care Handovers - a reflection on my checklist creation</a:t>
            </a:r>
            <a:endParaRPr lang="en-GB" sz="2400" dirty="0" smtClean="0">
              <a:solidFill>
                <a:schemeClr val="bg1"/>
              </a:solidFill>
            </a:endParaRPr>
          </a:p>
          <a:p>
            <a:endParaRPr lang="en-GB" sz="2400" dirty="0">
              <a:solidFill>
                <a:schemeClr val="bg1"/>
              </a:solidFill>
            </a:endParaRPr>
          </a:p>
        </p:txBody>
      </p:sp>
      <p:sp>
        <p:nvSpPr>
          <p:cNvPr id="10" name="TextBox 9"/>
          <p:cNvSpPr txBox="1"/>
          <p:nvPr/>
        </p:nvSpPr>
        <p:spPr>
          <a:xfrm>
            <a:off x="0" y="962308"/>
            <a:ext cx="6885384" cy="369332"/>
          </a:xfrm>
          <a:prstGeom prst="rect">
            <a:avLst/>
          </a:prstGeom>
          <a:noFill/>
        </p:spPr>
        <p:txBody>
          <a:bodyPr wrap="square" rtlCol="0">
            <a:spAutoFit/>
          </a:bodyPr>
          <a:lstStyle/>
          <a:p>
            <a:pPr algn="ctr"/>
            <a:r>
              <a:rPr lang="en-GB" b="1" dirty="0" smtClean="0">
                <a:solidFill>
                  <a:schemeClr val="bg1"/>
                </a:solidFill>
              </a:rPr>
              <a:t>Joanne Lomax  |  BACCN Conference September 2018  |  Bournemouth</a:t>
            </a:r>
            <a:endParaRPr lang="en-GB" b="1" dirty="0">
              <a:solidFill>
                <a:schemeClr val="bg1"/>
              </a:solidFill>
            </a:endParaRPr>
          </a:p>
        </p:txBody>
      </p:sp>
      <p:sp>
        <p:nvSpPr>
          <p:cNvPr id="11" name="TextBox 10"/>
          <p:cNvSpPr txBox="1"/>
          <p:nvPr/>
        </p:nvSpPr>
        <p:spPr>
          <a:xfrm>
            <a:off x="116632" y="1394356"/>
            <a:ext cx="6669360" cy="1200329"/>
          </a:xfrm>
          <a:prstGeom prst="rect">
            <a:avLst/>
          </a:prstGeom>
          <a:noFill/>
          <a:ln w="28575">
            <a:solidFill>
              <a:srgbClr val="00B0F0"/>
            </a:solidFill>
          </a:ln>
        </p:spPr>
        <p:txBody>
          <a:bodyPr wrap="square" rtlCol="0">
            <a:spAutoFit/>
          </a:bodyPr>
          <a:lstStyle/>
          <a:p>
            <a:r>
              <a:rPr lang="en-GB" sz="1200" b="1" dirty="0" smtClean="0"/>
              <a:t>Introduction</a:t>
            </a:r>
          </a:p>
          <a:p>
            <a:r>
              <a:rPr lang="en-GB" sz="1000" dirty="0" smtClean="0"/>
              <a:t>Research reported on in July 2018 found that many clinicians rely on their memory during patient </a:t>
            </a:r>
            <a:r>
              <a:rPr lang="en-GB" sz="1000" dirty="0" smtClean="0"/>
              <a:t>handover </a:t>
            </a:r>
            <a:r>
              <a:rPr lang="en-GB" sz="1000" dirty="0" smtClean="0"/>
              <a:t>which has led to participants reporting feeling less confident that they had received all essential information </a:t>
            </a:r>
            <a:r>
              <a:rPr lang="en-GB" sz="1000" dirty="0" smtClean="0"/>
              <a:t>(</a:t>
            </a:r>
            <a:r>
              <a:rPr lang="en-GB" sz="1000" dirty="0" smtClean="0"/>
              <a:t>Nursing Times, 2018). </a:t>
            </a:r>
            <a:r>
              <a:rPr lang="en-GB" sz="1000" dirty="0" err="1" smtClean="0"/>
              <a:t>Bhabra</a:t>
            </a:r>
            <a:r>
              <a:rPr lang="en-GB" sz="1000" dirty="0" smtClean="0"/>
              <a:t> et al (2007) comments that note taking is shown to be an effective method of handover. </a:t>
            </a:r>
          </a:p>
          <a:p>
            <a:r>
              <a:rPr lang="en-GB" sz="1000" dirty="0" smtClean="0"/>
              <a:t>The design of the handover </a:t>
            </a:r>
            <a:r>
              <a:rPr lang="en-GB" sz="1000" dirty="0" smtClean="0"/>
              <a:t>sheet </a:t>
            </a:r>
            <a:r>
              <a:rPr lang="en-GB" sz="1000" dirty="0" smtClean="0"/>
              <a:t>embed these principles and helps provide a structured approach to handover note taking. This has helped colleagues in ICU to be more assured in handover and ensure tasks and process are </a:t>
            </a:r>
            <a:r>
              <a:rPr lang="en-GB" sz="1000" dirty="0" smtClean="0"/>
              <a:t>recorded </a:t>
            </a:r>
            <a:r>
              <a:rPr lang="en-GB" sz="1000" dirty="0" smtClean="0"/>
              <a:t>to be shared at handover, aiding efficiency and with the aim to support patient safety. </a:t>
            </a:r>
          </a:p>
        </p:txBody>
      </p:sp>
      <p:sp>
        <p:nvSpPr>
          <p:cNvPr id="12" name="TextBox 11"/>
          <p:cNvSpPr txBox="1"/>
          <p:nvPr/>
        </p:nvSpPr>
        <p:spPr>
          <a:xfrm>
            <a:off x="116632" y="2747550"/>
            <a:ext cx="2664296" cy="6228000"/>
          </a:xfrm>
          <a:prstGeom prst="rect">
            <a:avLst/>
          </a:prstGeom>
          <a:noFill/>
          <a:ln w="28575">
            <a:solidFill>
              <a:srgbClr val="00B0F0"/>
            </a:solidFill>
          </a:ln>
        </p:spPr>
        <p:txBody>
          <a:bodyPr wrap="square" rtlCol="0">
            <a:spAutoFit/>
          </a:bodyPr>
          <a:lstStyle/>
          <a:p>
            <a:r>
              <a:rPr lang="en-GB" sz="1200" b="1" dirty="0" smtClean="0"/>
              <a:t>Development of the Handover checklist</a:t>
            </a:r>
          </a:p>
          <a:p>
            <a:r>
              <a:rPr lang="en-GB" sz="1000" dirty="0" smtClean="0"/>
              <a:t>Over a period of time I began to recognise the basic structure of the handover from nurse-nurse on my unit. I also noted how my colleagues would document the patient’s care at the end of the shift </a:t>
            </a:r>
            <a:r>
              <a:rPr lang="en-GB" sz="1000" dirty="0" smtClean="0"/>
              <a:t> and use </a:t>
            </a:r>
            <a:r>
              <a:rPr lang="en-GB" sz="1000" dirty="0" smtClean="0"/>
              <a:t>this as a baseline for the handover to the following shift. </a:t>
            </a:r>
            <a:r>
              <a:rPr lang="en-GB" sz="1000" dirty="0" err="1" smtClean="0"/>
              <a:t>Aslanidis</a:t>
            </a:r>
            <a:r>
              <a:rPr lang="en-GB" sz="1000" dirty="0" smtClean="0"/>
              <a:t>, et al. (2014) identified that the structure of the intensive care handover </a:t>
            </a:r>
            <a:r>
              <a:rPr lang="en-GB" sz="1000" dirty="0" smtClean="0"/>
              <a:t>should emphasise a </a:t>
            </a:r>
            <a:r>
              <a:rPr lang="en-GB" sz="1000" dirty="0" smtClean="0"/>
              <a:t>system-based approach focusing on each system in turn, such as the respiratory system and the central nervous system. </a:t>
            </a:r>
            <a:endParaRPr lang="en-GB" sz="1000" dirty="0"/>
          </a:p>
          <a:p>
            <a:r>
              <a:rPr lang="en-GB" sz="1000" dirty="0" smtClean="0"/>
              <a:t>The Conwy and Denbighshire NHS Trust (2007) also recommended that as well as </a:t>
            </a:r>
            <a:r>
              <a:rPr lang="en-GB" sz="1000" dirty="0" smtClean="0"/>
              <a:t>a </a:t>
            </a:r>
            <a:r>
              <a:rPr lang="en-GB" sz="1000" dirty="0" smtClean="0"/>
              <a:t>structured approach the handover should follow the 5 P’s rule: </a:t>
            </a:r>
          </a:p>
          <a:p>
            <a:r>
              <a:rPr lang="en-GB" sz="1000" b="1" dirty="0">
                <a:solidFill>
                  <a:srgbClr val="00B0F0"/>
                </a:solidFill>
              </a:rPr>
              <a:t>P1</a:t>
            </a:r>
            <a:r>
              <a:rPr lang="en-GB" sz="1000" dirty="0"/>
              <a:t>:</a:t>
            </a:r>
            <a:r>
              <a:rPr lang="en-GB" sz="1000" b="1" dirty="0">
                <a:solidFill>
                  <a:srgbClr val="00B0F0"/>
                </a:solidFill>
              </a:rPr>
              <a:t> </a:t>
            </a:r>
            <a:r>
              <a:rPr lang="en-GB" sz="1000" dirty="0"/>
              <a:t>P</a:t>
            </a:r>
            <a:r>
              <a:rPr lang="en-GB" sz="1000" dirty="0" smtClean="0"/>
              <a:t>atient’s </a:t>
            </a:r>
            <a:r>
              <a:rPr lang="en-GB" sz="1000" dirty="0" smtClean="0"/>
              <a:t>name, diagnosis, doctor and past </a:t>
            </a:r>
            <a:endParaRPr lang="en-GB" sz="1000" dirty="0" smtClean="0"/>
          </a:p>
          <a:p>
            <a:r>
              <a:rPr lang="en-GB" sz="1000" dirty="0" smtClean="0"/>
              <a:t>       relevant </a:t>
            </a:r>
            <a:r>
              <a:rPr lang="en-GB" sz="1000" dirty="0" smtClean="0"/>
              <a:t>history</a:t>
            </a:r>
          </a:p>
          <a:p>
            <a:r>
              <a:rPr lang="en-GB" sz="1000" b="1" dirty="0">
                <a:solidFill>
                  <a:srgbClr val="00B0F0"/>
                </a:solidFill>
              </a:rPr>
              <a:t>P2</a:t>
            </a:r>
            <a:r>
              <a:rPr lang="en-GB" sz="1000" dirty="0" smtClean="0"/>
              <a:t>: </a:t>
            </a:r>
            <a:r>
              <a:rPr lang="en-GB" sz="1000" dirty="0" smtClean="0"/>
              <a:t>Patient’s </a:t>
            </a:r>
            <a:r>
              <a:rPr lang="en-GB" sz="1000" dirty="0" smtClean="0"/>
              <a:t>date/reason for admission</a:t>
            </a:r>
          </a:p>
          <a:p>
            <a:r>
              <a:rPr lang="en-GB" sz="1000" b="1" dirty="0">
                <a:solidFill>
                  <a:srgbClr val="00B0F0"/>
                </a:solidFill>
              </a:rPr>
              <a:t>P3</a:t>
            </a:r>
            <a:r>
              <a:rPr lang="en-GB" sz="1000" dirty="0" smtClean="0"/>
              <a:t>: Present restrictions (</a:t>
            </a:r>
            <a:r>
              <a:rPr lang="en-GB" sz="1000" dirty="0" smtClean="0"/>
              <a:t>i.e. </a:t>
            </a:r>
            <a:r>
              <a:rPr lang="en-GB" sz="1000" dirty="0" smtClean="0"/>
              <a:t>fluids only </a:t>
            </a:r>
            <a:r>
              <a:rPr lang="en-GB" sz="1000" dirty="0" smtClean="0"/>
              <a:t>etc.)</a:t>
            </a:r>
            <a:endParaRPr lang="en-GB" sz="1000" dirty="0" smtClean="0"/>
          </a:p>
          <a:p>
            <a:r>
              <a:rPr lang="en-GB" sz="1000" b="1" dirty="0">
                <a:solidFill>
                  <a:srgbClr val="00B0F0"/>
                </a:solidFill>
              </a:rPr>
              <a:t>P4</a:t>
            </a:r>
            <a:r>
              <a:rPr lang="en-GB" sz="1000" dirty="0" smtClean="0"/>
              <a:t>: Plan of care</a:t>
            </a:r>
          </a:p>
          <a:p>
            <a:r>
              <a:rPr lang="en-GB" sz="1000" b="1" dirty="0" smtClean="0">
                <a:solidFill>
                  <a:srgbClr val="00B0F0"/>
                </a:solidFill>
              </a:rPr>
              <a:t>P5</a:t>
            </a:r>
            <a:r>
              <a:rPr lang="en-GB" sz="1000" dirty="0" smtClean="0"/>
              <a:t>: Progression </a:t>
            </a:r>
          </a:p>
          <a:p>
            <a:r>
              <a:rPr lang="en-GB" sz="1000" dirty="0"/>
              <a:t>The NMC Code of Conduct (2015) outlines that as registered nurses we need to make sure that any treatment or care for which we are responsible is delivered without undue delay and that we manage time effectively to ensure the quality of care delivered is putting the needs of those receiving care first. </a:t>
            </a:r>
            <a:r>
              <a:rPr lang="en-GB" sz="1000" dirty="0" smtClean="0"/>
              <a:t>I </a:t>
            </a:r>
            <a:r>
              <a:rPr lang="en-GB" sz="1000" dirty="0"/>
              <a:t>also included a time line so that I could document my jobs and ensure they were completed according to the time I needed them done.</a:t>
            </a:r>
          </a:p>
          <a:p>
            <a:endParaRPr lang="en-GB" sz="1000" dirty="0" smtClean="0"/>
          </a:p>
          <a:p>
            <a:r>
              <a:rPr lang="en-GB" sz="1000" dirty="0" smtClean="0"/>
              <a:t>With </a:t>
            </a:r>
            <a:r>
              <a:rPr lang="en-GB" sz="1000" dirty="0" smtClean="0"/>
              <a:t>all this mind, I designed the handover/checklist. Initially it’s intention was for my own use, however as more colleagues saw me working with it, it was </a:t>
            </a:r>
            <a:r>
              <a:rPr lang="en-GB" sz="1000" dirty="0" smtClean="0"/>
              <a:t>suggested </a:t>
            </a:r>
            <a:r>
              <a:rPr lang="en-GB" sz="1000" dirty="0" smtClean="0"/>
              <a:t>it was rolled out across the </a:t>
            </a:r>
            <a:r>
              <a:rPr lang="en-GB" sz="1000" dirty="0" smtClean="0"/>
              <a:t>unit.</a:t>
            </a:r>
            <a:endParaRPr lang="en-GB" sz="1000" dirty="0" smtClean="0"/>
          </a:p>
        </p:txBody>
      </p:sp>
      <p:sp>
        <p:nvSpPr>
          <p:cNvPr id="13" name="TextBox 12"/>
          <p:cNvSpPr txBox="1"/>
          <p:nvPr/>
        </p:nvSpPr>
        <p:spPr>
          <a:xfrm>
            <a:off x="2924944" y="5246781"/>
            <a:ext cx="3861048" cy="2277547"/>
          </a:xfrm>
          <a:prstGeom prst="rect">
            <a:avLst/>
          </a:prstGeom>
          <a:noFill/>
          <a:ln w="28575">
            <a:solidFill>
              <a:srgbClr val="00B0F0"/>
            </a:solidFill>
          </a:ln>
        </p:spPr>
        <p:txBody>
          <a:bodyPr wrap="square" rtlCol="0">
            <a:spAutoFit/>
          </a:bodyPr>
          <a:lstStyle/>
          <a:p>
            <a:r>
              <a:rPr lang="en-GB" sz="1200" b="1" dirty="0" smtClean="0"/>
              <a:t>Discussion &amp; results</a:t>
            </a:r>
          </a:p>
          <a:p>
            <a:r>
              <a:rPr lang="en-GB" sz="1000" dirty="0" smtClean="0"/>
              <a:t>Staff were invited to respond to a survey to evaluate the effectiveness of the handover/checklist.</a:t>
            </a:r>
            <a:endParaRPr lang="en-GB" sz="1000" dirty="0" smtClean="0"/>
          </a:p>
          <a:p>
            <a:r>
              <a:rPr lang="en-GB" sz="1000" dirty="0" smtClean="0"/>
              <a:t>Of 37 respondents, 25 use the task </a:t>
            </a:r>
            <a:r>
              <a:rPr lang="en-GB" sz="1000" dirty="0" smtClean="0"/>
              <a:t>list and of these </a:t>
            </a:r>
            <a:r>
              <a:rPr lang="en-GB" sz="1000" dirty="0" smtClean="0"/>
              <a:t>25, 88% </a:t>
            </a:r>
            <a:r>
              <a:rPr lang="en-GB" sz="1000" dirty="0" smtClean="0"/>
              <a:t>thought </a:t>
            </a:r>
            <a:r>
              <a:rPr lang="en-GB" sz="1000" dirty="0" smtClean="0"/>
              <a:t>the list had a positive impact (12% thought the impact was neutral). 100% (n=25) would recommend to new colleagues on ICU and 83% to other wards and units. Of the 22 </a:t>
            </a:r>
            <a:r>
              <a:rPr lang="en-GB" sz="1000" smtClean="0"/>
              <a:t>who </a:t>
            </a:r>
            <a:r>
              <a:rPr lang="en-GB" sz="1000" smtClean="0"/>
              <a:t>thought </a:t>
            </a:r>
            <a:r>
              <a:rPr lang="en-GB" sz="1000" dirty="0" smtClean="0"/>
              <a:t>the list had a positive impact, 91% thought it improved handover and 73% thought it improved time management. The introduction of the structured handover model has ensured that handover </a:t>
            </a:r>
            <a:r>
              <a:rPr lang="en-GB" sz="1000" dirty="0" smtClean="0"/>
              <a:t>between nursing </a:t>
            </a:r>
            <a:r>
              <a:rPr lang="en-GB" sz="1000" dirty="0" smtClean="0"/>
              <a:t>staff is properly documented and that tasks are completed in good time. </a:t>
            </a:r>
            <a:br>
              <a:rPr lang="en-GB" sz="1000" dirty="0" smtClean="0"/>
            </a:br>
            <a:r>
              <a:rPr lang="en-GB" sz="1000" dirty="0" smtClean="0"/>
              <a:t>There has been no recommendation for change to act on; however following on from the results of the study the handover has now been introduced to other critical care areas in the trust.</a:t>
            </a:r>
          </a:p>
        </p:txBody>
      </p:sp>
      <p:graphicFrame>
        <p:nvGraphicFramePr>
          <p:cNvPr id="14" name="Chart 13"/>
          <p:cNvGraphicFramePr>
            <a:graphicFrameLocks/>
          </p:cNvGraphicFramePr>
          <p:nvPr>
            <p:extLst>
              <p:ext uri="{D42A27DB-BD31-4B8C-83A1-F6EECF244321}">
                <p14:modId xmlns:p14="http://schemas.microsoft.com/office/powerpoint/2010/main" val="1209849265"/>
              </p:ext>
            </p:extLst>
          </p:nvPr>
        </p:nvGraphicFramePr>
        <p:xfrm>
          <a:off x="2924944" y="2747550"/>
          <a:ext cx="3861048" cy="2400514"/>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2924944" y="7631617"/>
            <a:ext cx="3861048" cy="1338828"/>
          </a:xfrm>
          <a:prstGeom prst="rect">
            <a:avLst/>
          </a:prstGeom>
          <a:noFill/>
          <a:ln w="28575">
            <a:solidFill>
              <a:srgbClr val="00B0F0"/>
            </a:solidFill>
          </a:ln>
        </p:spPr>
        <p:txBody>
          <a:bodyPr wrap="square" rtlCol="0">
            <a:spAutoFit/>
          </a:bodyPr>
          <a:lstStyle/>
          <a:p>
            <a:r>
              <a:rPr lang="en-GB" sz="1100" b="1" dirty="0" smtClean="0"/>
              <a:t>Key points</a:t>
            </a:r>
          </a:p>
          <a:p>
            <a:pPr marL="171450" indent="-171450">
              <a:buFont typeface="Arial" panose="020B0604020202020204" pitchFamily="34" charset="0"/>
              <a:buChar char="•"/>
            </a:pPr>
            <a:r>
              <a:rPr lang="en-GB" sz="1000" dirty="0" smtClean="0"/>
              <a:t>The handover task list has been quickly  adopted by staff – without any mandate</a:t>
            </a:r>
          </a:p>
          <a:p>
            <a:pPr marL="171450" indent="-171450">
              <a:buFont typeface="Arial" panose="020B0604020202020204" pitchFamily="34" charset="0"/>
              <a:buChar char="•"/>
            </a:pPr>
            <a:r>
              <a:rPr lang="en-GB" sz="1000" dirty="0" smtClean="0"/>
              <a:t>Staff agree the checklist has </a:t>
            </a:r>
            <a:r>
              <a:rPr lang="en-GB" sz="1000" dirty="0" smtClean="0"/>
              <a:t>benefits to handover and time management</a:t>
            </a:r>
            <a:endParaRPr lang="en-GB" sz="1000" dirty="0" smtClean="0"/>
          </a:p>
          <a:p>
            <a:pPr marL="171450" indent="-171450">
              <a:buFont typeface="Arial" panose="020B0604020202020204" pitchFamily="34" charset="0"/>
              <a:buChar char="•"/>
            </a:pPr>
            <a:r>
              <a:rPr lang="en-GB" sz="1000" dirty="0" smtClean="0"/>
              <a:t>Other wards are also </a:t>
            </a:r>
            <a:r>
              <a:rPr lang="en-GB" sz="1000" dirty="0" smtClean="0"/>
              <a:t>adopting,  </a:t>
            </a:r>
            <a:r>
              <a:rPr lang="en-GB" sz="1000" dirty="0" smtClean="0"/>
              <a:t>demonstrating its flexibility &amp; </a:t>
            </a:r>
            <a:r>
              <a:rPr lang="en-GB" sz="1000" dirty="0" smtClean="0"/>
              <a:t>value</a:t>
            </a:r>
          </a:p>
          <a:p>
            <a:pPr marL="171450" indent="-171450">
              <a:buFont typeface="Arial" panose="020B0604020202020204" pitchFamily="34" charset="0"/>
              <a:buChar char="•"/>
            </a:pPr>
            <a:r>
              <a:rPr lang="en-GB" sz="1000" dirty="0" smtClean="0"/>
              <a:t>Anecdotally new nurses have found the checklist provides a quality  structure and level of detail expected in handovers</a:t>
            </a:r>
            <a:endParaRPr lang="en-GB" sz="1000" dirty="0" smtClean="0"/>
          </a:p>
        </p:txBody>
      </p:sp>
    </p:spTree>
    <p:extLst>
      <p:ext uri="{BB962C8B-B14F-4D97-AF65-F5344CB8AC3E}">
        <p14:creationId xmlns:p14="http://schemas.microsoft.com/office/powerpoint/2010/main" val="3819113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A5DF3D15FDD24B8A75B2071489B98A" ma:contentTypeVersion="9" ma:contentTypeDescription="Create a new document." ma:contentTypeScope="" ma:versionID="8421042b8f1ceaf33e51b2718dece906">
  <xsd:schema xmlns:xsd="http://www.w3.org/2001/XMLSchema" xmlns:xs="http://www.w3.org/2001/XMLSchema" xmlns:p="http://schemas.microsoft.com/office/2006/metadata/properties" xmlns:ns2="4cc1d5af-9ec2-401f-9764-4b8e1f43630e" xmlns:ns3="b78a452d-3a0f-497c-b1b7-d27eaaabd5d3" targetNamespace="http://schemas.microsoft.com/office/2006/metadata/properties" ma:root="true" ma:fieldsID="c9c536386d5702120923df1d7a5ca040" ns2:_="" ns3:_="">
    <xsd:import namespace="4cc1d5af-9ec2-401f-9764-4b8e1f43630e"/>
    <xsd:import namespace="b78a452d-3a0f-497c-b1b7-d27eaaabd5d3"/>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SharingHintHash"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1d5af-9ec2-401f-9764-4b8e1f43630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452d-3a0f-497c-b1b7-d27eaaabd5d3"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AutoTags" ma:index="17" nillable="true" ma:displayName="MediaServiceAutoTags" ma:description="" ma:internalName="MediaServiceAutoTags" ma:readOnly="true">
      <xsd:simpleType>
        <xsd:restriction base="dms:Text"/>
      </xsd:simpleType>
    </xsd:element>
    <xsd:element name="MediaServiceLocation" ma:index="18" nillable="true" ma:displayName="MediaServiceLocation" ma:descrip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cc1d5af-9ec2-401f-9764-4b8e1f43630e">DV6FPVU3AH3X-1-18206</_dlc_DocId>
    <_dlc_DocIdUrl xmlns="4cc1d5af-9ec2-401f-9764-4b8e1f43630e">
      <Url>https://echoevents.sharepoint.com/sites/BACCN/_layouts/15/DocIdRedir.aspx?ID=DV6FPVU3AH3X-1-18206</Url>
      <Description>DV6FPVU3AH3X-1-18206</Description>
    </_dlc_DocIdUrl>
  </documentManagement>
</p:properties>
</file>

<file path=customXml/itemProps1.xml><?xml version="1.0" encoding="utf-8"?>
<ds:datastoreItem xmlns:ds="http://schemas.openxmlformats.org/officeDocument/2006/customXml" ds:itemID="{64DBC59F-039F-4CC1-B167-3BB1AD325B6E}"/>
</file>

<file path=customXml/itemProps2.xml><?xml version="1.0" encoding="utf-8"?>
<ds:datastoreItem xmlns:ds="http://schemas.openxmlformats.org/officeDocument/2006/customXml" ds:itemID="{F7ADF694-6B68-4951-811B-E975AD1A4CC3}"/>
</file>

<file path=customXml/itemProps3.xml><?xml version="1.0" encoding="utf-8"?>
<ds:datastoreItem xmlns:ds="http://schemas.openxmlformats.org/officeDocument/2006/customXml" ds:itemID="{BC3AF4D0-1FDE-4DA0-900E-81A716DE572E}"/>
</file>

<file path=customXml/itemProps4.xml><?xml version="1.0" encoding="utf-8"?>
<ds:datastoreItem xmlns:ds="http://schemas.openxmlformats.org/officeDocument/2006/customXml" ds:itemID="{9514FC1E-7507-4046-BB1B-0A6FD2C8BFB9}"/>
</file>

<file path=docProps/app.xml><?xml version="1.0" encoding="utf-8"?>
<Properties xmlns="http://schemas.openxmlformats.org/officeDocument/2006/extended-properties" xmlns:vt="http://schemas.openxmlformats.org/officeDocument/2006/docPropsVTypes">
  <TotalTime>96</TotalTime>
  <Words>611</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lomax</dc:creator>
  <cp:lastModifiedBy>Rick lomax</cp:lastModifiedBy>
  <cp:revision>10</cp:revision>
  <dcterms:created xsi:type="dcterms:W3CDTF">2018-08-12T14:14:42Z</dcterms:created>
  <dcterms:modified xsi:type="dcterms:W3CDTF">2018-08-21T20:29:12Z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0x0101002EA5DF3D15FDD24B8A75B2071489B98A</vt:lpwstr>
  </property>
  <property fmtid="{D5CDD505-2E9C-101B-9397-08002B2CF9AE}" pid="3" name="_dlc_DocIdItemGuid">
    <vt:lpwstr>81786a3e-809b-4b9c-8286-6361c06e0d32</vt:lpwstr>
  </property>
</Properties>
</file>