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138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28052-CF74-46D0-B2DA-07C9195254BA}" type="datetimeFigureOut">
              <a:rPr lang="en-GB" smtClean="0"/>
              <a:t>27/08/2018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DDD9A-69BC-4E4D-B496-EAA7BF7167A3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fusionguidelines.org/transfusion-handbook" TargetMode="External"/><Relationship Id="rId2" Type="http://schemas.openxmlformats.org/officeDocument/2006/relationships/hyperlink" Target="http://www.sepsis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8012" y="155509"/>
            <a:ext cx="6633356" cy="163218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294" y="294662"/>
            <a:ext cx="6587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Our experience of Therapeutic Plasma Exchange in Sepsis and changes to practise.  </a:t>
            </a:r>
          </a:p>
          <a:p>
            <a:r>
              <a:rPr lang="en-GB" sz="1200" dirty="0" smtClean="0"/>
              <a:t>Cara Pardoe Specialist ECMO Coordinator. Manchester University Hospital </a:t>
            </a:r>
            <a:r>
              <a:rPr lang="en-GB" sz="1200" dirty="0" smtClean="0"/>
              <a:t> Foundation Trust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108012" y="1835697"/>
            <a:ext cx="4689140" cy="2044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4866114" y="1835696"/>
            <a:ext cx="1803245" cy="20448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08012" y="3923928"/>
            <a:ext cx="1826822" cy="51877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934834" y="3923928"/>
            <a:ext cx="4734526" cy="50632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60648" y="1835696"/>
            <a:ext cx="1376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Introduction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66114" y="186432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Method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6868" y="4007813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Results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08920" y="4007813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Conclusions &amp; Discussions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95096" y="137087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BACCN Conference </a:t>
            </a:r>
            <a:r>
              <a:rPr lang="en-GB" sz="1400" b="1" dirty="0" smtClean="0"/>
              <a:t>2018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7294" y="2126246"/>
            <a:ext cx="45978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smtClean="0"/>
              <a:t>Our unit is one of five commissioned ECMO centres within the UK; Extracorporeal Oxygenation Membrane involves oxygenating the blood outside the body in order to facilitate Lung Protective </a:t>
            </a:r>
            <a:r>
              <a:rPr lang="en-GB" sz="1200" dirty="0" smtClean="0"/>
              <a:t>Ventilation.</a:t>
            </a:r>
            <a:r>
              <a:rPr lang="en-GB" sz="800" dirty="0" smtClean="0"/>
              <a:t>1</a:t>
            </a:r>
            <a:r>
              <a:rPr lang="en-GB" sz="1200" dirty="0" smtClean="0"/>
              <a:t> </a:t>
            </a:r>
            <a:r>
              <a:rPr lang="en-GB" sz="1200" dirty="0" smtClean="0"/>
              <a:t>Sepsis is defined as overwhelming and life-threatening response to infection that can lead to tissue damage, organ failure, </a:t>
            </a:r>
            <a:r>
              <a:rPr lang="en-GB" sz="1200" dirty="0" smtClean="0"/>
              <a:t>and/or death. </a:t>
            </a:r>
            <a:r>
              <a:rPr lang="en-GB" sz="800" dirty="0" smtClean="0"/>
              <a:t>2.</a:t>
            </a:r>
            <a:r>
              <a:rPr lang="en-GB" sz="1200" dirty="0" smtClean="0"/>
              <a:t> </a:t>
            </a:r>
            <a:endParaRPr lang="en-GB" sz="1200" dirty="0" smtClean="0"/>
          </a:p>
          <a:p>
            <a:pPr algn="just"/>
            <a:r>
              <a:rPr lang="en-GB" sz="1200" dirty="0" smtClean="0">
                <a:solidFill>
                  <a:srgbClr val="002060"/>
                </a:solidFill>
              </a:rPr>
              <a:t>Therapeutic Plasma Exchange (TPE) removes large molecular weight substances out of the body and replaces it with FFP/5% </a:t>
            </a:r>
            <a:r>
              <a:rPr lang="en-GB" sz="1200" dirty="0" smtClean="0">
                <a:solidFill>
                  <a:srgbClr val="002060"/>
                </a:solidFill>
              </a:rPr>
              <a:t>Human </a:t>
            </a:r>
            <a:r>
              <a:rPr lang="en-GB" sz="1200" dirty="0">
                <a:solidFill>
                  <a:srgbClr val="002060"/>
                </a:solidFill>
              </a:rPr>
              <a:t>A</a:t>
            </a:r>
            <a:r>
              <a:rPr lang="en-GB" sz="1200" dirty="0" smtClean="0">
                <a:solidFill>
                  <a:srgbClr val="002060"/>
                </a:solidFill>
              </a:rPr>
              <a:t>lbumin </a:t>
            </a:r>
            <a:r>
              <a:rPr lang="en-GB" sz="1200" dirty="0">
                <a:solidFill>
                  <a:srgbClr val="002060"/>
                </a:solidFill>
              </a:rPr>
              <a:t>S</a:t>
            </a:r>
            <a:r>
              <a:rPr lang="en-GB" sz="1200" dirty="0" smtClean="0">
                <a:solidFill>
                  <a:srgbClr val="002060"/>
                </a:solidFill>
              </a:rPr>
              <a:t>olution</a:t>
            </a:r>
            <a:r>
              <a:rPr lang="en-GB" sz="1200" dirty="0" smtClean="0">
                <a:solidFill>
                  <a:srgbClr val="002060"/>
                </a:solidFill>
              </a:rPr>
              <a:t>. A </a:t>
            </a:r>
            <a:r>
              <a:rPr lang="en-GB" sz="1200" dirty="0" smtClean="0">
                <a:solidFill>
                  <a:srgbClr val="002060"/>
                </a:solidFill>
              </a:rPr>
              <a:t>one </a:t>
            </a:r>
            <a:r>
              <a:rPr lang="en-GB" sz="1200" dirty="0" smtClean="0"/>
              <a:t>plasma volume </a:t>
            </a:r>
            <a:r>
              <a:rPr lang="en-GB" sz="1200" dirty="0" smtClean="0"/>
              <a:t>removes </a:t>
            </a:r>
            <a:r>
              <a:rPr lang="en-GB" sz="1200" dirty="0" smtClean="0"/>
              <a:t>approximately 66% of an intravascular components.</a:t>
            </a:r>
            <a:r>
              <a:rPr lang="en-GB" sz="800" dirty="0" smtClean="0"/>
              <a:t> </a:t>
            </a:r>
            <a:r>
              <a:rPr lang="en-GB" sz="800" dirty="0" smtClean="0"/>
              <a:t>3.</a:t>
            </a:r>
            <a:endParaRPr lang="en-GB" sz="8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4866114" y="2126247"/>
            <a:ext cx="1803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smtClean="0"/>
              <a:t>The first ten patients to receive TPE whilst on ECMO had case </a:t>
            </a:r>
            <a:r>
              <a:rPr lang="en-GB" sz="1200" dirty="0" smtClean="0"/>
              <a:t>review </a:t>
            </a:r>
            <a:r>
              <a:rPr lang="en-GB" sz="1200" dirty="0" smtClean="0"/>
              <a:t> and </a:t>
            </a:r>
            <a:r>
              <a:rPr lang="en-GB" sz="1200" dirty="0" smtClean="0"/>
              <a:t>a local data base is kept.</a:t>
            </a:r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108012" y="4283969"/>
            <a:ext cx="182682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smtClean="0"/>
              <a:t>Out of the 10 patients reviewed, </a:t>
            </a:r>
          </a:p>
          <a:p>
            <a:pPr algn="just"/>
            <a:r>
              <a:rPr lang="en-GB" sz="1200" dirty="0" smtClean="0"/>
              <a:t>Five where discharge home, with only minor ICU complications.</a:t>
            </a:r>
          </a:p>
          <a:p>
            <a:pPr algn="just"/>
            <a:r>
              <a:rPr lang="en-GB" sz="1200" dirty="0" smtClean="0"/>
              <a:t>Three patients had active treatment withdrawn, 2 of these patients </a:t>
            </a:r>
            <a:r>
              <a:rPr lang="en-GB" sz="1200" dirty="0"/>
              <a:t>had </a:t>
            </a:r>
            <a:r>
              <a:rPr lang="en-GB" sz="1200" dirty="0" smtClean="0"/>
              <a:t>Panton Valentine  Leucocidin Staphylococcus </a:t>
            </a:r>
            <a:r>
              <a:rPr lang="en-GB" sz="1200" dirty="0" smtClean="0"/>
              <a:t>Aureus the other eosinophilic pneumonia.</a:t>
            </a:r>
            <a:endParaRPr lang="en-GB" sz="1200" dirty="0"/>
          </a:p>
          <a:p>
            <a:pPr algn="just"/>
            <a:r>
              <a:rPr lang="en-GB" sz="1200" dirty="0" smtClean="0"/>
              <a:t>Two patients died off ECMO within the 90 days.</a:t>
            </a:r>
          </a:p>
          <a:p>
            <a:pPr algn="just"/>
            <a:r>
              <a:rPr lang="en-GB" sz="1200" dirty="0" smtClean="0"/>
              <a:t>Average ECMO run time of the five patients who survived to home discharge is 435 hours NB. One of those patients had a run time of 1622; our average run time for 2017/18 is 360 hours.</a:t>
            </a:r>
          </a:p>
          <a:p>
            <a:endParaRPr lang="en-GB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2086541" y="4370527"/>
            <a:ext cx="4640698" cy="482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smtClean="0"/>
              <a:t>There needs to be precise communications </a:t>
            </a:r>
            <a:r>
              <a:rPr lang="en-GB" sz="1200" dirty="0" smtClean="0"/>
              <a:t>between multi-professionals to ensure the service and patient remains safe.</a:t>
            </a:r>
            <a:endParaRPr lang="en-GB" sz="1200" dirty="0" smtClean="0"/>
          </a:p>
          <a:p>
            <a:pPr algn="just"/>
            <a:r>
              <a:rPr lang="en-GB" sz="1200" dirty="0" smtClean="0"/>
              <a:t>The </a:t>
            </a:r>
            <a:r>
              <a:rPr lang="en-GB" sz="1200" dirty="0" smtClean="0"/>
              <a:t>checklist needs to be utilised and importance of requesting autoimmune blood tests prior to starting TPE </a:t>
            </a:r>
            <a:r>
              <a:rPr lang="en-GB" sz="1200" dirty="0" smtClean="0"/>
              <a:t>treatment </a:t>
            </a:r>
            <a:r>
              <a:rPr lang="en-GB" sz="1200" dirty="0" smtClean="0"/>
              <a:t>is paramount; however our current turn around for these blood tests is a challenge. </a:t>
            </a:r>
            <a:r>
              <a:rPr lang="en-GB" sz="1200" dirty="0"/>
              <a:t>The tests we request on each patient being treated with TPE </a:t>
            </a:r>
            <a:r>
              <a:rPr lang="en-GB" sz="1200" dirty="0" smtClean="0"/>
              <a:t>include; Adamts13</a:t>
            </a:r>
            <a:r>
              <a:rPr lang="en-GB" sz="1200" dirty="0"/>
              <a:t>, anti nuclear abs, Cardiolipin antibodies, antibodies to ENA, DNA antibodies, ANCA and Rheumatoid factor.</a:t>
            </a:r>
          </a:p>
          <a:p>
            <a:pPr algn="just"/>
            <a:r>
              <a:rPr lang="en-GB" sz="1200" dirty="0" smtClean="0"/>
              <a:t>We have a service level agreement with NHSBT to provide our </a:t>
            </a:r>
            <a:r>
              <a:rPr lang="en-GB" sz="1200" dirty="0" smtClean="0"/>
              <a:t>TPE; </a:t>
            </a:r>
            <a:r>
              <a:rPr lang="en-GB" sz="1200" dirty="0" smtClean="0"/>
              <a:t>referral is easy and often the TPE Nurses are with the patient within ninety minutes.</a:t>
            </a:r>
          </a:p>
          <a:p>
            <a:pPr algn="just"/>
            <a:r>
              <a:rPr lang="en-GB" sz="1200" dirty="0" smtClean="0"/>
              <a:t>We now have a collaboration with other UK ECMO centres to collect data and </a:t>
            </a:r>
            <a:r>
              <a:rPr lang="en-GB" sz="1200" dirty="0" smtClean="0"/>
              <a:t>publish reports.</a:t>
            </a:r>
            <a:endParaRPr lang="en-GB" sz="1200" dirty="0" smtClean="0"/>
          </a:p>
          <a:p>
            <a:pPr algn="just"/>
            <a:r>
              <a:rPr lang="en-GB" sz="1200" dirty="0" smtClean="0"/>
              <a:t>Our ECMO mortality for 2017/18 68% and 63% hospital discharge.</a:t>
            </a:r>
          </a:p>
          <a:p>
            <a:pPr algn="just"/>
            <a:r>
              <a:rPr lang="en-GB" sz="1200" dirty="0" smtClean="0"/>
              <a:t>Other then the one patient who survived hospital discharge having an ECMO run of 1622 the other 4 surviving patients had a much shorter ECMO run of between 115-160 hours</a:t>
            </a:r>
            <a:r>
              <a:rPr lang="en-GB" sz="1200" dirty="0" smtClean="0"/>
              <a:t>.</a:t>
            </a:r>
          </a:p>
          <a:p>
            <a:pPr algn="just"/>
            <a:r>
              <a:rPr lang="en-GB" sz="1200" dirty="0" smtClean="0"/>
              <a:t>It is believed with the correct pathway and identifying of patients who require TPE we can reduce ECMO run times and reduce mortality/morbidity.</a:t>
            </a:r>
            <a:endParaRPr lang="en-GB" sz="1200" dirty="0" smtClean="0"/>
          </a:p>
          <a:p>
            <a:pPr marL="228600" indent="-228600">
              <a:buAutoNum type="arabicPeriod"/>
            </a:pPr>
            <a:r>
              <a:rPr lang="en-GB" sz="900" dirty="0" smtClean="0"/>
              <a:t>Zhongheng, Z. et al (2017.) Mechanical </a:t>
            </a:r>
            <a:r>
              <a:rPr lang="en-GB" sz="900" dirty="0"/>
              <a:t>Ventilation during Extracorporeal Membrane Oxygenation in Patients with Acute Severe Respiratory </a:t>
            </a:r>
            <a:r>
              <a:rPr lang="en-GB" sz="900" dirty="0" smtClean="0"/>
              <a:t>Failure. Canadian </a:t>
            </a:r>
            <a:r>
              <a:rPr lang="en-GB" sz="900" dirty="0"/>
              <a:t>Respiratory Journal. 2017: 1783857. </a:t>
            </a:r>
            <a:endParaRPr lang="en-GB" sz="900" dirty="0" smtClean="0"/>
          </a:p>
          <a:p>
            <a:pPr marL="228600" indent="-228600">
              <a:buAutoNum type="arabicPeriod"/>
            </a:pPr>
            <a:r>
              <a:rPr lang="en-GB" sz="900" dirty="0" smtClean="0">
                <a:solidFill>
                  <a:srgbClr val="002060"/>
                </a:solidFill>
                <a:hlinkClick r:id="rId2"/>
              </a:rPr>
              <a:t>www.sepsis.org</a:t>
            </a:r>
            <a:r>
              <a:rPr lang="en-GB" sz="900" dirty="0" smtClean="0">
                <a:solidFill>
                  <a:srgbClr val="002060"/>
                </a:solidFill>
              </a:rPr>
              <a:t> accessed 25/07/2018</a:t>
            </a:r>
          </a:p>
          <a:p>
            <a:pPr marL="228600" indent="-228600">
              <a:buAutoNum type="arabicPeriod"/>
            </a:pPr>
            <a:r>
              <a:rPr lang="en-GB" sz="900" dirty="0">
                <a:solidFill>
                  <a:srgbClr val="002060"/>
                </a:solidFill>
                <a:hlinkClick r:id="rId3"/>
              </a:rPr>
              <a:t>https://</a:t>
            </a:r>
            <a:r>
              <a:rPr lang="en-GB" sz="900" dirty="0" smtClean="0">
                <a:solidFill>
                  <a:srgbClr val="002060"/>
                </a:solidFill>
                <a:hlinkClick r:id="rId3"/>
              </a:rPr>
              <a:t>www.transfusionguidelines.org/transfusion-handbook</a:t>
            </a:r>
            <a:r>
              <a:rPr lang="en-GB" sz="900" dirty="0" smtClean="0">
                <a:solidFill>
                  <a:srgbClr val="002060"/>
                </a:solidFill>
              </a:rPr>
              <a:t> accessed 25/07/2018</a:t>
            </a:r>
          </a:p>
          <a:p>
            <a:endParaRPr lang="en-GB" sz="1050" dirty="0">
              <a:solidFill>
                <a:srgbClr val="002060"/>
              </a:solidFill>
            </a:endParaRPr>
          </a:p>
          <a:p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c1d5af-9ec2-401f-9764-4b8e1f43630e">DV6FPVU3AH3X-1-18193</_dlc_DocId>
    <_dlc_DocIdUrl xmlns="4cc1d5af-9ec2-401f-9764-4b8e1f43630e">
      <Url>https://echoevents.sharepoint.com/sites/BACCN/_layouts/15/DocIdRedir.aspx?ID=DV6FPVU3AH3X-1-18193</Url>
      <Description>DV6FPVU3AH3X-1-18193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A5DF3D15FDD24B8A75B2071489B98A" ma:contentTypeVersion="9" ma:contentTypeDescription="Create a new document." ma:contentTypeScope="" ma:versionID="8421042b8f1ceaf33e51b2718dece906">
  <xsd:schema xmlns:xsd="http://www.w3.org/2001/XMLSchema" xmlns:xs="http://www.w3.org/2001/XMLSchema" xmlns:p="http://schemas.microsoft.com/office/2006/metadata/properties" xmlns:ns2="4cc1d5af-9ec2-401f-9764-4b8e1f43630e" xmlns:ns3="b78a452d-3a0f-497c-b1b7-d27eaaabd5d3" targetNamespace="http://schemas.microsoft.com/office/2006/metadata/properties" ma:root="true" ma:fieldsID="c9c536386d5702120923df1d7a5ca040" ns2:_="" ns3:_="">
    <xsd:import namespace="4cc1d5af-9ec2-401f-9764-4b8e1f43630e"/>
    <xsd:import namespace="b78a452d-3a0f-497c-b1b7-d27eaaabd5d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1d5af-9ec2-401f-9764-4b8e1f4363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452d-3a0f-497c-b1b7-d27eaaabd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8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E37FAF-4271-4921-9DE7-C3F2ED9682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141FAC-7137-4B46-8555-6E3CB4D8503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A19A717-8BAD-4A80-AEE9-106EE6217696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cc1d5af-9ec2-401f-9764-4b8e1f43630e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116F6E96-10B7-4521-B466-36C36E1C87BC}"/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477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</dc:creator>
  <cp:lastModifiedBy>Cara Godfrey</cp:lastModifiedBy>
  <cp:revision>32</cp:revision>
  <dcterms:created xsi:type="dcterms:W3CDTF">2014-03-19T09:57:19Z</dcterms:created>
  <dcterms:modified xsi:type="dcterms:W3CDTF">2018-08-27T00:20:59Z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0x0101002EA5DF3D15FDD24B8A75B2071489B98A</vt:lpwstr>
  </property>
  <property fmtid="{D5CDD505-2E9C-101B-9397-08002B2CF9AE}" pid="3" name="_dlc_DocIdItemGuid">
    <vt:lpwstr>e36a331d-1148-4204-8d50-13e01fa43a9e</vt:lpwstr>
  </property>
</Properties>
</file>