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</p:sldIdLst>
  <p:sldSz cx="6858000" cy="9144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2" autoAdjust="0"/>
    <p:restoredTop sz="94660"/>
  </p:normalViewPr>
  <p:slideViewPr>
    <p:cSldViewPr>
      <p:cViewPr>
        <p:scale>
          <a:sx n="80" d="100"/>
          <a:sy n="80" d="100"/>
        </p:scale>
        <p:origin x="-1686" y="-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2228052-CF74-46D0-B2DA-07C9195254BA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CDDD9A-69BC-4E4D-B496-EAA7BF7167A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hyperlink" Target="http://www.cec.health.nsw.gov.au/patient-safety-programs/adult-patient-safety/between-the-flags" TargetMode="External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406469" y="5186169"/>
            <a:ext cx="1737193" cy="35530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108013" y="87375"/>
            <a:ext cx="6633356" cy="11761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93331" y="155510"/>
            <a:ext cx="534659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2">
                    <a:lumMod val="50000"/>
                  </a:schemeClr>
                </a:solidFill>
              </a:rPr>
              <a:t>Improving Patient Safety Through Early Detection of Deterioration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From Critical Care Outreach to Acute Response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08012" y="1335177"/>
            <a:ext cx="1538790" cy="74888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1700808" y="1335177"/>
            <a:ext cx="1674186" cy="747212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3451312" y="1335178"/>
            <a:ext cx="1674186" cy="37617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5205739" y="1329305"/>
            <a:ext cx="1495300" cy="74588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Tackling a storm one drop </a:t>
            </a:r>
          </a:p>
          <a:p>
            <a:pPr algn="ctr"/>
            <a:r>
              <a:rPr lang="en-GB" dirty="0"/>
              <a:t>at a time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539926" y="155509"/>
            <a:ext cx="12014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bg2">
                    <a:lumMod val="50000"/>
                  </a:schemeClr>
                </a:solidFill>
              </a:rPr>
              <a:t>BACCN Conference </a:t>
            </a:r>
            <a:r>
              <a:rPr lang="en-GB" sz="800" b="1" dirty="0" smtClean="0">
                <a:solidFill>
                  <a:schemeClr val="bg2">
                    <a:lumMod val="50000"/>
                  </a:schemeClr>
                </a:solidFill>
              </a:rPr>
              <a:t>2018</a:t>
            </a:r>
            <a:r>
              <a:rPr lang="en-GB" sz="8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GB" sz="8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sz="800" dirty="0" smtClean="0">
                <a:solidFill>
                  <a:schemeClr val="bg2">
                    <a:lumMod val="50000"/>
                  </a:schemeClr>
                </a:solidFill>
              </a:rPr>
              <a:t>17</a:t>
            </a:r>
            <a:r>
              <a:rPr lang="en-GB" sz="8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GB" sz="800" dirty="0" smtClean="0">
                <a:solidFill>
                  <a:schemeClr val="bg2">
                    <a:lumMod val="50000"/>
                  </a:schemeClr>
                </a:solidFill>
              </a:rPr>
              <a:t>&amp; 18</a:t>
            </a:r>
            <a:r>
              <a:rPr lang="en-GB" sz="8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GB" sz="8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GB" sz="800" dirty="0">
                <a:solidFill>
                  <a:schemeClr val="bg2">
                    <a:lumMod val="50000"/>
                  </a:schemeClr>
                </a:solidFill>
              </a:rPr>
              <a:t>September, </a:t>
            </a:r>
            <a:r>
              <a:rPr lang="en-GB" sz="800" dirty="0" smtClean="0">
                <a:solidFill>
                  <a:schemeClr val="bg2">
                    <a:lumMod val="50000"/>
                  </a:schemeClr>
                </a:solidFill>
              </a:rPr>
              <a:t>Bournemouth</a:t>
            </a:r>
          </a:p>
          <a:p>
            <a:r>
              <a:rPr lang="en-GB" sz="800" dirty="0" smtClean="0">
                <a:solidFill>
                  <a:schemeClr val="bg2">
                    <a:lumMod val="50000"/>
                  </a:schemeClr>
                </a:solidFill>
              </a:rPr>
              <a:t>By Emma Coutts ART </a:t>
            </a:r>
          </a:p>
          <a:p>
            <a:r>
              <a:rPr lang="en-GB" sz="800" dirty="0" smtClean="0">
                <a:solidFill>
                  <a:schemeClr val="bg2">
                    <a:lumMod val="50000"/>
                  </a:schemeClr>
                </a:solidFill>
              </a:rPr>
              <a:t>Medway NHS Foundation trust</a:t>
            </a:r>
            <a:endParaRPr lang="en-GB" sz="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1131" y="1329305"/>
            <a:ext cx="142655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2">
                    <a:lumMod val="75000"/>
                  </a:schemeClr>
                </a:solidFill>
              </a:rPr>
              <a:t>Introduction</a:t>
            </a:r>
          </a:p>
          <a:p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Mortality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and morbidity may be prevented by early recognition of deterioration and prompt resuscitation of sick </a:t>
            </a: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patients NICE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(2007) </a:t>
            </a: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GB" sz="11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Critical Care Outreach </a:t>
            </a: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teams were  assembled to provide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and support the care of sick patients on the ward </a:t>
            </a: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in line with the Department of Health (2010). </a:t>
            </a:r>
          </a:p>
          <a:p>
            <a:endParaRPr lang="en-GB" sz="1100" b="1" dirty="0" smtClean="0"/>
          </a:p>
          <a:p>
            <a:endParaRPr lang="en-GB" sz="1100" b="1" dirty="0" smtClean="0"/>
          </a:p>
          <a:p>
            <a:endParaRPr lang="en-GB" sz="1100" b="1" dirty="0"/>
          </a:p>
          <a:p>
            <a:endParaRPr lang="en-GB" sz="1100" b="1" dirty="0" smtClean="0"/>
          </a:p>
          <a:p>
            <a:endParaRPr lang="en-GB" sz="1100" b="1" dirty="0"/>
          </a:p>
          <a:p>
            <a:pPr algn="ctr"/>
            <a:endParaRPr lang="en-GB" sz="11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GB" sz="11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800" b="1" dirty="0" smtClean="0">
                <a:solidFill>
                  <a:schemeClr val="accent2">
                    <a:lumMod val="75000"/>
                  </a:schemeClr>
                </a:solidFill>
              </a:rPr>
              <a:t>(Fig1)</a:t>
            </a:r>
          </a:p>
          <a:p>
            <a:pPr algn="ctr"/>
            <a:r>
              <a:rPr lang="en-GB" sz="1100" b="1" dirty="0" smtClean="0">
                <a:solidFill>
                  <a:schemeClr val="accent2">
                    <a:lumMod val="75000"/>
                  </a:schemeClr>
                </a:solidFill>
              </a:rPr>
              <a:t>Critical </a:t>
            </a:r>
            <a:r>
              <a:rPr lang="en-GB" sz="1100" b="1" dirty="0" smtClean="0">
                <a:solidFill>
                  <a:schemeClr val="accent2">
                    <a:lumMod val="75000"/>
                  </a:schemeClr>
                </a:solidFill>
              </a:rPr>
              <a:t>Care </a:t>
            </a:r>
            <a:r>
              <a:rPr lang="en-GB" sz="1100" b="1" dirty="0" smtClean="0">
                <a:solidFill>
                  <a:schemeClr val="accent2">
                    <a:lumMod val="75000"/>
                  </a:schemeClr>
                </a:solidFill>
              </a:rPr>
              <a:t>Outreach Medway</a:t>
            </a:r>
            <a:endParaRPr lang="en-GB" sz="11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9 nurses Band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6-7.  </a:t>
            </a:r>
            <a:endParaRPr lang="en-GB" sz="11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Referrals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were taken via bleep system with no clear guidance as to when to refer </a:t>
            </a:r>
            <a:endParaRPr lang="en-GB" sz="11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team were based in the Surgical High Dependency Unit.  </a:t>
            </a:r>
            <a:endParaRPr lang="en-GB" sz="11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There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was 1 nurse covering the hospital day and night Patients </a:t>
            </a: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 often needed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admitting to </a:t>
            </a: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HDU/ICU.</a:t>
            </a:r>
            <a:endParaRPr lang="en-GB" sz="11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sz="1100" b="1" dirty="0"/>
          </a:p>
          <a:p>
            <a:endParaRPr lang="en-GB" sz="1100" b="1" dirty="0" smtClean="0"/>
          </a:p>
          <a:p>
            <a:r>
              <a:rPr lang="en-GB" sz="1100" b="1" dirty="0" smtClean="0"/>
              <a:t>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7819" y="1329305"/>
            <a:ext cx="1728650" cy="8079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2">
                    <a:lumMod val="75000"/>
                  </a:schemeClr>
                </a:solidFill>
              </a:rPr>
              <a:t>Why </a:t>
            </a:r>
            <a:r>
              <a:rPr lang="en-GB" sz="1100" b="1" dirty="0" smtClean="0">
                <a:solidFill>
                  <a:schemeClr val="accent2">
                    <a:lumMod val="75000"/>
                  </a:schemeClr>
                </a:solidFill>
              </a:rPr>
              <a:t>Change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To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Improve our patients safety and prevent </a:t>
            </a: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deterioration.</a:t>
            </a:r>
            <a:endParaRPr lang="en-GB" sz="1100" dirty="0">
              <a:solidFill>
                <a:schemeClr val="accent2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Ensure we deliver the  right care, at  the right place at the  right time.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Reduce CU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/ HDU </a:t>
            </a: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admission</a:t>
            </a:r>
          </a:p>
          <a:p>
            <a:pPr algn="ctr"/>
            <a:endParaRPr lang="en-GB" sz="11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accent2">
                    <a:lumMod val="75000"/>
                  </a:schemeClr>
                </a:solidFill>
              </a:rPr>
              <a:t>What </a:t>
            </a:r>
            <a:r>
              <a:rPr lang="en-GB" sz="1100" b="1" dirty="0" smtClean="0">
                <a:solidFill>
                  <a:schemeClr val="accent2">
                    <a:lumMod val="75000"/>
                  </a:schemeClr>
                </a:solidFill>
              </a:rPr>
              <a:t>Changed</a:t>
            </a:r>
          </a:p>
          <a:p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Nice (2007)  Recommend a set of clear guidelines for escalation</a:t>
            </a:r>
          </a:p>
          <a:p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team was expanded  to 12 whole time </a:t>
            </a: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equivalents.   </a:t>
            </a:r>
          </a:p>
          <a:p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nurses covering both day and nights with a 3rd nurse covering the busiest time of the day between </a:t>
            </a: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18:00-02:30. </a:t>
            </a:r>
          </a:p>
          <a:p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team </a:t>
            </a: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led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by 3 Band 8 Advanced Clinical </a:t>
            </a: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Practitioners. </a:t>
            </a:r>
          </a:p>
          <a:p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Staff using NEWS expected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to refer any patients who scored above 4 in total or 3 in one single observation </a:t>
            </a:r>
            <a:endParaRPr lang="en-GB" sz="11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The ART team would aim to review the patients referred as follows:</a:t>
            </a:r>
          </a:p>
          <a:p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Patients with NEWS ≤ 4 </a:t>
            </a: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–</a:t>
            </a:r>
          </a:p>
          <a:p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within 60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minutes</a:t>
            </a:r>
          </a:p>
          <a:p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Patients with NEWS ≥ 5 </a:t>
            </a: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</a:p>
          <a:p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within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45 minutes</a:t>
            </a:r>
          </a:p>
          <a:p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Patients with NEWS ≥ 7 – immediately</a:t>
            </a:r>
          </a:p>
          <a:p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Patients with new AKI 2 or 3 - within 4 hours</a:t>
            </a:r>
          </a:p>
          <a:p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Patients with Sepsis suspected - </a:t>
            </a: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</a:p>
          <a:p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within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30 minutes</a:t>
            </a:r>
          </a:p>
          <a:p>
            <a:endParaRPr lang="en-GB" sz="1100" dirty="0" smtClean="0"/>
          </a:p>
          <a:p>
            <a:endParaRPr lang="en-GB" sz="1200" dirty="0" smtClean="0"/>
          </a:p>
          <a:p>
            <a:endParaRPr lang="en-GB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3471784" y="1451813"/>
            <a:ext cx="1705662" cy="373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Critical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care step-down patients should be reviewed </a:t>
            </a: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within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4 hours of discharge from any critical care unit and 12 hourly for 36 hours</a:t>
            </a:r>
          </a:p>
          <a:p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Any patient who has a NEWS ≥ 7 needs escalation to a senior clinician and should be referred </a:t>
            </a: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to ART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or a Foundation Doctor to an </a:t>
            </a:r>
            <a:r>
              <a:rPr lang="en-GB" sz="1100" dirty="0" err="1">
                <a:solidFill>
                  <a:schemeClr val="accent2">
                    <a:lumMod val="75000"/>
                  </a:schemeClr>
                </a:solidFill>
              </a:rPr>
              <a:t>SpR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 24:7.</a:t>
            </a:r>
          </a:p>
          <a:p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Any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patient who is failing to respond to a response team plan after 4 hours should be escalated to the appropriate speciality Consultant 24:7 by the ART or speciality </a:t>
            </a:r>
            <a:r>
              <a:rPr lang="en-GB" sz="1100" dirty="0" err="1" smtClean="0">
                <a:solidFill>
                  <a:schemeClr val="accent2">
                    <a:lumMod val="75000"/>
                  </a:schemeClr>
                </a:solidFill>
              </a:rPr>
              <a:t>SpR</a:t>
            </a:r>
            <a:endParaRPr lang="en-GB" sz="11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GB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50" y="4393208"/>
            <a:ext cx="1360312" cy="1149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884" y="5542222"/>
            <a:ext cx="1002185" cy="269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330" y="5919141"/>
            <a:ext cx="1350150" cy="362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984" y="1395513"/>
            <a:ext cx="937728" cy="352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135" y="6623865"/>
            <a:ext cx="1362555" cy="1858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884" y="6301551"/>
            <a:ext cx="1075960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20036" y="5279103"/>
            <a:ext cx="11367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GB" sz="1100" b="1" baseline="30000" dirty="0" smtClean="0">
                <a:solidFill>
                  <a:schemeClr val="accent2">
                    <a:lumMod val="75000"/>
                  </a:schemeClr>
                </a:solidFill>
              </a:rPr>
              <a:t>St</a:t>
            </a:r>
            <a:r>
              <a:rPr lang="en-GB" sz="1100" b="1" dirty="0" smtClean="0">
                <a:solidFill>
                  <a:schemeClr val="accent2">
                    <a:lumMod val="75000"/>
                  </a:schemeClr>
                </a:solidFill>
              </a:rPr>
              <a:t>  Year review</a:t>
            </a:r>
            <a:endParaRPr lang="en-GB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276" y="1775977"/>
            <a:ext cx="1062594" cy="1283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700" y="3146769"/>
            <a:ext cx="1267828" cy="344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214" y="3559932"/>
            <a:ext cx="1092719" cy="1015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11198" y="6141246"/>
            <a:ext cx="14953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2">
                    <a:lumMod val="75000"/>
                  </a:schemeClr>
                </a:solidFill>
              </a:rPr>
              <a:t>What Next</a:t>
            </a:r>
          </a:p>
          <a:p>
            <a:r>
              <a:rPr lang="en-GB" sz="1000" dirty="0">
                <a:solidFill>
                  <a:schemeClr val="accent2">
                    <a:lumMod val="75000"/>
                  </a:schemeClr>
                </a:solidFill>
              </a:rPr>
              <a:t>Advanced nurse </a:t>
            </a:r>
            <a:r>
              <a:rPr lang="en-GB" sz="1000" dirty="0" smtClean="0">
                <a:solidFill>
                  <a:schemeClr val="accent2">
                    <a:lumMod val="75000"/>
                  </a:schemeClr>
                </a:solidFill>
              </a:rPr>
              <a:t>practitioners. </a:t>
            </a:r>
            <a:endParaRPr lang="en-GB" sz="1000" dirty="0">
              <a:solidFill>
                <a:schemeClr val="accent2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000" dirty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GB" sz="1000" dirty="0" smtClean="0">
                <a:solidFill>
                  <a:schemeClr val="accent2">
                    <a:lumMod val="75000"/>
                  </a:schemeClr>
                </a:solidFill>
              </a:rPr>
              <a:t>linical practice at Advanced Level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000" dirty="0" smtClean="0">
                <a:solidFill>
                  <a:schemeClr val="accent2">
                    <a:lumMod val="75000"/>
                  </a:schemeClr>
                </a:solidFill>
              </a:rPr>
              <a:t>Management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000" dirty="0" smtClean="0">
                <a:solidFill>
                  <a:schemeClr val="accent2">
                    <a:lumMod val="75000"/>
                  </a:schemeClr>
                </a:solidFill>
              </a:rPr>
              <a:t>Clinical Leadership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000" dirty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GB" sz="1000" dirty="0" smtClean="0">
                <a:solidFill>
                  <a:schemeClr val="accent2">
                    <a:lumMod val="75000"/>
                  </a:schemeClr>
                </a:solidFill>
              </a:rPr>
              <a:t>ducation 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GB" sz="1000" dirty="0" smtClean="0">
                <a:solidFill>
                  <a:schemeClr val="accent2">
                    <a:lumMod val="75000"/>
                  </a:schemeClr>
                </a:solidFill>
              </a:rPr>
              <a:t>Research.</a:t>
            </a:r>
          </a:p>
          <a:p>
            <a:pPr algn="ctr"/>
            <a:r>
              <a:rPr lang="en-GB" sz="1000" b="1" dirty="0" smtClean="0">
                <a:solidFill>
                  <a:schemeClr val="accent2">
                    <a:lumMod val="75000"/>
                  </a:schemeClr>
                </a:solidFill>
              </a:rPr>
              <a:t>What it Means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Improved treatment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time to diagnose and treat patients </a:t>
            </a:r>
            <a:endParaRPr lang="en-GB" sz="11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Higher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skilled </a:t>
            </a:r>
            <a:endParaRPr lang="en-GB" sz="11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Holistic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Care </a:t>
            </a:r>
          </a:p>
          <a:p>
            <a:endParaRPr lang="en-GB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77446" y="4601994"/>
            <a:ext cx="15546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2">
                    <a:lumMod val="75000"/>
                  </a:schemeClr>
                </a:solidFill>
              </a:rPr>
              <a:t>Conclusion</a:t>
            </a:r>
          </a:p>
          <a:p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new guidelines and emphasis on early </a:t>
            </a: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intervention has improved patient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safety by decreasing deterioration </a:t>
            </a:r>
            <a:r>
              <a:rPr lang="en-GB" sz="1100" dirty="0" smtClean="0">
                <a:solidFill>
                  <a:schemeClr val="accent2">
                    <a:lumMod val="75000"/>
                  </a:schemeClr>
                </a:solidFill>
              </a:rPr>
              <a:t>and averted 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critical care admissions.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318" y="8829640"/>
            <a:ext cx="674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>
                <a:solidFill>
                  <a:schemeClr val="accent2">
                    <a:lumMod val="75000"/>
                  </a:schemeClr>
                </a:solidFill>
              </a:rPr>
              <a:t>National </a:t>
            </a:r>
            <a:r>
              <a:rPr lang="en-GB" sz="600" dirty="0">
                <a:solidFill>
                  <a:schemeClr val="accent2">
                    <a:lumMod val="75000"/>
                  </a:schemeClr>
                </a:solidFill>
              </a:rPr>
              <a:t>Institute for Clinical Health and Care Excellence (2007) Acutely ill adults in hospital: recognising and responding to deterioration https://www.nice.org.uk/Guidance/CG50    Accessed </a:t>
            </a:r>
            <a:r>
              <a:rPr lang="en-GB" sz="600" dirty="0" smtClean="0">
                <a:solidFill>
                  <a:schemeClr val="accent2">
                    <a:lumMod val="75000"/>
                  </a:schemeClr>
                </a:solidFill>
              </a:rPr>
              <a:t>23/05/2018</a:t>
            </a:r>
            <a:r>
              <a:rPr lang="en-GB" sz="600" dirty="0"/>
              <a:t>,  </a:t>
            </a:r>
            <a:endParaRPr lang="en-GB" sz="600" dirty="0" smtClean="0"/>
          </a:p>
          <a:p>
            <a:r>
              <a:rPr lang="en-GB" sz="600" dirty="0" smtClean="0"/>
              <a:t>Fig 1  </a:t>
            </a:r>
            <a:r>
              <a:rPr lang="en-GB" sz="600" dirty="0" smtClean="0">
                <a:hlinkClick r:id="rId11"/>
              </a:rPr>
              <a:t>http</a:t>
            </a:r>
            <a:r>
              <a:rPr lang="en-GB" sz="600" dirty="0">
                <a:hlinkClick r:id="rId11"/>
              </a:rPr>
              <a:t>://</a:t>
            </a:r>
            <a:r>
              <a:rPr lang="en-GB" sz="600" dirty="0" smtClean="0">
                <a:hlinkClick r:id="rId11"/>
              </a:rPr>
              <a:t>www.cec.health.nsw.gov.au/patient-safety-programs/adult-patient-safety/between-the-flags</a:t>
            </a:r>
            <a:r>
              <a:rPr lang="en-GB" sz="600" dirty="0" smtClean="0"/>
              <a:t> Accessed 23/05/2018</a:t>
            </a:r>
            <a:endParaRPr lang="en-GB" sz="600" dirty="0"/>
          </a:p>
          <a:p>
            <a:r>
              <a:rPr lang="en-GB" sz="600" dirty="0" smtClean="0"/>
              <a:t>   </a:t>
            </a:r>
            <a:endParaRPr lang="en-GB" sz="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c1d5af-9ec2-401f-9764-4b8e1f43630e">DV6FPVU3AH3X-1-18175</_dlc_DocId>
    <_dlc_DocIdUrl xmlns="4cc1d5af-9ec2-401f-9764-4b8e1f43630e">
      <Url>https://echoevents.sharepoint.com/sites/BACCN/_layouts/15/DocIdRedir.aspx?ID=DV6FPVU3AH3X-1-18175</Url>
      <Description>DV6FPVU3AH3X-1-18175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A5DF3D15FDD24B8A75B2071489B98A" ma:contentTypeVersion="9" ma:contentTypeDescription="Create a new document." ma:contentTypeScope="" ma:versionID="8421042b8f1ceaf33e51b2718dece906">
  <xsd:schema xmlns:xsd="http://www.w3.org/2001/XMLSchema" xmlns:xs="http://www.w3.org/2001/XMLSchema" xmlns:p="http://schemas.microsoft.com/office/2006/metadata/properties" xmlns:ns2="4cc1d5af-9ec2-401f-9764-4b8e1f43630e" xmlns:ns3="b78a452d-3a0f-497c-b1b7-d27eaaabd5d3" targetNamespace="http://schemas.microsoft.com/office/2006/metadata/properties" ma:root="true" ma:fieldsID="c9c536386d5702120923df1d7a5ca040" ns2:_="" ns3:_="">
    <xsd:import namespace="4cc1d5af-9ec2-401f-9764-4b8e1f43630e"/>
    <xsd:import namespace="b78a452d-3a0f-497c-b1b7-d27eaaabd5d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1d5af-9ec2-401f-9764-4b8e1f43630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a452d-3a0f-497c-b1b7-d27eaaabd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8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19A717-8BAD-4A80-AEE9-106EE6217696}">
  <ds:schemaRefs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4cc1d5af-9ec2-401f-9764-4b8e1f43630e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D141FAC-7137-4B46-8555-6E3CB4D8503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4E37FAF-4271-4921-9DE7-C3F2ED96827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7A94A80-0123-4F76-B872-0D992323F58D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1597</TotalTime>
  <Words>476</Words>
  <Application>Microsoft Office PowerPoint</Application>
  <PresentationFormat>On-screen Show (4:3)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Waveform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claire</dc:creator>
  <cp:lastModifiedBy>Coutts Emma (RPA) Medway Trust</cp:lastModifiedBy>
  <cp:revision>29</cp:revision>
  <dcterms:created xsi:type="dcterms:W3CDTF">2014-03-19T09:57:19Z</dcterms:created>
  <dcterms:modified xsi:type="dcterms:W3CDTF">2018-08-27T19:43:43Z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0x0101002EA5DF3D15FDD24B8A75B2071489B98A</vt:lpwstr>
  </property>
  <property fmtid="{D5CDD505-2E9C-101B-9397-08002B2CF9AE}" pid="3" name="_dlc_DocIdItemGuid">
    <vt:lpwstr>82ac1239-fd51-438c-98cf-d3922bc803fe</vt:lpwstr>
  </property>
</Properties>
</file>