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81" r:id="rId11"/>
    <p:sldId id="278" r:id="rId12"/>
    <p:sldId id="279" r:id="rId13"/>
    <p:sldId id="280" r:id="rId14"/>
    <p:sldId id="283" r:id="rId15"/>
    <p:sldId id="260" r:id="rId16"/>
    <p:sldId id="269" r:id="rId17"/>
    <p:sldId id="275" r:id="rId18"/>
    <p:sldId id="258" r:id="rId19"/>
    <p:sldId id="288" r:id="rId20"/>
    <p:sldId id="289" r:id="rId21"/>
    <p:sldId id="290" r:id="rId22"/>
    <p:sldId id="270" r:id="rId23"/>
    <p:sldId id="271" r:id="rId24"/>
    <p:sldId id="272" r:id="rId25"/>
    <p:sldId id="259" r:id="rId26"/>
    <p:sldId id="273" r:id="rId27"/>
    <p:sldId id="274" r:id="rId28"/>
    <p:sldId id="300" r:id="rId29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B9D11-560F-4264-A53E-9902B976C015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51C1E-F484-42EC-9247-9FC403ED6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389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1D0A0-DB65-4826-8D89-74BA79CF130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354F8-674B-4CDA-A71B-EBC677389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95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354F8-674B-4CDA-A71B-EBC67738920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4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Sigmoidal</a:t>
            </a:r>
            <a:r>
              <a:rPr lang="en-GB" baseline="0" dirty="0"/>
              <a:t> curve</a:t>
            </a:r>
          </a:p>
          <a:p>
            <a:r>
              <a:rPr lang="en-GB" baseline="0" dirty="0"/>
              <a:t>Oxygen does not bind easily to haemoglobin</a:t>
            </a:r>
          </a:p>
          <a:p>
            <a:r>
              <a:rPr lang="en-GB" baseline="0" dirty="0"/>
              <a:t>Think of a haemoglobin cell as having 4 receptor points.  As the first part binds, it sends out a signal to the next point which has a greater affinity and so on.</a:t>
            </a:r>
          </a:p>
          <a:p>
            <a:r>
              <a:rPr lang="en-GB" baseline="0" dirty="0"/>
              <a:t>P50 point, need more oxygen to gain affinity</a:t>
            </a:r>
          </a:p>
          <a:p>
            <a:r>
              <a:rPr lang="en-GB" baseline="0" dirty="0"/>
              <a:t>To the right, less affinity.</a:t>
            </a:r>
          </a:p>
          <a:p>
            <a:r>
              <a:rPr lang="en-GB" baseline="0" dirty="0" err="1"/>
              <a:t>Diphosphoglycerate</a:t>
            </a:r>
            <a:r>
              <a:rPr lang="en-GB" baseline="0" dirty="0"/>
              <a:t> 2 &amp; 3; increase in DPG decreases oxygen affinity and vice versa (enzyme involved </a:t>
            </a:r>
            <a:r>
              <a:rPr lang="en-GB" baseline="0"/>
              <a:t>in glycolysis)</a:t>
            </a:r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354F8-674B-4CDA-A71B-EBC67738920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57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0.metrouniforms.com/images/P/S107-PLU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3316" y="465826"/>
            <a:ext cx="2281511" cy="24254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1202"/>
            <a:ext cx="7772400" cy="1780108"/>
          </a:xfrm>
        </p:spPr>
        <p:txBody>
          <a:bodyPr/>
          <a:lstStyle/>
          <a:p>
            <a:r>
              <a:rPr lang="en-GB" dirty="0"/>
              <a:t>Respiratory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01058"/>
            <a:ext cx="6400800" cy="1473200"/>
          </a:xfrm>
        </p:spPr>
        <p:txBody>
          <a:bodyPr/>
          <a:lstStyle/>
          <a:p>
            <a:r>
              <a:rPr lang="en-GB" dirty="0"/>
              <a:t>Basic Assessment in Critical Care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594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Remember dead space!!</a:t>
            </a:r>
          </a:p>
          <a:p>
            <a:r>
              <a:rPr lang="en-GB" dirty="0"/>
              <a:t>Anatomical dead space:</a:t>
            </a:r>
          </a:p>
          <a:p>
            <a:pPr lvl="1"/>
            <a:r>
              <a:rPr lang="en-GB" dirty="0"/>
              <a:t>Consists of upper airways and larger airways unable to make gas exchange. ~150mls in an 70 kg adult or around                    2-2.5mls/kg/IBW</a:t>
            </a:r>
          </a:p>
          <a:p>
            <a:r>
              <a:rPr lang="en-GB" dirty="0"/>
              <a:t>Alveolar dead space:</a:t>
            </a:r>
          </a:p>
          <a:p>
            <a:pPr lvl="1"/>
            <a:r>
              <a:rPr lang="en-GB" dirty="0"/>
              <a:t>Alveolar ventilated but not perfused (V/Q mismatch)</a:t>
            </a:r>
          </a:p>
          <a:p>
            <a:r>
              <a:rPr lang="en-GB" dirty="0"/>
              <a:t>Physiological dead space:</a:t>
            </a:r>
          </a:p>
          <a:p>
            <a:pPr lvl="1"/>
            <a:r>
              <a:rPr lang="en-GB" dirty="0"/>
              <a:t>Sum of both of the above, or effects such as pulmonary oedema, excess secretions and aspiration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Pathophysiology</a:t>
            </a:r>
          </a:p>
        </p:txBody>
      </p:sp>
    </p:spTree>
    <p:extLst>
      <p:ext uri="{BB962C8B-B14F-4D97-AF65-F5344CB8AC3E}">
        <p14:creationId xmlns:p14="http://schemas.microsoft.com/office/powerpoint/2010/main" val="1706613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Pathophysiology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Pneumocytes:</a:t>
            </a:r>
          </a:p>
          <a:p>
            <a:pPr lvl="1"/>
            <a:r>
              <a:rPr lang="en-GB" dirty="0"/>
              <a:t>Type 1: </a:t>
            </a:r>
          </a:p>
          <a:p>
            <a:pPr lvl="2"/>
            <a:r>
              <a:rPr lang="en-GB" dirty="0"/>
              <a:t>Cover 90-95% of alveolar surface area</a:t>
            </a:r>
          </a:p>
          <a:p>
            <a:pPr lvl="2"/>
            <a:r>
              <a:rPr lang="en-GB" dirty="0"/>
              <a:t>Squamous cell</a:t>
            </a:r>
          </a:p>
          <a:p>
            <a:pPr lvl="1"/>
            <a:r>
              <a:rPr lang="en-GB" dirty="0"/>
              <a:t>Type 2:</a:t>
            </a:r>
          </a:p>
          <a:p>
            <a:pPr lvl="2"/>
            <a:r>
              <a:rPr lang="en-GB" dirty="0"/>
              <a:t>Small percentage of these</a:t>
            </a:r>
          </a:p>
          <a:p>
            <a:pPr lvl="2"/>
            <a:r>
              <a:rPr lang="en-GB" dirty="0"/>
              <a:t>Involved in surfactant production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81" y="2679192"/>
            <a:ext cx="3517750" cy="3178884"/>
          </a:xfrm>
        </p:spPr>
      </p:pic>
    </p:spTree>
    <p:extLst>
      <p:ext uri="{BB962C8B-B14F-4D97-AF65-F5344CB8AC3E}">
        <p14:creationId xmlns:p14="http://schemas.microsoft.com/office/powerpoint/2010/main" val="2538597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Gas exchange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566" y="2679192"/>
            <a:ext cx="3558354" cy="3345090"/>
          </a:xfrm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842324" y="2679192"/>
            <a:ext cx="3822192" cy="344728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Large capillary network surrounding each alveoli</a:t>
            </a:r>
          </a:p>
          <a:p>
            <a:r>
              <a:rPr lang="en-GB" dirty="0"/>
              <a:t>Single cell exchange</a:t>
            </a:r>
          </a:p>
          <a:p>
            <a:r>
              <a:rPr lang="en-GB" dirty="0"/>
              <a:t>Simple diffusion of both gases from higher concentration to a lower concentration</a:t>
            </a:r>
          </a:p>
          <a:p>
            <a:r>
              <a:rPr lang="en-GB" dirty="0"/>
              <a:t>Utilised with the Bohr and Haldane effect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963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Gas exchange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Bohr Effect:</a:t>
            </a:r>
          </a:p>
          <a:p>
            <a:pPr lvl="1"/>
            <a:r>
              <a:rPr lang="en-GB" dirty="0"/>
              <a:t>Affinity of oxygen binding to haemoglobin</a:t>
            </a:r>
          </a:p>
          <a:p>
            <a:pPr lvl="1"/>
            <a:r>
              <a:rPr lang="en-GB" dirty="0"/>
              <a:t>Related to temperature and pH of the blood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Haldane Effect:</a:t>
            </a:r>
          </a:p>
          <a:p>
            <a:pPr lvl="1"/>
            <a:r>
              <a:rPr lang="en-GB" dirty="0"/>
              <a:t>Once deoxygenation takes place, the affinity of the blood to uptake carbon dioxide is increased</a:t>
            </a:r>
          </a:p>
        </p:txBody>
      </p:sp>
    </p:spTree>
    <p:extLst>
      <p:ext uri="{BB962C8B-B14F-4D97-AF65-F5344CB8AC3E}">
        <p14:creationId xmlns:p14="http://schemas.microsoft.com/office/powerpoint/2010/main" val="37810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466" y="2592593"/>
            <a:ext cx="5561703" cy="376517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Oxyhaemoglobin Disassociation Curve</a:t>
            </a:r>
          </a:p>
        </p:txBody>
      </p:sp>
    </p:spTree>
    <p:extLst>
      <p:ext uri="{BB962C8B-B14F-4D97-AF65-F5344CB8AC3E}">
        <p14:creationId xmlns:p14="http://schemas.microsoft.com/office/powerpoint/2010/main" val="1855014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Look:</a:t>
            </a:r>
          </a:p>
          <a:p>
            <a:pPr lvl="1"/>
            <a:r>
              <a:rPr lang="en-GB" dirty="0"/>
              <a:t>Colour – central colour</a:t>
            </a:r>
          </a:p>
          <a:p>
            <a:pPr lvl="2"/>
            <a:r>
              <a:rPr lang="en-GB" dirty="0"/>
              <a:t>Any cyanosis?</a:t>
            </a:r>
          </a:p>
          <a:p>
            <a:pPr lvl="2"/>
            <a:r>
              <a:rPr lang="en-GB" dirty="0"/>
              <a:t>Red or flushed face?</a:t>
            </a:r>
          </a:p>
          <a:p>
            <a:pPr lvl="1"/>
            <a:r>
              <a:rPr lang="en-GB" dirty="0"/>
              <a:t>Patient condition</a:t>
            </a:r>
          </a:p>
          <a:p>
            <a:pPr lvl="2"/>
            <a:r>
              <a:rPr lang="en-GB" dirty="0"/>
              <a:t>Signs of perspiration?</a:t>
            </a:r>
          </a:p>
          <a:p>
            <a:pPr lvl="2"/>
            <a:r>
              <a:rPr lang="en-GB" dirty="0"/>
              <a:t>Able to speak in full sentences (if no ETT or tracheostomy)?</a:t>
            </a:r>
          </a:p>
          <a:p>
            <a:pPr lvl="2"/>
            <a:r>
              <a:rPr lang="en-GB" dirty="0"/>
              <a:t>Restless?</a:t>
            </a:r>
          </a:p>
          <a:p>
            <a:pPr lvl="2"/>
            <a:r>
              <a:rPr lang="en-GB" dirty="0"/>
              <a:t>Confused?</a:t>
            </a:r>
          </a:p>
          <a:p>
            <a:pPr lvl="2"/>
            <a:r>
              <a:rPr lang="en-GB" dirty="0"/>
              <a:t>Distressed?</a:t>
            </a:r>
          </a:p>
          <a:p>
            <a:pPr lvl="2"/>
            <a:r>
              <a:rPr lang="en-GB" dirty="0"/>
              <a:t>Patient’s posture?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4130113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 of breathing:</a:t>
            </a:r>
          </a:p>
          <a:p>
            <a:pPr lvl="1"/>
            <a:r>
              <a:rPr lang="en-GB" dirty="0"/>
              <a:t>Respiratory rate?</a:t>
            </a:r>
          </a:p>
          <a:p>
            <a:pPr lvl="1"/>
            <a:r>
              <a:rPr lang="en-GB" dirty="0"/>
              <a:t>Respiratory pattern:</a:t>
            </a:r>
          </a:p>
          <a:p>
            <a:pPr lvl="2"/>
            <a:r>
              <a:rPr lang="en-GB" dirty="0"/>
              <a:t>Regular or irregular?</a:t>
            </a:r>
          </a:p>
          <a:p>
            <a:pPr marL="627063" lvl="2" indent="0">
              <a:buNone/>
            </a:pPr>
            <a:endParaRPr lang="en-GB" dirty="0"/>
          </a:p>
          <a:p>
            <a:pPr lvl="1"/>
            <a:r>
              <a:rPr lang="en-GB" dirty="0"/>
              <a:t>Depth of breathing:</a:t>
            </a:r>
          </a:p>
          <a:p>
            <a:pPr lvl="2"/>
            <a:r>
              <a:rPr lang="en-GB" dirty="0"/>
              <a:t>Shallow breathing?</a:t>
            </a:r>
          </a:p>
          <a:p>
            <a:pPr lvl="2"/>
            <a:r>
              <a:rPr lang="en-GB" dirty="0"/>
              <a:t>Apical breathing?</a:t>
            </a:r>
          </a:p>
          <a:p>
            <a:pPr lvl="2"/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GB" dirty="0"/>
              <a:t>Chest movement:</a:t>
            </a:r>
          </a:p>
          <a:p>
            <a:pPr lvl="1"/>
            <a:r>
              <a:rPr lang="en-GB" dirty="0"/>
              <a:t>Unilateral?</a:t>
            </a:r>
          </a:p>
          <a:p>
            <a:pPr lvl="1"/>
            <a:r>
              <a:rPr lang="en-GB" dirty="0"/>
              <a:t>Bilateral?</a:t>
            </a:r>
          </a:p>
          <a:p>
            <a:pPr marL="301943" lvl="1" indent="0">
              <a:buNone/>
            </a:pPr>
            <a:endParaRPr lang="en-GB" dirty="0"/>
          </a:p>
          <a:p>
            <a:r>
              <a:rPr lang="en-GB" dirty="0"/>
              <a:t>Trachea central?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Bulging neck veins?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632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Use of accessory muscles:</a:t>
            </a:r>
          </a:p>
          <a:p>
            <a:pPr lvl="1"/>
            <a:r>
              <a:rPr lang="en-GB" dirty="0"/>
              <a:t>Scalane</a:t>
            </a:r>
          </a:p>
          <a:p>
            <a:pPr lvl="1"/>
            <a:r>
              <a:rPr lang="en-GB" dirty="0"/>
              <a:t>Pectoralis</a:t>
            </a:r>
          </a:p>
          <a:p>
            <a:pPr lvl="1"/>
            <a:r>
              <a:rPr lang="en-GB" dirty="0"/>
              <a:t>Trapezius</a:t>
            </a:r>
          </a:p>
          <a:p>
            <a:pPr lvl="1"/>
            <a:r>
              <a:rPr lang="en-GB" dirty="0"/>
              <a:t>Sternocleidomastoid </a:t>
            </a:r>
          </a:p>
          <a:p>
            <a:pPr lvl="1"/>
            <a:r>
              <a:rPr lang="en-GB" dirty="0"/>
              <a:t>External intercostals</a:t>
            </a:r>
          </a:p>
          <a:p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59170"/>
            <a:ext cx="3822700" cy="3287522"/>
          </a:xfrm>
        </p:spPr>
      </p:pic>
    </p:spTree>
    <p:extLst>
      <p:ext uri="{BB962C8B-B14F-4D97-AF65-F5344CB8AC3E}">
        <p14:creationId xmlns:p14="http://schemas.microsoft.com/office/powerpoint/2010/main" val="318531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Listen: (before auscultation)</a:t>
            </a:r>
          </a:p>
          <a:p>
            <a:pPr lvl="1"/>
            <a:r>
              <a:rPr lang="en-GB" dirty="0"/>
              <a:t>Any audible sounds?</a:t>
            </a:r>
          </a:p>
          <a:p>
            <a:pPr lvl="2"/>
            <a:r>
              <a:rPr lang="en-GB" b="1" dirty="0"/>
              <a:t>Stridor</a:t>
            </a:r>
            <a:r>
              <a:rPr lang="en-GB" dirty="0"/>
              <a:t> -  narrowing or obstruction of upper airway </a:t>
            </a:r>
          </a:p>
          <a:p>
            <a:pPr lvl="2"/>
            <a:r>
              <a:rPr lang="en-GB" b="1" dirty="0"/>
              <a:t>Wheeze</a:t>
            </a:r>
            <a:r>
              <a:rPr lang="en-GB" dirty="0"/>
              <a:t> – narrowing of lower airways </a:t>
            </a:r>
          </a:p>
          <a:p>
            <a:pPr lvl="2"/>
            <a:r>
              <a:rPr lang="en-GB" b="1" dirty="0"/>
              <a:t>Ruttling</a:t>
            </a:r>
            <a:r>
              <a:rPr lang="en-GB" dirty="0"/>
              <a:t> – secretions present</a:t>
            </a:r>
          </a:p>
          <a:p>
            <a:pPr lvl="1"/>
            <a:r>
              <a:rPr lang="en-GB" dirty="0"/>
              <a:t>Are there upper airway secretions or obvious issues?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3190053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Symbol" pitchFamily="18" charset="2"/>
              <a:buNone/>
              <a:defRPr/>
            </a:pPr>
            <a:r>
              <a:rPr lang="en-GB" altLang="en-US" b="1" dirty="0" err="1">
                <a:solidFill>
                  <a:srgbClr val="FF0000"/>
                </a:solidFill>
                <a:latin typeface="Arial" pitchFamily="34" charset="0"/>
              </a:rPr>
              <a:t>Tachypnoea</a:t>
            </a:r>
            <a:r>
              <a:rPr lang="en-GB" altLang="en-US" b="1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Arial" pitchFamily="34" charset="0"/>
              </a:rPr>
              <a:t>is </a:t>
            </a: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an abnormally rapid rate of breathing</a:t>
            </a:r>
            <a:br>
              <a:rPr lang="en-GB" altLang="en-US" dirty="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20 bpm] and is usually one of the first indications of</a:t>
            </a:r>
            <a:br>
              <a:rPr lang="en-GB" altLang="en-US" dirty="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respiratory distress</a:t>
            </a:r>
            <a:br>
              <a:rPr lang="en-GB" altLang="en-US" dirty="0">
                <a:solidFill>
                  <a:srgbClr val="00007C"/>
                </a:solidFill>
                <a:latin typeface="Arial" pitchFamily="34" charset="0"/>
              </a:rPr>
            </a:br>
            <a:endParaRPr lang="en-GB" altLang="en-US" dirty="0">
              <a:solidFill>
                <a:srgbClr val="00007C"/>
              </a:solidFill>
              <a:latin typeface="Arial" pitchFamily="34" charset="0"/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en-GB" altLang="en-US" b="1" dirty="0" err="1">
                <a:solidFill>
                  <a:srgbClr val="FF0000"/>
                </a:solidFill>
                <a:latin typeface="Arial" pitchFamily="34" charset="0"/>
              </a:rPr>
              <a:t>Bradypnoea</a:t>
            </a:r>
            <a:r>
              <a:rPr lang="en-GB" altLang="en-US" b="1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Arial" pitchFamily="34" charset="0"/>
              </a:rPr>
              <a:t>is </a:t>
            </a: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an abnormally slow rate of breathing</a:t>
            </a:r>
            <a:br>
              <a:rPr lang="en-GB" altLang="en-US" dirty="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12 bpm], which can indicate severe deterioration in</a:t>
            </a:r>
            <a:br>
              <a:rPr lang="en-GB" altLang="en-US" dirty="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the patient</a:t>
            </a:r>
            <a:r>
              <a:rPr lang="en-GB" altLang="en-US" dirty="0">
                <a:solidFill>
                  <a:srgbClr val="00007C"/>
                </a:solidFill>
                <a:latin typeface="Times New Roman"/>
              </a:rPr>
              <a:t>’</a:t>
            </a: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s condition. Possible causes include</a:t>
            </a:r>
            <a:br>
              <a:rPr lang="en-GB" altLang="en-US" dirty="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fatigue, hypothermia, and central nervous system</a:t>
            </a:r>
            <a:br>
              <a:rPr lang="en-GB" altLang="en-US" dirty="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dirty="0">
                <a:solidFill>
                  <a:srgbClr val="00007C"/>
                </a:solidFill>
                <a:latin typeface="Arial" pitchFamily="34" charset="0"/>
              </a:rPr>
              <a:t>depression and drugs such as opiates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20713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altLang="en-US" b="1" dirty="0">
                <a:latin typeface="Arial" pitchFamily="34" charset="0"/>
              </a:rPr>
              <a:t>Breathing Patterns</a:t>
            </a:r>
          </a:p>
        </p:txBody>
      </p:sp>
    </p:spTree>
    <p:extLst>
      <p:ext uri="{BB962C8B-B14F-4D97-AF65-F5344CB8AC3E}">
        <p14:creationId xmlns:p14="http://schemas.microsoft.com/office/powerpoint/2010/main" val="371885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To gain a baseline</a:t>
            </a:r>
          </a:p>
          <a:p>
            <a:endParaRPr lang="en-GB" dirty="0"/>
          </a:p>
          <a:p>
            <a:r>
              <a:rPr lang="en-GB" dirty="0"/>
              <a:t>To recognise changes</a:t>
            </a:r>
          </a:p>
          <a:p>
            <a:endParaRPr lang="en-GB" dirty="0"/>
          </a:p>
          <a:p>
            <a:r>
              <a:rPr lang="en-GB" dirty="0"/>
              <a:t>To diagnose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 for Assessment</a:t>
            </a:r>
          </a:p>
        </p:txBody>
      </p:sp>
    </p:spTree>
    <p:extLst>
      <p:ext uri="{BB962C8B-B14F-4D97-AF65-F5344CB8AC3E}">
        <p14:creationId xmlns:p14="http://schemas.microsoft.com/office/powerpoint/2010/main" val="2393377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1"/>
          <p:cNvSpPr>
            <a:spLocks noGrp="1"/>
          </p:cNvSpPr>
          <p:nvPr>
            <p:ph idx="1"/>
          </p:nvPr>
        </p:nvSpPr>
        <p:spPr>
          <a:xfrm>
            <a:off x="871538" y="1989138"/>
            <a:ext cx="7408862" cy="4137025"/>
          </a:xfrm>
        </p:spPr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en-GB" altLang="en-US" sz="2000" b="1">
                <a:solidFill>
                  <a:srgbClr val="FF0000"/>
                </a:solidFill>
                <a:latin typeface="Arial" pitchFamily="34" charset="0"/>
              </a:rPr>
              <a:t>Orthopnoea </a:t>
            </a: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is a condition in which the person must</a:t>
            </a: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stand or sit in an upright position to breathe</a:t>
            </a: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comfortably. It can often occur in many conditions</a:t>
            </a: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including asthma, pulmonary oedema and</a:t>
            </a: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emphysema </a:t>
            </a: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sz="2000" b="1">
                <a:solidFill>
                  <a:srgbClr val="FF0000"/>
                </a:solidFill>
                <a:latin typeface="Arial" pitchFamily="34" charset="0"/>
              </a:rPr>
              <a:t>Cheyne-Stokes </a:t>
            </a: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respiratory pattern </a:t>
            </a:r>
            <a:r>
              <a:rPr lang="en-GB" altLang="en-US" sz="2000">
                <a:solidFill>
                  <a:srgbClr val="00007C"/>
                </a:solidFill>
                <a:latin typeface="Times New Roman" pitchFamily="18" charset="0"/>
              </a:rPr>
              <a:t>–</a:t>
            </a: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 periods of</a:t>
            </a: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apnoea alternate with periods of hyperpnoea.</a:t>
            </a: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Causes include LVF and cerebral injury, and</a:t>
            </a:r>
            <a:br>
              <a:rPr lang="en-GB" altLang="en-US" sz="2000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sz="2000">
                <a:solidFill>
                  <a:srgbClr val="00007C"/>
                </a:solidFill>
                <a:latin typeface="Arial" pitchFamily="34" charset="0"/>
              </a:rPr>
              <a:t>sometimes seen in patients at the end stages of life</a:t>
            </a:r>
            <a:endParaRPr lang="en-GB" altLang="en-US" sz="2000"/>
          </a:p>
        </p:txBody>
      </p:sp>
      <p:sp>
        <p:nvSpPr>
          <p:cNvPr id="542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>
                <a:latin typeface="Arial" pitchFamily="34" charset="0"/>
              </a:rPr>
              <a:t>Breathing Patterns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2237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en-GB" altLang="en-US" b="1">
                <a:solidFill>
                  <a:srgbClr val="FF0000"/>
                </a:solidFill>
                <a:latin typeface="Arial" pitchFamily="34" charset="0"/>
              </a:rPr>
              <a:t>Kussmaul Breathing </a:t>
            </a:r>
            <a:r>
              <a:rPr lang="en-GB" altLang="en-US">
                <a:solidFill>
                  <a:srgbClr val="000000"/>
                </a:solidFill>
                <a:latin typeface="Arial" pitchFamily="34" charset="0"/>
              </a:rPr>
              <a:t>[</a:t>
            </a:r>
            <a:r>
              <a:rPr lang="en-GB" altLang="en-US">
                <a:solidFill>
                  <a:srgbClr val="00007C"/>
                </a:solidFill>
                <a:latin typeface="Arial" pitchFamily="34" charset="0"/>
              </a:rPr>
              <a:t>air hunger] </a:t>
            </a:r>
            <a:r>
              <a:rPr lang="en-GB" altLang="en-US">
                <a:solidFill>
                  <a:srgbClr val="00007C"/>
                </a:solidFill>
                <a:latin typeface="Times New Roman" pitchFamily="18" charset="0"/>
              </a:rPr>
              <a:t>–</a:t>
            </a:r>
            <a:r>
              <a:rPr lang="en-GB" altLang="en-US">
                <a:solidFill>
                  <a:srgbClr val="00007C"/>
                </a:solidFill>
                <a:latin typeface="Arial" pitchFamily="34" charset="0"/>
              </a:rPr>
              <a:t> deep rapid</a:t>
            </a:r>
            <a:br>
              <a:rPr lang="en-GB" altLang="en-US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>
                <a:solidFill>
                  <a:srgbClr val="00007C"/>
                </a:solidFill>
                <a:latin typeface="Arial" pitchFamily="34" charset="0"/>
              </a:rPr>
              <a:t>respirations due to stimulation of the respiratory</a:t>
            </a:r>
            <a:br>
              <a:rPr lang="en-GB" altLang="en-US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>
                <a:solidFill>
                  <a:srgbClr val="00007C"/>
                </a:solidFill>
                <a:latin typeface="Arial" pitchFamily="34" charset="0"/>
              </a:rPr>
              <a:t>centre in the brain caused by metabolic acidosis</a:t>
            </a:r>
            <a:br>
              <a:rPr lang="en-GB" altLang="en-US">
                <a:solidFill>
                  <a:srgbClr val="00007C"/>
                </a:solidFill>
                <a:latin typeface="Arial" pitchFamily="34" charset="0"/>
              </a:rPr>
            </a:br>
            <a:br>
              <a:rPr lang="en-GB" altLang="en-US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 b="1">
                <a:solidFill>
                  <a:srgbClr val="FF0000"/>
                </a:solidFill>
                <a:latin typeface="Arial" pitchFamily="34" charset="0"/>
              </a:rPr>
              <a:t>Biot</a:t>
            </a:r>
            <a:r>
              <a:rPr lang="en-GB" altLang="en-US" b="1">
                <a:solidFill>
                  <a:srgbClr val="FF0000"/>
                </a:solidFill>
                <a:latin typeface="Times New Roman" pitchFamily="18" charset="0"/>
              </a:rPr>
              <a:t>’</a:t>
            </a:r>
            <a:r>
              <a:rPr lang="en-GB" altLang="en-US" b="1">
                <a:solidFill>
                  <a:srgbClr val="FF0000"/>
                </a:solidFill>
                <a:latin typeface="Arial" pitchFamily="34" charset="0"/>
              </a:rPr>
              <a:t>s respirations </a:t>
            </a:r>
            <a:r>
              <a:rPr lang="en-GB" altLang="en-US">
                <a:solidFill>
                  <a:srgbClr val="00007C"/>
                </a:solidFill>
                <a:latin typeface="Times New Roman" pitchFamily="18" charset="0"/>
              </a:rPr>
              <a:t>–</a:t>
            </a:r>
            <a:r>
              <a:rPr lang="en-GB" altLang="en-US">
                <a:solidFill>
                  <a:srgbClr val="00007C"/>
                </a:solidFill>
                <a:latin typeface="Arial" pitchFamily="34" charset="0"/>
              </a:rPr>
              <a:t> rapid deep breathing with</a:t>
            </a:r>
            <a:br>
              <a:rPr lang="en-GB" altLang="en-US">
                <a:solidFill>
                  <a:srgbClr val="00007C"/>
                </a:solidFill>
                <a:latin typeface="Arial" pitchFamily="34" charset="0"/>
              </a:rPr>
            </a:br>
            <a:r>
              <a:rPr lang="en-GB" altLang="en-US">
                <a:solidFill>
                  <a:srgbClr val="00007C"/>
                </a:solidFill>
                <a:latin typeface="Arial" pitchFamily="34" charset="0"/>
              </a:rPr>
              <a:t>abrupt pauses. Severe CNS damage</a:t>
            </a:r>
            <a:br>
              <a:rPr lang="en-GB" altLang="en-US">
                <a:solidFill>
                  <a:srgbClr val="00007C"/>
                </a:solidFill>
                <a:latin typeface="Arial" pitchFamily="34" charset="0"/>
              </a:rPr>
            </a:br>
            <a:endParaRPr lang="en-GB" altLang="en-US"/>
          </a:p>
        </p:txBody>
      </p:sp>
      <p:sp>
        <p:nvSpPr>
          <p:cNvPr id="552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>
                <a:latin typeface="Arial" pitchFamily="34" charset="0"/>
              </a:rPr>
              <a:t>Breathing Patterns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966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Auscultation:</a:t>
            </a:r>
          </a:p>
          <a:p>
            <a:pPr lvl="1"/>
            <a:r>
              <a:rPr lang="en-GB" dirty="0"/>
              <a:t>Normal breath sounds:</a:t>
            </a:r>
          </a:p>
          <a:p>
            <a:pPr lvl="2"/>
            <a:r>
              <a:rPr lang="en-GB" b="1" dirty="0"/>
              <a:t>Tracheal/bronchial </a:t>
            </a:r>
            <a:r>
              <a:rPr lang="en-GB" dirty="0"/>
              <a:t>– high pitch, loud, hollow, pause between inspiration and expiration, heard over trachea and large airways</a:t>
            </a:r>
          </a:p>
          <a:p>
            <a:pPr lvl="2"/>
            <a:r>
              <a:rPr lang="en-GB" b="1" dirty="0"/>
              <a:t>Vesicular</a:t>
            </a:r>
            <a:r>
              <a:rPr lang="en-GB" dirty="0"/>
              <a:t> – low pitch, no break between inspiration and expiration, heard over periphery of lung</a:t>
            </a:r>
          </a:p>
          <a:p>
            <a:pPr lvl="2"/>
            <a:r>
              <a:rPr lang="en-GB" b="1" dirty="0"/>
              <a:t>Brochovesicular </a:t>
            </a:r>
            <a:r>
              <a:rPr lang="en-GB" dirty="0"/>
              <a:t>– combination of the two above, heard near the major airways in most other parts of the lung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2316414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1159" y="2524861"/>
            <a:ext cx="7454352" cy="3908212"/>
          </a:xfrm>
        </p:spPr>
        <p:txBody>
          <a:bodyPr>
            <a:noAutofit/>
          </a:bodyPr>
          <a:lstStyle/>
          <a:p>
            <a:r>
              <a:rPr lang="en-GB" sz="1800" dirty="0"/>
              <a:t>Auscultation of abnormal sounds:</a:t>
            </a:r>
          </a:p>
          <a:p>
            <a:pPr lvl="1"/>
            <a:r>
              <a:rPr lang="en-GB" sz="1800" b="1" dirty="0"/>
              <a:t>Crackles</a:t>
            </a:r>
            <a:r>
              <a:rPr lang="en-GB" sz="1800" dirty="0"/>
              <a:t> </a:t>
            </a:r>
            <a:r>
              <a:rPr lang="en-GB" sz="1800" b="1" dirty="0"/>
              <a:t>(fine) </a:t>
            </a:r>
            <a:r>
              <a:rPr lang="en-GB" sz="1800" dirty="0"/>
              <a:t>– high pitched rustles relating to the reopening of the small airways or the relating to intra-alveolar fluid</a:t>
            </a:r>
          </a:p>
          <a:p>
            <a:pPr lvl="1"/>
            <a:r>
              <a:rPr lang="en-GB" sz="1800" b="1" dirty="0"/>
              <a:t>Crackles</a:t>
            </a:r>
            <a:r>
              <a:rPr lang="en-GB" sz="1800" dirty="0"/>
              <a:t> </a:t>
            </a:r>
            <a:r>
              <a:rPr lang="en-GB" sz="1800" b="1" dirty="0"/>
              <a:t>(coarse) </a:t>
            </a:r>
            <a:r>
              <a:rPr lang="en-GB" sz="1800" dirty="0"/>
              <a:t>– low pitch, can be loud, heard over the larger airways, relating to sputum or fluid in these areas</a:t>
            </a:r>
          </a:p>
          <a:p>
            <a:pPr lvl="1"/>
            <a:r>
              <a:rPr lang="en-GB" sz="1800" b="1" dirty="0"/>
              <a:t>Expiratory Wheeze</a:t>
            </a:r>
            <a:r>
              <a:rPr lang="en-GB" sz="1800" dirty="0"/>
              <a:t> – whistling sound heard on expiration, relating to air being pushed through a narrowed airway. Bronchoconstriction effects from asthma, anaphylaxis and toxic gas inhalation</a:t>
            </a:r>
          </a:p>
          <a:p>
            <a:pPr lvl="1"/>
            <a:r>
              <a:rPr lang="en-GB" sz="1800" b="1" dirty="0"/>
              <a:t>Inspiratory wheeze (Stridor) </a:t>
            </a:r>
            <a:r>
              <a:rPr lang="en-GB" sz="1800" dirty="0"/>
              <a:t>– relates to obstruction in major airways such as foreign body, laryngeal oedema, epiglottitis, tumour.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1511078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804559"/>
            <a:ext cx="7408333" cy="3047601"/>
          </a:xfrm>
        </p:spPr>
        <p:txBody>
          <a:bodyPr/>
          <a:lstStyle/>
          <a:p>
            <a:pPr marL="274320" lvl="1"/>
            <a:r>
              <a:rPr lang="en-GB" sz="1800" b="1" dirty="0"/>
              <a:t>Pleural friction </a:t>
            </a:r>
            <a:r>
              <a:rPr lang="en-GB" sz="1800" dirty="0"/>
              <a:t>– a rough, grating and crackling sound heard on both inspiration and expiration. Heard over areas where there is pleural inflammation and friction between the visceral and parietal pleura</a:t>
            </a:r>
          </a:p>
          <a:p>
            <a:pPr marL="274320" lvl="1"/>
            <a:endParaRPr lang="en-GB" sz="1800" dirty="0"/>
          </a:p>
          <a:p>
            <a:r>
              <a:rPr lang="en-GB" sz="1800" b="1" dirty="0"/>
              <a:t>Increased breath sounds </a:t>
            </a:r>
            <a:r>
              <a:rPr lang="en-GB" sz="1800" dirty="0"/>
              <a:t>– consolidation or relating to fibrosis, pneumonia or atelectasis</a:t>
            </a:r>
          </a:p>
          <a:p>
            <a:endParaRPr lang="en-GB" sz="1800" dirty="0"/>
          </a:p>
          <a:p>
            <a:r>
              <a:rPr lang="en-GB" sz="1800" b="1" dirty="0"/>
              <a:t>Decreased breath sounds </a:t>
            </a:r>
            <a:r>
              <a:rPr lang="en-GB" sz="1800" dirty="0"/>
              <a:t>– low airflow from mucous or obstruction, increase chest wall thickness, pleural effusion, hyperinflation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3439989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Feel:</a:t>
            </a:r>
          </a:p>
          <a:p>
            <a:pPr lvl="1"/>
            <a:r>
              <a:rPr lang="en-GB" dirty="0"/>
              <a:t>Can you feel any obvious secretions?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Palpate the trachea:</a:t>
            </a:r>
          </a:p>
          <a:p>
            <a:pPr lvl="2"/>
            <a:r>
              <a:rPr lang="en-GB" dirty="0"/>
              <a:t>Is there a mediastinal shift?</a:t>
            </a:r>
          </a:p>
          <a:p>
            <a:pPr lvl="2"/>
            <a:endParaRPr lang="en-GB" dirty="0"/>
          </a:p>
          <a:p>
            <a:pPr lvl="1"/>
            <a:r>
              <a:rPr lang="en-GB" dirty="0"/>
              <a:t>Feel the expansion of each lung:</a:t>
            </a:r>
          </a:p>
          <a:p>
            <a:pPr lvl="2"/>
            <a:r>
              <a:rPr lang="en-GB" dirty="0"/>
              <a:t>Is there equal air entry and expansion?</a:t>
            </a:r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2259570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6392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Sputum:</a:t>
            </a:r>
          </a:p>
          <a:p>
            <a:pPr lvl="1"/>
            <a:r>
              <a:rPr lang="en-GB" b="1" dirty="0"/>
              <a:t>Mucoid </a:t>
            </a:r>
            <a:r>
              <a:rPr lang="en-GB" dirty="0"/>
              <a:t>– white, clear, relating to Asthma, COPD, viral pneumonia</a:t>
            </a:r>
          </a:p>
          <a:p>
            <a:pPr lvl="1"/>
            <a:r>
              <a:rPr lang="en-GB" b="1" dirty="0"/>
              <a:t>Mucopurulent</a:t>
            </a:r>
            <a:r>
              <a:rPr lang="en-GB" dirty="0"/>
              <a:t> – yellow, relating to chronic bronchitis, acute bacterial infection (if increase in WBC)</a:t>
            </a:r>
          </a:p>
          <a:p>
            <a:pPr lvl="1"/>
            <a:r>
              <a:rPr lang="en-GB" b="1" dirty="0"/>
              <a:t>Purulent</a:t>
            </a:r>
            <a:r>
              <a:rPr lang="en-GB" dirty="0"/>
              <a:t> – yellow or green, associated to bronchiectasis, lung abscess, pneumonia</a:t>
            </a:r>
          </a:p>
          <a:p>
            <a:pPr lvl="1"/>
            <a:r>
              <a:rPr lang="en-GB" b="1" dirty="0"/>
              <a:t>Brown</a:t>
            </a:r>
            <a:r>
              <a:rPr lang="en-GB" dirty="0"/>
              <a:t> – old blood, Klebsiella pneumonia</a:t>
            </a:r>
          </a:p>
          <a:p>
            <a:pPr lvl="1"/>
            <a:r>
              <a:rPr lang="en-GB" b="1" dirty="0"/>
              <a:t>Red</a:t>
            </a:r>
            <a:r>
              <a:rPr lang="en-GB" dirty="0"/>
              <a:t> – present blood, bronchiectasis, TB, lung cancer</a:t>
            </a:r>
          </a:p>
          <a:p>
            <a:pPr lvl="1"/>
            <a:r>
              <a:rPr lang="en-GB" b="1" dirty="0"/>
              <a:t>Haemoptysis </a:t>
            </a:r>
            <a:r>
              <a:rPr lang="en-GB" dirty="0"/>
              <a:t>– coughing blood from traceo-bronchial tree</a:t>
            </a:r>
          </a:p>
          <a:p>
            <a:pPr lvl="1"/>
            <a:r>
              <a:rPr lang="en-GB" b="1" dirty="0"/>
              <a:t>Pink and frothy </a:t>
            </a:r>
            <a:r>
              <a:rPr lang="en-GB" dirty="0"/>
              <a:t>– pulmonary oedema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2530220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Assessment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Tools to assess:</a:t>
            </a:r>
          </a:p>
          <a:p>
            <a:pPr lvl="1"/>
            <a:r>
              <a:rPr lang="en-GB" dirty="0"/>
              <a:t>Pulse Oximetry – reasonable non-invasive assessment of peripheral arterial saturation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214" y="2990626"/>
            <a:ext cx="3431690" cy="2710927"/>
          </a:xfrm>
        </p:spPr>
      </p:pic>
    </p:spTree>
    <p:extLst>
      <p:ext uri="{BB962C8B-B14F-4D97-AF65-F5344CB8AC3E}">
        <p14:creationId xmlns:p14="http://schemas.microsoft.com/office/powerpoint/2010/main" val="2589572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altLang="en-US" dirty="0"/>
              <a:t>Arterial blood gases – accurate but invasive assessment of gaseous exchange and acid-base status of a patient</a:t>
            </a:r>
          </a:p>
          <a:p>
            <a:pPr lvl="2"/>
            <a:endParaRPr lang="en-GB" altLang="en-US" dirty="0"/>
          </a:p>
          <a:p>
            <a:endParaRPr lang="en-GB" altLang="en-US" dirty="0"/>
          </a:p>
        </p:txBody>
      </p:sp>
      <p:sp>
        <p:nvSpPr>
          <p:cNvPr id="655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Methods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368548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 to Basics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Upper Respiratory Tract: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Nose</a:t>
            </a:r>
          </a:p>
          <a:p>
            <a:pPr lvl="1"/>
            <a:r>
              <a:rPr lang="en-GB" dirty="0"/>
              <a:t>Nasal cavity</a:t>
            </a:r>
          </a:p>
          <a:p>
            <a:pPr lvl="1"/>
            <a:r>
              <a:rPr lang="en-GB" dirty="0"/>
              <a:t>Paranasal sinuses</a:t>
            </a:r>
          </a:p>
          <a:p>
            <a:pPr lvl="1"/>
            <a:r>
              <a:rPr lang="en-GB" dirty="0"/>
              <a:t>Nasopharynx</a:t>
            </a:r>
          </a:p>
          <a:p>
            <a:pPr lvl="1"/>
            <a:r>
              <a:rPr lang="en-GB" dirty="0"/>
              <a:t>Pharynx</a:t>
            </a:r>
          </a:p>
          <a:p>
            <a:pPr lvl="1"/>
            <a:r>
              <a:rPr lang="en-GB" dirty="0"/>
              <a:t>Oropharynx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Content Placeholder 6" descr="upper-respiratory-tract-nasopharynx-osopharynx-laryngopharynx-nasal-conchae-meatuses-larynx-epiglottis-vestibular-fold-cricoid-cartilate-trachea-uvula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91" b="-6391"/>
          <a:stretch>
            <a:fillRect/>
          </a:stretch>
        </p:blipFill>
        <p:spPr>
          <a:xfrm>
            <a:off x="4498848" y="2301708"/>
            <a:ext cx="4187952" cy="3988306"/>
          </a:xfrm>
        </p:spPr>
      </p:pic>
      <p:cxnSp>
        <p:nvCxnSpPr>
          <p:cNvPr id="9" name="Straight Connector 8"/>
          <p:cNvCxnSpPr/>
          <p:nvPr/>
        </p:nvCxnSpPr>
        <p:spPr>
          <a:xfrm>
            <a:off x="3998407" y="4851446"/>
            <a:ext cx="22323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34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 to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Lower Respiratory tract:</a:t>
            </a:r>
          </a:p>
          <a:p>
            <a:endParaRPr lang="en-GB" dirty="0"/>
          </a:p>
          <a:p>
            <a:pPr lvl="1"/>
            <a:r>
              <a:rPr lang="en-GB" dirty="0"/>
              <a:t>Larynx</a:t>
            </a:r>
          </a:p>
          <a:p>
            <a:pPr lvl="1"/>
            <a:r>
              <a:rPr lang="en-GB" dirty="0"/>
              <a:t>Trachea</a:t>
            </a:r>
          </a:p>
          <a:p>
            <a:pPr lvl="1"/>
            <a:r>
              <a:rPr lang="en-GB" dirty="0"/>
              <a:t>Bronchi</a:t>
            </a:r>
          </a:p>
          <a:p>
            <a:pPr lvl="1"/>
            <a:r>
              <a:rPr lang="en-GB" dirty="0"/>
              <a:t>Bronchioles</a:t>
            </a:r>
          </a:p>
          <a:p>
            <a:pPr lvl="1"/>
            <a:r>
              <a:rPr lang="en-GB" dirty="0"/>
              <a:t>Alveoli</a:t>
            </a:r>
          </a:p>
        </p:txBody>
      </p:sp>
      <p:pic>
        <p:nvPicPr>
          <p:cNvPr id="5" name="Content Placeholder 4" descr="CDR0000466533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25" b="10725"/>
          <a:stretch>
            <a:fillRect/>
          </a:stretch>
        </p:blipFill>
        <p:spPr>
          <a:xfrm>
            <a:off x="4498975" y="2679700"/>
            <a:ext cx="4283102" cy="3719446"/>
          </a:xfrm>
        </p:spPr>
      </p:pic>
    </p:spTree>
    <p:extLst>
      <p:ext uri="{BB962C8B-B14F-4D97-AF65-F5344CB8AC3E}">
        <p14:creationId xmlns:p14="http://schemas.microsoft.com/office/powerpoint/2010/main" val="335248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GB" dirty="0"/>
              <a:t>Nasal cavities</a:t>
            </a:r>
          </a:p>
          <a:p>
            <a:pPr lvl="1"/>
            <a:r>
              <a:rPr lang="en-GB" dirty="0"/>
              <a:t>Pharynx</a:t>
            </a:r>
          </a:p>
          <a:p>
            <a:pPr lvl="1"/>
            <a:r>
              <a:rPr lang="en-GB" dirty="0"/>
              <a:t>Larynx</a:t>
            </a:r>
          </a:p>
          <a:p>
            <a:pPr lvl="1"/>
            <a:r>
              <a:rPr lang="en-GB" dirty="0"/>
              <a:t>Trachea</a:t>
            </a:r>
          </a:p>
          <a:p>
            <a:pPr lvl="1"/>
            <a:r>
              <a:rPr lang="en-GB" dirty="0"/>
              <a:t>Left and Right main Bronchi</a:t>
            </a:r>
          </a:p>
          <a:p>
            <a:pPr lvl="1"/>
            <a:r>
              <a:rPr lang="en-GB" dirty="0"/>
              <a:t>Lobar Bronchi</a:t>
            </a:r>
          </a:p>
          <a:p>
            <a:pPr lvl="1"/>
            <a:r>
              <a:rPr lang="en-GB" dirty="0"/>
              <a:t>Segmental Bronchi</a:t>
            </a:r>
          </a:p>
          <a:p>
            <a:pPr lvl="1"/>
            <a:r>
              <a:rPr lang="en-GB" dirty="0"/>
              <a:t>Bronchioles</a:t>
            </a:r>
          </a:p>
          <a:p>
            <a:pPr lvl="1"/>
            <a:r>
              <a:rPr lang="en-GB" dirty="0"/>
              <a:t>Terminal Bronchioles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Conducting Airways</a:t>
            </a:r>
          </a:p>
        </p:txBody>
      </p:sp>
    </p:spTree>
    <p:extLst>
      <p:ext uri="{BB962C8B-B14F-4D97-AF65-F5344CB8AC3E}">
        <p14:creationId xmlns:p14="http://schemas.microsoft.com/office/powerpoint/2010/main" val="417849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Respiratory Bronchioles</a:t>
            </a:r>
          </a:p>
          <a:p>
            <a:r>
              <a:rPr lang="en-GB" dirty="0"/>
              <a:t>Alveolar Ducts</a:t>
            </a:r>
          </a:p>
          <a:p>
            <a:r>
              <a:rPr lang="en-GB" dirty="0"/>
              <a:t>Alveolar Sacs</a:t>
            </a:r>
          </a:p>
          <a:p>
            <a:r>
              <a:rPr lang="en-GB" dirty="0"/>
              <a:t>Alveolar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Respiratory Airways</a:t>
            </a:r>
          </a:p>
        </p:txBody>
      </p:sp>
    </p:spTree>
    <p:extLst>
      <p:ext uri="{BB962C8B-B14F-4D97-AF65-F5344CB8AC3E}">
        <p14:creationId xmlns:p14="http://schemas.microsoft.com/office/powerpoint/2010/main" val="191239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Air Conditioning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Habitually/obligatory “nasal breathers” for humidification</a:t>
            </a:r>
          </a:p>
          <a:p>
            <a:r>
              <a:rPr lang="en-GB" dirty="0"/>
              <a:t>Nasal flare breathing pre- mouth breathing</a:t>
            </a:r>
          </a:p>
          <a:p>
            <a:r>
              <a:rPr lang="en-GB" dirty="0"/>
              <a:t>Extensive vascularization of the nasal passage </a:t>
            </a:r>
            <a:r>
              <a:rPr lang="en-GB" sz="2100" dirty="0"/>
              <a:t>(nose bleed?)</a:t>
            </a:r>
          </a:p>
          <a:p>
            <a:r>
              <a:rPr lang="en-GB" dirty="0"/>
              <a:t>Air uptake via nasal passages has initial filter via cilia:</a:t>
            </a:r>
          </a:p>
          <a:p>
            <a:pPr lvl="1"/>
            <a:r>
              <a:rPr lang="en-GB" dirty="0"/>
              <a:t>Debris remains within the nasal opening</a:t>
            </a:r>
          </a:p>
          <a:p>
            <a:pPr lvl="1"/>
            <a:r>
              <a:rPr lang="en-GB" dirty="0"/>
              <a:t>Cilia wafts debris to pharynx to be swallowed</a:t>
            </a:r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326" r="-24326"/>
          <a:stretch>
            <a:fillRect/>
          </a:stretch>
        </p:blipFill>
        <p:spPr>
          <a:xfrm>
            <a:off x="4645025" y="2679700"/>
            <a:ext cx="3822700" cy="3446463"/>
          </a:xfrm>
        </p:spPr>
      </p:pic>
    </p:spTree>
    <p:extLst>
      <p:ext uri="{BB962C8B-B14F-4D97-AF65-F5344CB8AC3E}">
        <p14:creationId xmlns:p14="http://schemas.microsoft.com/office/powerpoint/2010/main" val="147825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Air Conditioning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Respiratory mucosa lines the conducting airways</a:t>
            </a:r>
          </a:p>
          <a:p>
            <a:r>
              <a:rPr lang="en-GB" dirty="0"/>
              <a:t>Mucous production and cilia work to trap debris and micro-organisms </a:t>
            </a:r>
          </a:p>
          <a:p>
            <a:r>
              <a:rPr lang="en-GB" dirty="0"/>
              <a:t>Aim to keep the airways moist</a:t>
            </a:r>
          </a:p>
          <a:p>
            <a:r>
              <a:rPr lang="en-GB" dirty="0"/>
              <a:t>If debris pass into the trachea, cilia waft towards pharynx</a:t>
            </a:r>
          </a:p>
          <a:p>
            <a:r>
              <a:rPr lang="en-GB" dirty="0"/>
              <a:t>Debris within the bronchioles and alveoli managed by pneumocytes and macrophages</a:t>
            </a:r>
          </a:p>
        </p:txBody>
      </p:sp>
      <p:pic>
        <p:nvPicPr>
          <p:cNvPr id="5" name="Content Placeholder 4" descr="images-2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2" r="1467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39919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Respiratory 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Approximately 150 million alveoli per lung</a:t>
            </a:r>
          </a:p>
          <a:p>
            <a:r>
              <a:rPr lang="en-GB" dirty="0"/>
              <a:t>Each surrounded by a network of capillaries and fibres</a:t>
            </a:r>
          </a:p>
          <a:p>
            <a:r>
              <a:rPr lang="en-GB" dirty="0"/>
              <a:t>Simple squamous epithelial cells for gaseous exchange</a:t>
            </a:r>
          </a:p>
          <a:p>
            <a:r>
              <a:rPr lang="en-GB" dirty="0"/>
              <a:t>Pneumocytes I and II</a:t>
            </a:r>
          </a:p>
        </p:txBody>
      </p:sp>
      <p:pic>
        <p:nvPicPr>
          <p:cNvPr id="5" name="Content Placeholder 4" descr="8943-0550x0475.jpg"/>
          <p:cNvPicPr>
            <a:picLocks noGrp="1" noChangeAspect="1"/>
          </p:cNvPicPr>
          <p:nvPr>
            <p:ph sz="quarter" idx="14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5025" y="2679700"/>
            <a:ext cx="3822700" cy="3446463"/>
          </a:xfrm>
        </p:spPr>
      </p:pic>
    </p:spTree>
    <p:extLst>
      <p:ext uri="{BB962C8B-B14F-4D97-AF65-F5344CB8AC3E}">
        <p14:creationId xmlns:p14="http://schemas.microsoft.com/office/powerpoint/2010/main" val="51588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2595</TotalTime>
  <Words>1027</Words>
  <Application>Microsoft Office PowerPoint</Application>
  <PresentationFormat>On-screen Show (4:3)</PresentationFormat>
  <Paragraphs>187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Candara</vt:lpstr>
      <vt:lpstr>Symbol</vt:lpstr>
      <vt:lpstr>Times New Roman</vt:lpstr>
      <vt:lpstr>Waveform</vt:lpstr>
      <vt:lpstr>Respiratory Assessment</vt:lpstr>
      <vt:lpstr>Reasons for Assessment</vt:lpstr>
      <vt:lpstr>Back to Basics</vt:lpstr>
      <vt:lpstr>Back to Basics</vt:lpstr>
      <vt:lpstr>Conducting Airways</vt:lpstr>
      <vt:lpstr>Respiratory Airways</vt:lpstr>
      <vt:lpstr>Air Conditioning</vt:lpstr>
      <vt:lpstr>Air Conditioning</vt:lpstr>
      <vt:lpstr>Respiratory Ducts</vt:lpstr>
      <vt:lpstr>Pathophysiology</vt:lpstr>
      <vt:lpstr>Pathophysiology </vt:lpstr>
      <vt:lpstr>Gas exchange</vt:lpstr>
      <vt:lpstr>Gas exchange </vt:lpstr>
      <vt:lpstr>Oxyhaemoglobin Disassociation Curve</vt:lpstr>
      <vt:lpstr>Methods of Assessment</vt:lpstr>
      <vt:lpstr>Methods of Assessment</vt:lpstr>
      <vt:lpstr>Methods of Assessment</vt:lpstr>
      <vt:lpstr>Methods of Assessment</vt:lpstr>
      <vt:lpstr>Breathing Patterns</vt:lpstr>
      <vt:lpstr>Breathing Patterns</vt:lpstr>
      <vt:lpstr>Breathing Patterns</vt:lpstr>
      <vt:lpstr>Methods of Assessment</vt:lpstr>
      <vt:lpstr>Methods of Assessment</vt:lpstr>
      <vt:lpstr>Methods of Assessment</vt:lpstr>
      <vt:lpstr>Methods of Assessment</vt:lpstr>
      <vt:lpstr>Methods of Assessment</vt:lpstr>
      <vt:lpstr>Methods of Assessment</vt:lpstr>
      <vt:lpstr>Methods of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Assessment</dc:title>
  <dc:creator>Leah Dawson</dc:creator>
  <cp:lastModifiedBy>Nicki Credland</cp:lastModifiedBy>
  <cp:revision>56</cp:revision>
  <cp:lastPrinted>2015-01-26T08:42:45Z</cp:lastPrinted>
  <dcterms:created xsi:type="dcterms:W3CDTF">2014-12-10T19:58:01Z</dcterms:created>
  <dcterms:modified xsi:type="dcterms:W3CDTF">2020-03-24T16:54:56Z</dcterms:modified>
</cp:coreProperties>
</file>